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7"/>
  </p:notesMasterIdLst>
  <p:sldIdLst>
    <p:sldId id="256" r:id="rId2"/>
    <p:sldId id="265" r:id="rId3"/>
    <p:sldId id="266" r:id="rId4"/>
    <p:sldId id="273" r:id="rId5"/>
    <p:sldId id="267" r:id="rId6"/>
    <p:sldId id="299" r:id="rId7"/>
    <p:sldId id="268" r:id="rId8"/>
    <p:sldId id="269" r:id="rId9"/>
    <p:sldId id="282" r:id="rId10"/>
    <p:sldId id="270" r:id="rId11"/>
    <p:sldId id="271" r:id="rId12"/>
    <p:sldId id="283" r:id="rId13"/>
    <p:sldId id="272" r:id="rId14"/>
    <p:sldId id="319" r:id="rId15"/>
    <p:sldId id="398" r:id="rId16"/>
    <p:sldId id="397" r:id="rId17"/>
    <p:sldId id="300" r:id="rId18"/>
    <p:sldId id="401" r:id="rId19"/>
    <p:sldId id="402" r:id="rId20"/>
    <p:sldId id="404" r:id="rId21"/>
    <p:sldId id="301" r:id="rId22"/>
    <p:sldId id="372" r:id="rId23"/>
    <p:sldId id="264" r:id="rId24"/>
    <p:sldId id="284" r:id="rId25"/>
    <p:sldId id="259" r:id="rId26"/>
    <p:sldId id="258" r:id="rId27"/>
    <p:sldId id="280" r:id="rId28"/>
    <p:sldId id="260" r:id="rId29"/>
    <p:sldId id="262" r:id="rId30"/>
    <p:sldId id="368" r:id="rId31"/>
    <p:sldId id="369" r:id="rId32"/>
    <p:sldId id="263" r:id="rId33"/>
    <p:sldId id="279" r:id="rId34"/>
    <p:sldId id="274" r:id="rId35"/>
    <p:sldId id="281" r:id="rId36"/>
    <p:sldId id="277" r:id="rId37"/>
    <p:sldId id="275" r:id="rId38"/>
    <p:sldId id="278" r:id="rId39"/>
    <p:sldId id="313" r:id="rId40"/>
    <p:sldId id="379" r:id="rId41"/>
    <p:sldId id="314" r:id="rId42"/>
    <p:sldId id="317" r:id="rId43"/>
    <p:sldId id="330" r:id="rId44"/>
    <p:sldId id="332" r:id="rId45"/>
    <p:sldId id="331" r:id="rId46"/>
    <p:sldId id="318" r:id="rId47"/>
    <p:sldId id="315" r:id="rId48"/>
    <p:sldId id="322" r:id="rId49"/>
    <p:sldId id="316" r:id="rId50"/>
    <p:sldId id="323" r:id="rId51"/>
    <p:sldId id="325" r:id="rId52"/>
    <p:sldId id="324" r:id="rId53"/>
    <p:sldId id="303" r:id="rId54"/>
    <p:sldId id="304" r:id="rId55"/>
    <p:sldId id="312" r:id="rId56"/>
    <p:sldId id="310" r:id="rId57"/>
    <p:sldId id="311" r:id="rId58"/>
    <p:sldId id="305" r:id="rId59"/>
    <p:sldId id="308" r:id="rId60"/>
    <p:sldId id="307" r:id="rId61"/>
    <p:sldId id="326" r:id="rId62"/>
    <p:sldId id="403" r:id="rId63"/>
    <p:sldId id="302" r:id="rId64"/>
    <p:sldId id="328" r:id="rId65"/>
    <p:sldId id="327" r:id="rId66"/>
    <p:sldId id="334" r:id="rId67"/>
    <p:sldId id="380" r:id="rId68"/>
    <p:sldId id="335" r:id="rId69"/>
    <p:sldId id="336" r:id="rId70"/>
    <p:sldId id="399" r:id="rId71"/>
    <p:sldId id="337" r:id="rId72"/>
    <p:sldId id="338" r:id="rId73"/>
    <p:sldId id="339" r:id="rId74"/>
    <p:sldId id="340" r:id="rId75"/>
    <p:sldId id="341" r:id="rId76"/>
    <p:sldId id="343" r:id="rId77"/>
    <p:sldId id="345" r:id="rId78"/>
    <p:sldId id="347" r:id="rId79"/>
    <p:sldId id="348" r:id="rId80"/>
    <p:sldId id="349" r:id="rId81"/>
    <p:sldId id="350" r:id="rId82"/>
    <p:sldId id="373" r:id="rId83"/>
    <p:sldId id="381" r:id="rId84"/>
    <p:sldId id="375" r:id="rId85"/>
    <p:sldId id="374" r:id="rId86"/>
    <p:sldId id="376" r:id="rId87"/>
    <p:sldId id="377" r:id="rId88"/>
    <p:sldId id="378" r:id="rId89"/>
    <p:sldId id="351" r:id="rId90"/>
    <p:sldId id="352" r:id="rId91"/>
    <p:sldId id="364" r:id="rId92"/>
    <p:sldId id="353" r:id="rId93"/>
    <p:sldId id="354" r:id="rId94"/>
    <p:sldId id="371" r:id="rId95"/>
    <p:sldId id="355" r:id="rId96"/>
    <p:sldId id="356" r:id="rId97"/>
    <p:sldId id="358" r:id="rId98"/>
    <p:sldId id="359" r:id="rId99"/>
    <p:sldId id="360" r:id="rId100"/>
    <p:sldId id="362" r:id="rId101"/>
    <p:sldId id="363" r:id="rId102"/>
    <p:sldId id="365" r:id="rId103"/>
    <p:sldId id="367" r:id="rId104"/>
    <p:sldId id="366" r:id="rId105"/>
    <p:sldId id="383" r:id="rId10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97DCC-BFDA-4053-BFB9-22BC1C412A18}" type="datetimeFigureOut">
              <a:rPr lang="cs-CZ" smtClean="0"/>
              <a:t>13. 11. 2019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6FDB5-95CB-4020-99C1-A2AC6FCC55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6FDB5-95CB-4020-99C1-A2AC6FCC555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55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820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35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893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4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782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14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458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125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297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24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409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054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532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237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075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 šroubku</a:t>
            </a:r>
            <a:r>
              <a:rPr lang="cs-CZ" baseline="0" dirty="0" smtClean="0"/>
              <a:t> v simulaci…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25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88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67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949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71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468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208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2CD1-AF76-4659-8280-1CFF8C55D26B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77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44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66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70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69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67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23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6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43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40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30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51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10. 4. 2018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AD99-5832-4858-9C15-39B89B7D5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19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en.wikipedia.org/wiki/Geiger%E2%80%93Marsden_experim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gif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gif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gif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gif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gif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20.gif"/><Relationship Id="rId4" Type="http://schemas.openxmlformats.org/officeDocument/2006/relationships/image" Target="../media/image1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wmf"/><Relationship Id="rId4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1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Cesta</a:t>
            </a:r>
            <a:r>
              <a:rPr lang="en-US" b="1" dirty="0" smtClean="0">
                <a:solidFill>
                  <a:schemeClr val="bg1"/>
                </a:solidFill>
              </a:rPr>
              <a:t> do </a:t>
            </a:r>
            <a:r>
              <a:rPr lang="en-US" b="1" dirty="0" err="1" smtClean="0">
                <a:solidFill>
                  <a:schemeClr val="bg1"/>
                </a:solidFill>
              </a:rPr>
              <a:t>taj</a:t>
            </a:r>
            <a:r>
              <a:rPr lang="cs-CZ" b="1" dirty="0" smtClean="0">
                <a:solidFill>
                  <a:schemeClr val="bg1"/>
                </a:solidFill>
              </a:rPr>
              <a:t>ů mikrosvěta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Science </a:t>
            </a:r>
            <a:r>
              <a:rPr lang="en-US" sz="3600" b="1" dirty="0" err="1" smtClean="0">
                <a:solidFill>
                  <a:schemeClr val="bg1"/>
                </a:solidFill>
              </a:rPr>
              <a:t>Caf</a:t>
            </a:r>
            <a:r>
              <a:rPr lang="cs-CZ" sz="3600" b="1" dirty="0" smtClean="0">
                <a:solidFill>
                  <a:schemeClr val="bg1"/>
                </a:solidFill>
              </a:rPr>
              <a:t>é</a:t>
            </a:r>
            <a:br>
              <a:rPr lang="cs-CZ" sz="3600" b="1" dirty="0" smtClean="0">
                <a:solidFill>
                  <a:schemeClr val="bg1"/>
                </a:solidFill>
              </a:rPr>
            </a:br>
            <a:r>
              <a:rPr lang="cs-CZ" sz="3600" b="1" dirty="0" err="1" smtClean="0">
                <a:solidFill>
                  <a:schemeClr val="bg1"/>
                </a:solidFill>
              </a:rPr>
              <a:t>Coffee</a:t>
            </a:r>
            <a:r>
              <a:rPr lang="cs-CZ" sz="3600" b="1" dirty="0" smtClean="0">
                <a:solidFill>
                  <a:schemeClr val="bg1"/>
                </a:solidFill>
              </a:rPr>
              <a:t> </a:t>
            </a:r>
            <a:r>
              <a:rPr lang="cs-CZ" sz="3600" b="1" dirty="0" err="1" smtClean="0">
                <a:solidFill>
                  <a:schemeClr val="bg1"/>
                </a:solidFill>
              </a:rPr>
              <a:t>Library</a:t>
            </a:r>
            <a:r>
              <a:rPr lang="cs-CZ" sz="3600" b="1" dirty="0" smtClean="0">
                <a:solidFill>
                  <a:schemeClr val="bg1"/>
                </a:solidFill>
              </a:rPr>
              <a:t>, Olomouc</a:t>
            </a:r>
            <a:br>
              <a:rPr lang="cs-CZ" sz="3600" b="1" dirty="0" smtClean="0">
                <a:solidFill>
                  <a:schemeClr val="bg1"/>
                </a:solidFill>
              </a:rPr>
            </a:br>
            <a:r>
              <a:rPr lang="cs-CZ" sz="3600" b="1" dirty="0" smtClean="0">
                <a:solidFill>
                  <a:schemeClr val="bg1"/>
                </a:solidFill>
              </a:rPr>
              <a:t>10.4.2018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789817"/>
            <a:ext cx="9144000" cy="2112962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Jiří </a:t>
            </a:r>
            <a:r>
              <a:rPr lang="cs-CZ" dirty="0" err="1" smtClean="0">
                <a:solidFill>
                  <a:schemeClr val="bg1"/>
                </a:solidFill>
              </a:rPr>
              <a:t>Kvita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Společná laboratoř optiky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Přírodovědecká fakulta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Univerzity Palackého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Olomouc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1" y="57150"/>
            <a:ext cx="1803057" cy="2690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016" r="728" b="8915"/>
          <a:stretch/>
        </p:blipFill>
        <p:spPr>
          <a:xfrm>
            <a:off x="9644906" y="4397932"/>
            <a:ext cx="2394804" cy="22826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41465" r="56715" b="2517"/>
          <a:stretch/>
        </p:blipFill>
        <p:spPr>
          <a:xfrm>
            <a:off x="152290" y="4397932"/>
            <a:ext cx="2402428" cy="22747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0548657" y="112236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6" descr="Související obr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570" y="268570"/>
            <a:ext cx="1202633" cy="12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Buňka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Výsledek obrázku pro cytoskelet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" b="2121"/>
          <a:stretch/>
        </p:blipFill>
        <p:spPr bwMode="auto">
          <a:xfrm>
            <a:off x="2878226" y="1082906"/>
            <a:ext cx="6584272" cy="477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209052" y="6359704"/>
            <a:ext cx="373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myší vazivová buňka, Jan </a:t>
            </a:r>
            <a:r>
              <a:rPr lang="cs-CZ" dirty="0" err="1" smtClean="0">
                <a:solidFill>
                  <a:schemeClr val="bg1"/>
                </a:solidFill>
              </a:rPr>
              <a:t>Schmoranzer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-5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ATLAS vidí částice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848362"/>
            <a:ext cx="7240824" cy="5873113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7445361" y="855078"/>
            <a:ext cx="4409754" cy="418428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Částice většinou nejsou takto ideálně izolované.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 praxi se definuje jejich „ID“ či kvalita např. na základě toho, jak moc dalších drah či energie je okolo </a:t>
            </a:r>
            <a:r>
              <a:rPr lang="cs-CZ" dirty="0" err="1" smtClean="0">
                <a:solidFill>
                  <a:schemeClr val="bg1"/>
                </a:solidFill>
              </a:rPr>
              <a:t>mionu</a:t>
            </a:r>
            <a:r>
              <a:rPr lang="cs-CZ" dirty="0" smtClean="0">
                <a:solidFill>
                  <a:schemeClr val="bg1"/>
                </a:solidFill>
              </a:rPr>
              <a:t> či elektronu.</a:t>
            </a:r>
          </a:p>
        </p:txBody>
      </p:sp>
    </p:spTree>
    <p:extLst>
      <p:ext uri="{BB962C8B-B14F-4D97-AF65-F5344CB8AC3E}">
        <p14:creationId xmlns:p14="http://schemas.microsoft.com/office/powerpoint/2010/main" val="40752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ATLAS vidí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04538" y="855078"/>
            <a:ext cx="11916342" cy="210148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Až 100 interakcí na jednom snímku z detektoru při jednom průchodu shluků částic (tzv. pile-up).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Higgsův</a:t>
            </a:r>
            <a:r>
              <a:rPr lang="cs-CZ" dirty="0" smtClean="0">
                <a:solidFill>
                  <a:schemeClr val="bg1"/>
                </a:solidFill>
              </a:rPr>
              <a:t> boson produkován cca v jedné srážce z 10 miliard, </a:t>
            </a:r>
            <a:r>
              <a:rPr lang="cs-CZ" dirty="0" err="1" smtClean="0">
                <a:solidFill>
                  <a:schemeClr val="bg1"/>
                </a:solidFill>
              </a:rPr>
              <a:t>tj</a:t>
            </a:r>
            <a:r>
              <a:rPr lang="cs-CZ" dirty="0" smtClean="0">
                <a:solidFill>
                  <a:schemeClr val="bg1"/>
                </a:solidFill>
              </a:rPr>
              <a:t> cca každých 5 min.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(někde v atmosféře každých 8s:)</a:t>
            </a:r>
          </a:p>
        </p:txBody>
      </p:sp>
      <p:pic>
        <p:nvPicPr>
          <p:cNvPr id="6146" name="Picture 2" descr="VÃ½sledek obrÃ¡zku pro atlas pile 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2" b="-1"/>
          <a:stretch/>
        </p:blipFill>
        <p:spPr bwMode="auto">
          <a:xfrm>
            <a:off x="1861500" y="3035736"/>
            <a:ext cx="8701074" cy="29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52" y="257677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chemeClr val="bg1"/>
                </a:solidFill>
              </a:rPr>
              <a:t>Higgsův</a:t>
            </a:r>
            <a:r>
              <a:rPr lang="cs-CZ" b="1" dirty="0" smtClean="0">
                <a:solidFill>
                  <a:schemeClr val="bg1"/>
                </a:solidFill>
              </a:rPr>
              <a:t> boson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Rozpad </a:t>
            </a:r>
            <a:r>
              <a:rPr lang="cs-CZ" dirty="0" err="1">
                <a:solidFill>
                  <a:schemeClr val="bg1"/>
                </a:solidFill>
              </a:rPr>
              <a:t>Higgsova</a:t>
            </a:r>
            <a:r>
              <a:rPr lang="cs-CZ" dirty="0">
                <a:solidFill>
                  <a:schemeClr val="bg1"/>
                </a:solidFill>
              </a:rPr>
              <a:t> bosonu na dva </a:t>
            </a:r>
            <a:r>
              <a:rPr lang="cs-CZ" dirty="0" smtClean="0">
                <a:solidFill>
                  <a:schemeClr val="bg1"/>
                </a:solidFill>
              </a:rPr>
              <a:t>fotony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77" y="1955369"/>
            <a:ext cx="6717556" cy="47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chemeClr val="bg1"/>
                </a:solidFill>
              </a:rPr>
              <a:t>Higgsův</a:t>
            </a:r>
            <a:r>
              <a:rPr lang="cs-CZ" b="1" dirty="0" smtClean="0">
                <a:solidFill>
                  <a:schemeClr val="bg1"/>
                </a:solidFill>
              </a:rPr>
              <a:t> boson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23" y="1260833"/>
            <a:ext cx="5521028" cy="54606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" y="1282563"/>
            <a:ext cx="5288303" cy="5073787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5174619" y="36455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6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chemeClr val="bg1"/>
                </a:solidFill>
              </a:rPr>
              <a:t>Higgsův</a:t>
            </a:r>
            <a:r>
              <a:rPr lang="cs-CZ" b="1" dirty="0" smtClean="0">
                <a:solidFill>
                  <a:schemeClr val="bg1"/>
                </a:solidFill>
              </a:rPr>
              <a:t> boson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Čekání na </a:t>
            </a:r>
            <a:r>
              <a:rPr lang="cs-CZ" dirty="0" err="1" smtClean="0">
                <a:solidFill>
                  <a:schemeClr val="bg1"/>
                </a:solidFill>
              </a:rPr>
              <a:t>Higgse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9" y="1724525"/>
            <a:ext cx="4796839" cy="46522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8" y="1724525"/>
            <a:ext cx="4796839" cy="46522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942" y="63333"/>
            <a:ext cx="30194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chemeClr val="bg1"/>
                </a:solidFill>
              </a:rPr>
              <a:t>Higgsův</a:t>
            </a:r>
            <a:r>
              <a:rPr lang="cs-CZ" b="1" dirty="0" smtClean="0">
                <a:solidFill>
                  <a:schemeClr val="bg1"/>
                </a:solidFill>
              </a:rPr>
              <a:t> boson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BEH boson (</a:t>
            </a:r>
            <a:r>
              <a:rPr lang="cs-CZ" dirty="0" err="1" smtClean="0">
                <a:solidFill>
                  <a:schemeClr val="bg1"/>
                </a:solidFill>
              </a:rPr>
              <a:t>Brout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Englert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Higgs</a:t>
            </a:r>
            <a:r>
              <a:rPr lang="cs-CZ" dirty="0" smtClean="0">
                <a:solidFill>
                  <a:schemeClr val="bg1"/>
                </a:solidFill>
              </a:rPr>
              <a:t>).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(a </a:t>
            </a:r>
            <a:r>
              <a:rPr lang="cs-CZ" dirty="0" smtClean="0">
                <a:solidFill>
                  <a:schemeClr val="bg1"/>
                </a:solidFill>
              </a:rPr>
              <a:t>také </a:t>
            </a:r>
            <a:r>
              <a:rPr lang="en-US" dirty="0" smtClean="0">
                <a:solidFill>
                  <a:schemeClr val="bg1"/>
                </a:solidFill>
              </a:rPr>
              <a:t>Gerald </a:t>
            </a:r>
            <a:r>
              <a:rPr lang="en-US" dirty="0" err="1">
                <a:solidFill>
                  <a:schemeClr val="bg1"/>
                </a:solidFill>
              </a:rPr>
              <a:t>Guralnik</a:t>
            </a:r>
            <a:r>
              <a:rPr lang="en-US" dirty="0">
                <a:solidFill>
                  <a:schemeClr val="bg1"/>
                </a:solidFill>
              </a:rPr>
              <a:t>, C. R. Hagen, </a:t>
            </a: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Tom Kibble )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649" y="3037804"/>
            <a:ext cx="1339276" cy="18201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92" y="3037804"/>
            <a:ext cx="3597273" cy="3412031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0027579" y="4942491"/>
            <a:ext cx="1827536" cy="1090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Robert </a:t>
            </a:r>
            <a:r>
              <a:rPr lang="en-US" sz="1800" dirty="0" err="1" smtClean="0">
                <a:solidFill>
                  <a:schemeClr val="bg1"/>
                </a:solidFill>
              </a:rPr>
              <a:t>Brout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(1928 -- 2011)</a:t>
            </a: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2" y="3004973"/>
            <a:ext cx="5167292" cy="3444861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697971" y="2483478"/>
            <a:ext cx="3857699" cy="36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Fabiola </a:t>
            </a:r>
            <a:r>
              <a:rPr lang="en-US" sz="1800" dirty="0" err="1" smtClean="0">
                <a:solidFill>
                  <a:schemeClr val="bg1"/>
                </a:solidFill>
              </a:rPr>
              <a:t>Gianotti</a:t>
            </a:r>
            <a:r>
              <a:rPr lang="en-US" sz="1800" dirty="0" smtClean="0">
                <a:solidFill>
                  <a:schemeClr val="bg1"/>
                </a:solidFill>
              </a:rPr>
              <a:t> a Peter Higgs, 2012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Molekula DNA – model vs. fotografie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419439"/>
            <a:ext cx="4286250" cy="4286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15" y="1419439"/>
            <a:ext cx="4067175" cy="42862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-8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489914" y="6359704"/>
            <a:ext cx="145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Britannica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Molekula </a:t>
            </a:r>
            <a:r>
              <a:rPr lang="cs-CZ" b="1" dirty="0" err="1" smtClean="0">
                <a:solidFill>
                  <a:schemeClr val="bg1"/>
                </a:solidFill>
              </a:rPr>
              <a:t>pentacenu</a:t>
            </a:r>
            <a:r>
              <a:rPr lang="cs-CZ" b="1" dirty="0" smtClean="0">
                <a:solidFill>
                  <a:schemeClr val="bg1"/>
                </a:solidFill>
              </a:rPr>
              <a:t> – obláčky elektronů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2462"/>
            <a:ext cx="5715000" cy="2781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76" y="1438382"/>
            <a:ext cx="3999824" cy="455979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-9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613206" y="6287247"/>
            <a:ext cx="128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IBM, </a:t>
            </a:r>
            <a:r>
              <a:rPr lang="cs-CZ" dirty="0" err="1" smtClean="0">
                <a:solidFill>
                  <a:schemeClr val="bg1"/>
                </a:solidFill>
              </a:rPr>
              <a:t>Zurich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11725" r="4416" b="8178"/>
          <a:stretch/>
        </p:blipFill>
        <p:spPr>
          <a:xfrm>
            <a:off x="4333324" y="5197103"/>
            <a:ext cx="3712307" cy="16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Atom</a:t>
            </a:r>
            <a:r>
              <a:rPr lang="cs-CZ" b="1" dirty="0" smtClean="0">
                <a:solidFill>
                  <a:schemeClr val="bg1"/>
                </a:solidFill>
              </a:rPr>
              <a:t> – stojaté vlny elektronů kolem jádra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04" y="1695628"/>
            <a:ext cx="2400300" cy="3581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3" y="1705153"/>
            <a:ext cx="3562350" cy="3571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82" y="1705153"/>
            <a:ext cx="3590925" cy="35814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-10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Škály délek a energií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537300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Atomový obal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10 </a:t>
            </a:r>
            <a:r>
              <a:rPr lang="cs-CZ" dirty="0" err="1" smtClean="0">
                <a:solidFill>
                  <a:schemeClr val="bg1"/>
                </a:solidFill>
              </a:rPr>
              <a:t>nm</a:t>
            </a:r>
            <a:r>
              <a:rPr lang="cs-CZ" dirty="0" smtClean="0">
                <a:solidFill>
                  <a:schemeClr val="bg1"/>
                </a:solidFill>
              </a:rPr>
              <a:t>, 10 eV 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keV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Atomové jádro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100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 smtClean="0">
                <a:solidFill>
                  <a:schemeClr val="bg1"/>
                </a:solidFill>
              </a:rPr>
              <a:t>, 10 </a:t>
            </a:r>
            <a:r>
              <a:rPr lang="cs-CZ" dirty="0" err="1" smtClean="0">
                <a:solidFill>
                  <a:schemeClr val="bg1"/>
                </a:solidFill>
              </a:rPr>
              <a:t>keV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 1 </a:t>
            </a:r>
            <a:r>
              <a:rPr lang="cs-CZ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MeV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Struktura protonu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1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GeV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31" y="4847294"/>
            <a:ext cx="1494555" cy="1494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920" y="390519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948302" y="3485922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920190" y="2905469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331" y="3807272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4945" y="379435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5006194" y="3758355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5335671" y="3561012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1197" y="3313000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6968" y="342138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616828" y="3119026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4768535" y="3525013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722" y="3387613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2671" y="3063539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5348013" y="3090829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Obrázek 2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5209" y="3423894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b="7939"/>
          <a:stretch/>
        </p:blipFill>
        <p:spPr>
          <a:xfrm>
            <a:off x="4294280" y="786062"/>
            <a:ext cx="1660542" cy="1959031"/>
          </a:xfrm>
          <a:prstGeom prst="rect">
            <a:avLst/>
          </a:prstGeom>
        </p:spPr>
      </p:pic>
      <p:sp>
        <p:nvSpPr>
          <p:cNvPr id="23" name="Zástupný symbol pro obsah 2"/>
          <p:cNvSpPr txBox="1">
            <a:spLocks/>
          </p:cNvSpPr>
          <p:nvPr/>
        </p:nvSpPr>
        <p:spPr>
          <a:xfrm>
            <a:off x="7324060" y="1725593"/>
            <a:ext cx="4333759" cy="313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 err="1" smtClean="0">
                <a:solidFill>
                  <a:schemeClr val="bg1"/>
                </a:solidFill>
              </a:rPr>
              <a:t>elektronvolt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r>
              <a:rPr lang="cs-CZ" dirty="0" smtClean="0">
                <a:solidFill>
                  <a:schemeClr val="bg1"/>
                </a:solidFill>
              </a:rPr>
              <a:t> kinetická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energie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kterou</a:t>
            </a:r>
            <a:r>
              <a:rPr lang="en-US" dirty="0" smtClean="0">
                <a:solidFill>
                  <a:schemeClr val="bg1"/>
                </a:solidFill>
              </a:rPr>
              <a:t> z</a:t>
            </a:r>
            <a:r>
              <a:rPr lang="cs-CZ" dirty="0" err="1" smtClean="0">
                <a:solidFill>
                  <a:schemeClr val="bg1"/>
                </a:solidFill>
              </a:rPr>
              <a:t>íská</a:t>
            </a:r>
            <a:r>
              <a:rPr lang="cs-CZ" dirty="0" smtClean="0">
                <a:solidFill>
                  <a:schemeClr val="bg1"/>
                </a:solidFill>
              </a:rPr>
              <a:t> částice s náboje elektronu po urychlení napětím 1 V.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1eV </a:t>
            </a:r>
            <a:r>
              <a:rPr lang="en-US" dirty="0" smtClean="0">
                <a:solidFill>
                  <a:schemeClr val="bg1"/>
                </a:solidFill>
              </a:rPr>
              <a:t>= 1,602 10</a:t>
            </a:r>
            <a:r>
              <a:rPr lang="en-US" baseline="30000" dirty="0" smtClean="0">
                <a:solidFill>
                  <a:schemeClr val="bg1"/>
                </a:solidFill>
              </a:rPr>
              <a:t>-19</a:t>
            </a:r>
            <a:r>
              <a:rPr lang="en-US" dirty="0" smtClean="0">
                <a:solidFill>
                  <a:schemeClr val="bg1"/>
                </a:solidFill>
              </a:rPr>
              <a:t> J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Elektron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„A </a:t>
            </a:r>
            <a:r>
              <a:rPr lang="cs-CZ" dirty="0" err="1">
                <a:solidFill>
                  <a:schemeClr val="bg1"/>
                </a:solidFill>
              </a:rPr>
              <a:t>povedzte</a:t>
            </a:r>
            <a:r>
              <a:rPr lang="cs-CZ" dirty="0">
                <a:solidFill>
                  <a:schemeClr val="bg1"/>
                </a:solidFill>
              </a:rPr>
              <a:t> mi, </a:t>
            </a:r>
            <a:r>
              <a:rPr lang="cs-CZ" dirty="0" err="1">
                <a:solidFill>
                  <a:schemeClr val="bg1"/>
                </a:solidFill>
              </a:rPr>
              <a:t>Kefalín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čo</a:t>
            </a:r>
            <a:r>
              <a:rPr lang="cs-CZ" dirty="0">
                <a:solidFill>
                  <a:schemeClr val="bg1"/>
                </a:solidFill>
              </a:rPr>
              <a:t> vy si </a:t>
            </a:r>
            <a:r>
              <a:rPr lang="cs-CZ" dirty="0" err="1">
                <a:solidFill>
                  <a:schemeClr val="bg1"/>
                </a:solidFill>
              </a:rPr>
              <a:t>predstavujete</a:t>
            </a:r>
            <a:r>
              <a:rPr lang="cs-CZ" dirty="0">
                <a:solidFill>
                  <a:schemeClr val="bg1"/>
                </a:solidFill>
              </a:rPr>
              <a:t> pod takým </a:t>
            </a:r>
            <a:r>
              <a:rPr lang="cs-CZ" dirty="0" err="1">
                <a:solidFill>
                  <a:schemeClr val="bg1"/>
                </a:solidFill>
              </a:rPr>
              <a:t>slovom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….? “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Elektron: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Náboj -1 v jednotkách elementárního náboje.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Klidová energie 0,511 </a:t>
            </a:r>
            <a:r>
              <a:rPr lang="cs-CZ" dirty="0" err="1" smtClean="0">
                <a:solidFill>
                  <a:schemeClr val="bg1"/>
                </a:solidFill>
              </a:rPr>
              <a:t>MeV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Bodová částice bez vnitřní struktury!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„Necítí“ silnou (jadernou) interakci.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Spin ½.</a:t>
            </a:r>
          </a:p>
          <a:p>
            <a:pPr lvl="1"/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994111" y="1260596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01" y="3996175"/>
            <a:ext cx="1911647" cy="28522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3762"/>
            <a:ext cx="2837127" cy="28447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79" y="4005700"/>
            <a:ext cx="2859885" cy="28522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44" y="1157592"/>
            <a:ext cx="2811175" cy="18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Spin!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Elektron je </a:t>
            </a:r>
            <a:r>
              <a:rPr lang="cs-CZ" dirty="0" err="1" smtClean="0">
                <a:solidFill>
                  <a:schemeClr val="bg1"/>
                </a:solidFill>
              </a:rPr>
              <a:t>spinner</a:t>
            </a:r>
            <a:r>
              <a:rPr lang="cs-CZ" dirty="0" smtClean="0">
                <a:solidFill>
                  <a:schemeClr val="bg1"/>
                </a:solidFill>
              </a:rPr>
              <a:t>! (má vnitřní moment hybnosti)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 </a:t>
            </a:r>
            <a:r>
              <a:rPr lang="en-US" dirty="0" err="1" smtClean="0">
                <a:solidFill>
                  <a:schemeClr val="bg1"/>
                </a:solidFill>
              </a:rPr>
              <a:t>reakc</a:t>
            </a:r>
            <a:r>
              <a:rPr lang="cs-CZ" dirty="0" err="1">
                <a:solidFill>
                  <a:schemeClr val="bg1"/>
                </a:solidFill>
              </a:rPr>
              <a:t>í</a:t>
            </a:r>
            <a:r>
              <a:rPr lang="cs-CZ" dirty="0" err="1" smtClean="0">
                <a:solidFill>
                  <a:schemeClr val="bg1"/>
                </a:solidFill>
              </a:rPr>
              <a:t>ch</a:t>
            </a:r>
            <a:r>
              <a:rPr lang="cs-CZ" dirty="0" smtClean="0">
                <a:solidFill>
                  <a:schemeClr val="bg1"/>
                </a:solidFill>
              </a:rPr>
              <a:t> a rozpadech se zachovává. Nelze zastavit, jen překlápět (magnetická rezonance).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6" y="2206456"/>
            <a:ext cx="5436524" cy="44820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800" y="4768476"/>
            <a:ext cx="1920000" cy="192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74110" y="1742681"/>
            <a:ext cx="166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Wolfgang Pauli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80161" y="1742681"/>
            <a:ext cx="166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Niels Bohr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Proton a neutron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„A </a:t>
            </a:r>
            <a:r>
              <a:rPr lang="cs-CZ" dirty="0" err="1">
                <a:solidFill>
                  <a:schemeClr val="bg1"/>
                </a:solidFill>
              </a:rPr>
              <a:t>povedzte</a:t>
            </a:r>
            <a:r>
              <a:rPr lang="cs-CZ" dirty="0">
                <a:solidFill>
                  <a:schemeClr val="bg1"/>
                </a:solidFill>
              </a:rPr>
              <a:t> mi, </a:t>
            </a:r>
            <a:r>
              <a:rPr lang="cs-CZ" dirty="0" err="1">
                <a:solidFill>
                  <a:schemeClr val="bg1"/>
                </a:solidFill>
              </a:rPr>
              <a:t>Kefalín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čo</a:t>
            </a:r>
            <a:r>
              <a:rPr lang="cs-CZ" dirty="0">
                <a:solidFill>
                  <a:schemeClr val="bg1"/>
                </a:solidFill>
              </a:rPr>
              <a:t> vy si </a:t>
            </a:r>
            <a:r>
              <a:rPr lang="cs-CZ" dirty="0" err="1">
                <a:solidFill>
                  <a:schemeClr val="bg1"/>
                </a:solidFill>
              </a:rPr>
              <a:t>predstavujete</a:t>
            </a:r>
            <a:r>
              <a:rPr lang="cs-CZ" dirty="0">
                <a:solidFill>
                  <a:schemeClr val="bg1"/>
                </a:solidFill>
              </a:rPr>
              <a:t> pod takým </a:t>
            </a:r>
            <a:r>
              <a:rPr lang="cs-CZ" dirty="0" err="1">
                <a:solidFill>
                  <a:schemeClr val="bg1"/>
                </a:solidFill>
              </a:rPr>
              <a:t>slovom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….? “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Proton: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Náboj +1 </a:t>
            </a:r>
            <a:r>
              <a:rPr lang="cs-CZ" dirty="0">
                <a:solidFill>
                  <a:schemeClr val="bg1"/>
                </a:solidFill>
              </a:rPr>
              <a:t>v jednotkách elementárního </a:t>
            </a:r>
            <a:r>
              <a:rPr lang="cs-CZ" dirty="0" smtClean="0">
                <a:solidFill>
                  <a:schemeClr val="bg1"/>
                </a:solidFill>
              </a:rPr>
              <a:t>náboje.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Střední poloměr okolo 1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Klidová energie 938 </a:t>
            </a:r>
            <a:r>
              <a:rPr lang="cs-CZ" dirty="0" err="1" smtClean="0">
                <a:solidFill>
                  <a:schemeClr val="bg1"/>
                </a:solidFill>
              </a:rPr>
              <a:t>MeV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Spin ½.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Kvarkový obsah </a:t>
            </a:r>
            <a:r>
              <a:rPr lang="cs-CZ" i="1" dirty="0" err="1" smtClean="0">
                <a:solidFill>
                  <a:schemeClr val="bg1"/>
                </a:solidFill>
              </a:rPr>
              <a:t>uud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Neutron: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Nulový náboj.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Střední poloměr okolo 1 </a:t>
            </a:r>
            <a:r>
              <a:rPr lang="cs-CZ" dirty="0" err="1">
                <a:solidFill>
                  <a:schemeClr val="bg1"/>
                </a:solidFill>
              </a:rPr>
              <a:t>fm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Klidová energie 939 </a:t>
            </a:r>
            <a:r>
              <a:rPr lang="cs-CZ" dirty="0" err="1">
                <a:solidFill>
                  <a:schemeClr val="bg1"/>
                </a:solidFill>
              </a:rPr>
              <a:t>MeV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Spin ½.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Kvarkový obsah </a:t>
            </a:r>
            <a:r>
              <a:rPr lang="cs-CZ" i="1" dirty="0" err="1" smtClean="0">
                <a:solidFill>
                  <a:schemeClr val="bg1"/>
                </a:solidFill>
              </a:rPr>
              <a:t>udd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445137" y="458387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7" y="2373834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44" y="1157592"/>
            <a:ext cx="2811175" cy="18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Velikost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protonu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Alfa částice</a:t>
            </a:r>
            <a:r>
              <a:rPr lang="cs-CZ" dirty="0" smtClean="0">
                <a:solidFill>
                  <a:schemeClr val="bg1"/>
                </a:solidFill>
              </a:rPr>
              <a:t>: jádra hélia, která vyletují z jiných těžkých jader, čímž </a:t>
            </a:r>
            <a:r>
              <a:rPr lang="cs-CZ" dirty="0" err="1" smtClean="0">
                <a:solidFill>
                  <a:schemeClr val="bg1"/>
                </a:solidFill>
              </a:rPr>
              <a:t>vzikají</a:t>
            </a:r>
            <a:r>
              <a:rPr lang="cs-CZ" dirty="0" smtClean="0">
                <a:solidFill>
                  <a:schemeClr val="bg1"/>
                </a:solidFill>
              </a:rPr>
              <a:t> stabilnější jádra.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</a:t>
            </a:r>
            <a:r>
              <a:rPr lang="cs-CZ" dirty="0" smtClean="0">
                <a:solidFill>
                  <a:schemeClr val="bg1"/>
                </a:solidFill>
              </a:rPr>
              <a:t>fa částice </a:t>
            </a:r>
            <a:r>
              <a:rPr lang="cs-CZ" dirty="0" smtClean="0">
                <a:solidFill>
                  <a:schemeClr val="bg1"/>
                </a:solidFill>
              </a:rPr>
              <a:t>ve </a:t>
            </a:r>
            <a:r>
              <a:rPr lang="cs-CZ" dirty="0" smtClean="0">
                <a:solidFill>
                  <a:schemeClr val="bg1"/>
                </a:solidFill>
              </a:rPr>
              <a:t>vzduchu uletí jen několik </a:t>
            </a:r>
            <a:r>
              <a:rPr lang="cs-CZ" dirty="0" smtClean="0">
                <a:solidFill>
                  <a:schemeClr val="bg1"/>
                </a:solidFill>
              </a:rPr>
              <a:t>cm.</a:t>
            </a: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88533" y="2208477"/>
            <a:ext cx="6949611" cy="3390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solidFill>
                  <a:schemeClr val="bg1"/>
                </a:solidFill>
              </a:rPr>
              <a:t>Alfa rozpadem se přeměňují velmi těžké prvky, např. uran, radon, polonium, rádium…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Bombardováním zlaté fólie alfa částicemi objevil Ernest </a:t>
            </a:r>
            <a:r>
              <a:rPr lang="cs-CZ" dirty="0" err="1" smtClean="0">
                <a:solidFill>
                  <a:schemeClr val="bg1"/>
                </a:solidFill>
              </a:rPr>
              <a:t>Rutherford</a:t>
            </a:r>
            <a:r>
              <a:rPr lang="cs-CZ" dirty="0" smtClean="0">
                <a:solidFill>
                  <a:schemeClr val="bg1"/>
                </a:solidFill>
              </a:rPr>
              <a:t> atomové jádro!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Alfa částice se občas odrazily zpět, což nešlo vysvětlit jinak, než že většina hmotnosti atomu je v nějakém velmi malém hmotném centru.  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0964" name="Picture 4" descr="http://1.bp.blogspot.com/-ieiEvcU14gA/U0NFnQ_079I/AAAAAAAAA1Q/KxP8ZyI6GaE/s1600/sciencecats_rutherford_scatt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75" y="2649584"/>
            <a:ext cx="4417888" cy="37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61983" y="6365934"/>
            <a:ext cx="690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http://spalenkaletters.blogspot.cz/2014/04/science-cats-volume-2.html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Rutherford</a:t>
            </a:r>
            <a:r>
              <a:rPr lang="cs-CZ" b="1" dirty="0" err="1" smtClean="0">
                <a:solidFill>
                  <a:schemeClr val="bg1"/>
                </a:solidFill>
              </a:rPr>
              <a:t>ův</a:t>
            </a:r>
            <a:r>
              <a:rPr lang="cs-CZ" b="1" dirty="0" smtClean="0">
                <a:solidFill>
                  <a:schemeClr val="bg1"/>
                </a:solidFill>
              </a:rPr>
              <a:t> experiment 1918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Ernest </a:t>
            </a:r>
            <a:r>
              <a:rPr lang="cs-CZ" dirty="0" err="1" smtClean="0">
                <a:solidFill>
                  <a:schemeClr val="bg1"/>
                </a:solidFill>
              </a:rPr>
              <a:t>Rutherford</a:t>
            </a:r>
            <a:r>
              <a:rPr lang="cs-CZ" dirty="0" smtClean="0">
                <a:solidFill>
                  <a:schemeClr val="bg1"/>
                </a:solidFill>
              </a:rPr>
              <a:t> v</a:t>
            </a:r>
            <a:r>
              <a:rPr lang="en-US" dirty="0" err="1" smtClean="0">
                <a:solidFill>
                  <a:schemeClr val="bg1"/>
                </a:solidFill>
              </a:rPr>
              <a:t>edl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navrhoval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</a:rPr>
              <a:t>xperimenty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cs-CZ" dirty="0" err="1" smtClean="0">
                <a:solidFill>
                  <a:schemeClr val="bg1"/>
                </a:solidFill>
              </a:rPr>
              <a:t>ěřili</a:t>
            </a:r>
            <a:r>
              <a:rPr lang="cs-CZ" dirty="0" smtClean="0">
                <a:solidFill>
                  <a:schemeClr val="bg1"/>
                </a:solidFill>
              </a:rPr>
              <a:t> Hans Geiger a Ernest </a:t>
            </a:r>
            <a:r>
              <a:rPr lang="cs-CZ" dirty="0" err="1" smtClean="0">
                <a:solidFill>
                  <a:schemeClr val="bg1"/>
                </a:solidFill>
              </a:rPr>
              <a:t>Marsden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1038" name="Picture 14" descr="Ernest Marsden 1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09" y="2085153"/>
            <a:ext cx="3456420" cy="46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ans gei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01" y="2085152"/>
            <a:ext cx="3276526" cy="457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rnest Rutherford L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2085152"/>
            <a:ext cx="3363805" cy="45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Vesm</a:t>
            </a:r>
            <a:r>
              <a:rPr lang="cs-CZ" b="1" dirty="0" err="1" smtClean="0">
                <a:solidFill>
                  <a:schemeClr val="bg1"/>
                </a:solidFill>
              </a:rPr>
              <a:t>ír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52" y="608040"/>
            <a:ext cx="7832333" cy="58742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880662" y="6426754"/>
            <a:ext cx="21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Millenium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Simulation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85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26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10 </a:t>
            </a:r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ly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01202" y="2195738"/>
            <a:ext cx="5389419" cy="45031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Rutherford</a:t>
            </a:r>
            <a:r>
              <a:rPr lang="cs-CZ" b="1" dirty="0" err="1" smtClean="0">
                <a:solidFill>
                  <a:schemeClr val="bg1"/>
                </a:solidFill>
              </a:rPr>
              <a:t>ův</a:t>
            </a:r>
            <a:r>
              <a:rPr lang="cs-CZ" b="1" dirty="0" smtClean="0">
                <a:solidFill>
                  <a:schemeClr val="bg1"/>
                </a:solidFill>
              </a:rPr>
              <a:t> experiment 1918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Ernest </a:t>
            </a:r>
            <a:r>
              <a:rPr lang="cs-CZ" dirty="0" err="1" smtClean="0">
                <a:solidFill>
                  <a:schemeClr val="bg1"/>
                </a:solidFill>
              </a:rPr>
              <a:t>Rutherford</a:t>
            </a:r>
            <a:r>
              <a:rPr lang="cs-CZ" dirty="0" smtClean="0">
                <a:solidFill>
                  <a:schemeClr val="bg1"/>
                </a:solidFill>
              </a:rPr>
              <a:t> v</a:t>
            </a:r>
            <a:r>
              <a:rPr lang="en-US" dirty="0" err="1" smtClean="0">
                <a:solidFill>
                  <a:schemeClr val="bg1"/>
                </a:solidFill>
              </a:rPr>
              <a:t>edl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navrhoval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</a:rPr>
              <a:t>xperimenty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cs-CZ" dirty="0" err="1" smtClean="0">
                <a:solidFill>
                  <a:schemeClr val="bg1"/>
                </a:solidFill>
              </a:rPr>
              <a:t>ěřili</a:t>
            </a:r>
            <a:r>
              <a:rPr lang="cs-CZ" dirty="0" smtClean="0">
                <a:solidFill>
                  <a:schemeClr val="bg1"/>
                </a:solidFill>
              </a:rPr>
              <a:t> Hans Geiger a Ernest </a:t>
            </a:r>
            <a:r>
              <a:rPr lang="cs-CZ" dirty="0" err="1" smtClean="0">
                <a:solidFill>
                  <a:schemeClr val="bg1"/>
                </a:solidFill>
              </a:rPr>
              <a:t>Marsden</a:t>
            </a:r>
            <a:endParaRPr lang="cs-CZ" dirty="0" smtClean="0">
              <a:solidFill>
                <a:schemeClr val="bg1"/>
              </a:solidFill>
            </a:endParaRPr>
          </a:p>
          <a:p>
            <a:pPr lvl="1"/>
            <a:r>
              <a:rPr lang="cs-CZ" dirty="0">
                <a:hlinkClick r:id="rId2"/>
              </a:rPr>
              <a:t>https://en.wikipedia.org/wiki/Geiger%E2%80%93Marsden_experiment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s://upload.wikimedia.org/wikipedia/en/2/24/Geiger-Marsden_apparatus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19" y="4173876"/>
            <a:ext cx="3143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f/f9/Geiger-Marsden_experiment_expectation_and_result.svg/1280px-Geiger-Marsden_experiment_expectation_and_resul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9" y="2237088"/>
            <a:ext cx="4957893" cy="46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19" y="2193624"/>
            <a:ext cx="5292736" cy="187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Vlna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nebo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částice?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180654" y="525765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Obojí současně! Elektronový mikroskop, </a:t>
            </a:r>
            <a:r>
              <a:rPr lang="cs-CZ" dirty="0" err="1" smtClean="0">
                <a:solidFill>
                  <a:schemeClr val="bg1"/>
                </a:solidFill>
              </a:rPr>
              <a:t>difra</a:t>
            </a:r>
            <a:r>
              <a:rPr lang="en-US" dirty="0" smtClean="0">
                <a:solidFill>
                  <a:schemeClr val="bg1"/>
                </a:solidFill>
              </a:rPr>
              <a:t>k</a:t>
            </a:r>
            <a:r>
              <a:rPr lang="cs-CZ" dirty="0" err="1" smtClean="0">
                <a:solidFill>
                  <a:schemeClr val="bg1"/>
                </a:solidFill>
              </a:rPr>
              <a:t>ce</a:t>
            </a:r>
            <a:r>
              <a:rPr lang="cs-CZ" dirty="0" smtClean="0">
                <a:solidFill>
                  <a:schemeClr val="bg1"/>
                </a:solidFill>
              </a:rPr>
              <a:t> (ohyb) světla i „částic“.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Částice jako vlnění pronikají za překážku, vlny se skládají, interferují.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Současně dopadem částice na film / stínítko dojde k její lokalizaci a zčernání jednoho fotocitlivého zrna, scintilaci v dané části detektoru.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 makrosvětě ale nepozorujeme difrakci baseballového míčku na pálce.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Makro objekty mají příliš krátkou vlnovou délku.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73" y="3463533"/>
            <a:ext cx="4375848" cy="31273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20" y="3472839"/>
            <a:ext cx="4255432" cy="311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Kvantový </a:t>
            </a:r>
            <a:r>
              <a:rPr lang="cs-CZ" b="1" dirty="0" err="1" smtClean="0">
                <a:solidFill>
                  <a:schemeClr val="bg1"/>
                </a:solidFill>
              </a:rPr>
              <a:t>billiard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000162" y="6359704"/>
            <a:ext cx="209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Kvantová mechanika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77" y="1804987"/>
            <a:ext cx="6790645" cy="3809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67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Jádro – protony a neutrony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-14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97" y="166320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3" y="396254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20069" y="3217883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454376" y="2097739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89" y="254959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39" y="361366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754911" y="3518853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064192" y="2865195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49" y="2978853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39" y="263945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81635" y="2107879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090162" y="300085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59" y="194587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02" y="245609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882199" y="2283099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Obrázek 2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05" y="286654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rázek 2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72" y="369812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360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Proton – silná „polévka“ kvarků a gluonů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-15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65" y="1150706"/>
            <a:ext cx="5082069" cy="50820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Nukleony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788759"/>
            <a:ext cx="10515600" cy="5473247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 jádře jsou si protony a neutrony téměř rovnocenné: nukleony.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Jádro drží pohromadě silnou interakcí, která má krátký dosah, a z našeho běžného </a:t>
            </a:r>
            <a:r>
              <a:rPr lang="cs-CZ" dirty="0" err="1" smtClean="0">
                <a:solidFill>
                  <a:schemeClr val="bg1"/>
                </a:solidFill>
              </a:rPr>
              <a:t>makroskopi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cs-CZ" dirty="0" err="1" smtClean="0">
                <a:solidFill>
                  <a:schemeClr val="bg1"/>
                </a:solidFill>
              </a:rPr>
              <a:t>kého</a:t>
            </a:r>
            <a:r>
              <a:rPr lang="cs-CZ" dirty="0" smtClean="0">
                <a:solidFill>
                  <a:schemeClr val="bg1"/>
                </a:solidFill>
              </a:rPr>
              <a:t> života ji neznáme.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Rozdíl mezi protony a neutrony je dán až elektromagnetickou interakci (proton je kladný, neutron neutrální).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41977" y="4292825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84" y="4339831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2757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345936" y="281222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92" y="1119883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7456018" y="355476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553691" y="5115182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8236852" y="346229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251434" y="4987135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antineutrino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812596" y="146387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50350" y="335014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4446878" y="3269515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Rozpad volného neutronu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450350" y="4422010"/>
            <a:ext cx="5578929" cy="2103094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Průměrně žije volný neutron </a:t>
            </a:r>
            <a:r>
              <a:rPr lang="en-US" dirty="0" smtClean="0">
                <a:solidFill>
                  <a:schemeClr val="bg1"/>
                </a:solidFill>
              </a:rPr>
              <a:t>~</a:t>
            </a:r>
            <a:r>
              <a:rPr lang="cs-CZ" dirty="0" smtClean="0">
                <a:solidFill>
                  <a:schemeClr val="bg1"/>
                </a:solidFill>
              </a:rPr>
              <a:t>15min.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Ale pro jeden konkrétní neutron nemůžeme čas, kdy se rozpadne, předpovědět (náhodnost kvantové mechaniky).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263623" y="754435"/>
            <a:ext cx="5531085" cy="1735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solidFill>
                  <a:schemeClr val="bg1"/>
                </a:solidFill>
              </a:rPr>
              <a:t>Neutron je trochu těžší než proton.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 poločasem rozpadu asi 15min se volný neutron rozpadá na proton, elektron a elektricky neutrální elektronové antineutrino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137586" y="99029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11" y="2855151"/>
            <a:ext cx="1333140" cy="13367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7456018" y="355476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553691" y="5115182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8236852" y="346229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Pozitron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251434" y="4987135"/>
            <a:ext cx="2003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812596" y="146387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88393" y="3298666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4446878" y="3269515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Rozpad protonu (v jádře)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263623" y="754435"/>
            <a:ext cx="5531085" cy="1735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solidFill>
                  <a:schemeClr val="bg1"/>
                </a:solidFill>
              </a:rPr>
              <a:t>Podobně proton v nestabilním atomovém jádře se může rozpadnout na neutron, pozitron, a elektricky neutrální elektronové neutrino.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Musí si na to vypůjčit energii z jádra.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9" name="Zástupný symbol pro obsah 2"/>
          <p:cNvSpPr>
            <a:spLocks noGrp="1"/>
          </p:cNvSpPr>
          <p:nvPr>
            <p:ph idx="1"/>
          </p:nvPr>
        </p:nvSpPr>
        <p:spPr>
          <a:xfrm>
            <a:off x="450350" y="4422010"/>
            <a:ext cx="5578929" cy="210309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Pozitron se v látce zastaví, potká se s elektronem a anihilují na dva fotony, které mají charakteristickou energii a letí proti sobě: využití v Pozitronové Emisní Tomografii.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7314" y="73479"/>
            <a:ext cx="10515600" cy="62275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Vesmír, kde neutron je těžší než proton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4" y="1095710"/>
            <a:ext cx="7540270" cy="514749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9744963" y="69623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59" y="3369360"/>
            <a:ext cx="1370893" cy="1374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9121057" y="3789514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1497229" y="3803021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Šipka doprava 20"/>
          <p:cNvSpPr/>
          <p:nvPr/>
        </p:nvSpPr>
        <p:spPr>
          <a:xfrm rot="5400000">
            <a:off x="10088230" y="2503008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9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3479"/>
            <a:ext cx="10515600" cy="62275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Vesmír, kde proton je těžší než neutron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37314" y="1116031"/>
            <a:ext cx="7576457" cy="512717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9779762" y="3236975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16" y="834414"/>
            <a:ext cx="1220155" cy="12234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9121057" y="3789514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1497229" y="3803021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Šipka doprava 12"/>
          <p:cNvSpPr/>
          <p:nvPr/>
        </p:nvSpPr>
        <p:spPr>
          <a:xfrm rot="5400000">
            <a:off x="10088230" y="2503008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0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>
                <a:solidFill>
                  <a:schemeClr val="bg1"/>
                </a:solidFill>
              </a:rPr>
              <a:t>Kupy galaxií</a:t>
            </a:r>
            <a:endParaRPr lang="cs-CZ" sz="40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07" y="588831"/>
            <a:ext cx="6691229" cy="610938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606335" y="6405938"/>
            <a:ext cx="261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Hubble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Space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Telescope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0" y="6318607"/>
            <a:ext cx="245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23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>
                <a:solidFill>
                  <a:schemeClr val="bg1"/>
                </a:solidFill>
              </a:rPr>
              <a:t>, 10 </a:t>
            </a:r>
            <a:r>
              <a:rPr lang="en-US" dirty="0" err="1">
                <a:solidFill>
                  <a:schemeClr val="bg1"/>
                </a:solidFill>
              </a:rPr>
              <a:t>Mly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Od </a:t>
            </a:r>
            <a:r>
              <a:rPr lang="en-US" b="1" dirty="0" err="1" smtClean="0">
                <a:solidFill>
                  <a:schemeClr val="bg1"/>
                </a:solidFill>
              </a:rPr>
              <a:t>Velk</a:t>
            </a:r>
            <a:r>
              <a:rPr lang="cs-CZ" b="1" dirty="0" err="1" smtClean="0">
                <a:solidFill>
                  <a:schemeClr val="bg1"/>
                </a:solidFill>
              </a:rPr>
              <a:t>ého</a:t>
            </a:r>
            <a:r>
              <a:rPr lang="cs-CZ" b="1" dirty="0" smtClean="0">
                <a:solidFill>
                  <a:schemeClr val="bg1"/>
                </a:solidFill>
              </a:rPr>
              <a:t> třesku po současnost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08" y="1017502"/>
            <a:ext cx="8355429" cy="57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Fluktuace záření kosmického pozadí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37" y="863599"/>
            <a:ext cx="3962400" cy="55968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26" y="863599"/>
            <a:ext cx="4649987" cy="24793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25" y="3336240"/>
            <a:ext cx="4686300" cy="33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4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Neutrony se rozpadají náhodně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07771" y="1485900"/>
            <a:ext cx="7576457" cy="5127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082249" y="209058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275820" y="3196550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03509" y="372553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680193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203880" y="498147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693539" y="4595768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38164" y="157592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38164" y="479409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069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Neutrony se rozpadají náhodně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07771" y="1485900"/>
            <a:ext cx="7576457" cy="5127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082249" y="209058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275820" y="3196550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03509" y="372553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680193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203880" y="498147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693539" y="4595768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38164" y="157592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95" y="4817174"/>
            <a:ext cx="1292933" cy="1296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8012179" y="6113565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327737" y="410050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316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Můj neutron?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07771" y="1485900"/>
            <a:ext cx="7576457" cy="5127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246635" y="167961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13705" y="318501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929865" y="351728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964644" y="178579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551959" y="389615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806554" y="491650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402551" y="1529195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364860" y="491650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167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Můj neutron?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526737" y="1529195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840428" y="335322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848165" y="393852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412769" y="2320761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741074" y="371997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882373" y="4810241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840428" y="1390821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653758" y="5119197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190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Můj neutron?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07771" y="1485900"/>
            <a:ext cx="7576457" cy="5127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137048" y="1946748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059019" y="328657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03509" y="372553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027023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114832" y="500697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722410" y="4704027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9414373" y="203751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608033" y="4751625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zech Republic Flag PNG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71" y="3147928"/>
            <a:ext cx="443601" cy="5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Můj neutron?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693539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527254" y="320037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535054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53457" y="377415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413376" y="4934865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693539" y="4595768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38164" y="157592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663178" y="501815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zech Republic Flag PNG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16" y="1219726"/>
            <a:ext cx="443601" cy="5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77" y="722133"/>
            <a:ext cx="1202633" cy="12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Neutrony jsou nerozlišitelné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07771" y="1485900"/>
            <a:ext cx="7576457" cy="5127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082249" y="209058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275820" y="3196550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503509" y="3725534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680193" y="179733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203880" y="498147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693539" y="4595768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38164" y="1575926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238164" y="479409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ovéPole 20"/>
          <p:cNvSpPr txBox="1"/>
          <p:nvPr/>
        </p:nvSpPr>
        <p:spPr>
          <a:xfrm>
            <a:off x="9000162" y="6359704"/>
            <a:ext cx="209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Kvantová mechanika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345936" y="2812222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92" y="1119883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7456018" y="355476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553691" y="5115182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8236852" y="346229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251434" y="4987135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antineutrino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812596" y="146387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50350" y="335014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4446878" y="3269515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Rozpad volného neutronu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Galaxie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60" y="584707"/>
            <a:ext cx="8863080" cy="582304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527540" y="6394152"/>
            <a:ext cx="131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Adam </a:t>
            </a:r>
            <a:r>
              <a:rPr lang="cs-CZ" dirty="0" err="1" smtClean="0">
                <a:solidFill>
                  <a:schemeClr val="bg1"/>
                </a:solidFill>
              </a:rPr>
              <a:t>Evans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0" y="6318607"/>
            <a:ext cx="171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21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100 </a:t>
            </a:r>
            <a:r>
              <a:rPr lang="en-US" dirty="0" err="1" smtClean="0">
                <a:solidFill>
                  <a:schemeClr val="bg1"/>
                </a:solidFill>
              </a:rPr>
              <a:t>kly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Rozpad atomu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-14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Obrázek 2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59" y="176594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Obrázek 2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85" y="406528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Obrázek 25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18631" y="332062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Obrázek 2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652938" y="220048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Obrázek 2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51" y="265233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Obrázek 2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1" y="371640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Obrázek 29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953473" y="362159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Obrázek 3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262754" y="296793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Obrázek 3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1" y="308159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Obrázek 3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1" y="274219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Obrázek 3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80197" y="221062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Obrázek 34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288724" y="3103595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Obrázek 3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1" y="204861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Obrázek 3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64" y="255883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Obrázek 3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080761" y="238584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Obrázek 3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67" y="296928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Obrázek 3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4" y="380086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rázek 2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44" y="1697903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Obrázek 4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70" y="399725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Obrázek 4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840316" y="325258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Obrázek 4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774623" y="213244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Obrázek 4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36" y="258430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Obrázek 4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86" y="364836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Obrázek 4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075158" y="355355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" name="Obrázek 4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384439" y="289989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9" name="Obrázek 4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96" y="301355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" name="Obrázek 4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86" y="267415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" name="Obrázek 5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901882" y="214258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Obrázek 51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410409" y="3035557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3" name="Obrázek 5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06" y="198057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Obrázek 5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49" y="249079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Obrázek 5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9" y="373282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Obrázek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279151" y="1079673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9" name="Obrázek 5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349425" y="5345406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Obrázek 60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66" y="2335905"/>
            <a:ext cx="1329366" cy="133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0" name="Šipka doprava 59"/>
          <p:cNvSpPr/>
          <p:nvPr/>
        </p:nvSpPr>
        <p:spPr>
          <a:xfrm>
            <a:off x="5155467" y="3259592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56" name="Obrázek 5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52" y="290125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2" name="Freeform 13"/>
          <p:cNvSpPr>
            <a:spLocks/>
          </p:cNvSpPr>
          <p:nvPr/>
        </p:nvSpPr>
        <p:spPr bwMode="auto">
          <a:xfrm rot="18988718">
            <a:off x="10722123" y="3017079"/>
            <a:ext cx="811441" cy="834621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" name="TextovéPole 62"/>
          <p:cNvSpPr txBox="1"/>
          <p:nvPr/>
        </p:nvSpPr>
        <p:spPr>
          <a:xfrm>
            <a:off x="9706704" y="4732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9454511" y="5777676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antineutrino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10561918" y="2719172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Gama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10579128" y="3577168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Foton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2125442" y="6214641"/>
            <a:ext cx="73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Elektron v jádře předtím nebyl. Prostě vznikl. Částice vznikají a zanikají.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7986977" y="13947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Proton a neutron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1753234" y="2047111"/>
            <a:ext cx="3542971" cy="33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2929390" y="13947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6979921" y="2036157"/>
            <a:ext cx="3524018" cy="33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3118973" y="5600700"/>
            <a:ext cx="8220121" cy="107952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Kvark </a:t>
            </a:r>
            <a:r>
              <a:rPr lang="cs-CZ" i="1" dirty="0" smtClean="0">
                <a:solidFill>
                  <a:schemeClr val="bg1"/>
                </a:solidFill>
              </a:rPr>
              <a:t>u</a:t>
            </a:r>
            <a:r>
              <a:rPr lang="cs-CZ" dirty="0" smtClean="0">
                <a:solidFill>
                  <a:schemeClr val="bg1"/>
                </a:solidFill>
              </a:rPr>
              <a:t> (up, nahoru):	náboj +2/3 </a:t>
            </a: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i="1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|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Kvark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d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(</a:t>
            </a:r>
            <a:r>
              <a:rPr lang="cs-CZ" dirty="0" err="1" smtClean="0">
                <a:solidFill>
                  <a:schemeClr val="bg1"/>
                </a:solidFill>
              </a:rPr>
              <a:t>down</a:t>
            </a:r>
            <a:r>
              <a:rPr lang="cs-CZ" dirty="0" smtClean="0">
                <a:solidFill>
                  <a:schemeClr val="bg1"/>
                </a:solidFill>
              </a:rPr>
              <a:t>, dolů):	náboj  -1/3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en-US" i="1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|</a:t>
            </a:r>
            <a:endParaRPr lang="en-US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Elementární částice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8" b="11613"/>
          <a:stretch/>
        </p:blipFill>
        <p:spPr>
          <a:xfrm>
            <a:off x="1971040" y="730771"/>
            <a:ext cx="7752079" cy="58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76" y="227184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Částice složené z kvarků -- baryony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0" r="50372"/>
          <a:stretch/>
        </p:blipFill>
        <p:spPr>
          <a:xfrm>
            <a:off x="398736" y="2751015"/>
            <a:ext cx="3764958" cy="243522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317314" y="198238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Kvarky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484772" y="6218915"/>
            <a:ext cx="719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http://pprc.qmul.ac.uk/~still/wordpress/?page_id=874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21" y="1351753"/>
            <a:ext cx="6241788" cy="433999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935838" y="145916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0355807" y="152619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581345" y="3844385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Λ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0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965753" y="5163076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Ξ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-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797007" y="556094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Ξ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0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734896" y="3183041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Σ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-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1560653" y="3281955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Σ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+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8339015" y="3844385"/>
            <a:ext cx="697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Σ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0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4078445" y="2274121"/>
            <a:ext cx="169171" cy="341947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2601068" y="2396257"/>
            <a:ext cx="169171" cy="341947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1370945" y="2505607"/>
            <a:ext cx="169171" cy="3419475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337687" y="2272271"/>
            <a:ext cx="169171" cy="3419475"/>
          </a:xfrm>
          <a:prstGeom prst="rect">
            <a:avLst/>
          </a:prstGeom>
        </p:spPr>
      </p:pic>
      <p:sp>
        <p:nvSpPr>
          <p:cNvPr id="29" name="Zástupný symbol pro obsah 2"/>
          <p:cNvSpPr>
            <a:spLocks noGrp="1"/>
          </p:cNvSpPr>
          <p:nvPr>
            <p:ph idx="1"/>
          </p:nvPr>
        </p:nvSpPr>
        <p:spPr>
          <a:xfrm>
            <a:off x="173276" y="5663133"/>
            <a:ext cx="6511543" cy="1079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Z antikvarků jsou složeny </a:t>
            </a:r>
            <a:r>
              <a:rPr lang="cs-CZ" dirty="0" err="1" smtClean="0">
                <a:solidFill>
                  <a:schemeClr val="bg1"/>
                </a:solidFill>
              </a:rPr>
              <a:t>antibaryony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(antiproton, antineutron).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76" y="227184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Částice složené z kvarku a antikvarku -- mezony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63" y="1447317"/>
            <a:ext cx="4375529" cy="427427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8" y="2360245"/>
            <a:ext cx="6393393" cy="274002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317314" y="198238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Kvarky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92461" y="2041002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Antikvarky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484772" y="6218915"/>
            <a:ext cx="719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http://pprc.qmul.ac.uk/~still/wordpress/?page_id=874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277286" y="333047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π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0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281328" y="2505607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π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-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1161666" y="2505607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π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+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635043" y="94999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K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+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059874" y="94999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K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0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549288" y="4644146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K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-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1161665" y="4874763"/>
            <a:ext cx="69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K</a:t>
            </a:r>
            <a:r>
              <a:rPr lang="cs-CZ" sz="2800" b="1" baseline="30000" dirty="0" smtClean="0">
                <a:solidFill>
                  <a:schemeClr val="bg1"/>
                </a:solidFill>
              </a:rPr>
              <a:t>0</a:t>
            </a:r>
            <a:endParaRPr lang="cs-CZ" sz="2800" b="1" baseline="30000" dirty="0">
              <a:solidFill>
                <a:schemeClr val="bg1"/>
              </a:solidFill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11269866" y="4944831"/>
            <a:ext cx="1675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6771445" y="1943230"/>
            <a:ext cx="223037" cy="357187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315682" y="2067758"/>
            <a:ext cx="223037" cy="357187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2193405" y="2767217"/>
            <a:ext cx="213521" cy="341947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3554739" y="2220157"/>
            <a:ext cx="169171" cy="3419475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4661456" y="2767216"/>
            <a:ext cx="169171" cy="341947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1232726" y="2251098"/>
            <a:ext cx="169171" cy="341947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>
            <a:off x="5710563" y="2799440"/>
            <a:ext cx="169171" cy="3419475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8"/>
          <a:stretch/>
        </p:blipFill>
        <p:spPr>
          <a:xfrm rot="16200000">
            <a:off x="3457057" y="-320424"/>
            <a:ext cx="370537" cy="6393395"/>
          </a:xfrm>
          <a:prstGeom prst="rect">
            <a:avLst/>
          </a:prstGeom>
        </p:spPr>
      </p:pic>
      <p:sp>
        <p:nvSpPr>
          <p:cNvPr id="29" name="Zástupný symbol pro obsah 2"/>
          <p:cNvSpPr>
            <a:spLocks noGrp="1"/>
          </p:cNvSpPr>
          <p:nvPr>
            <p:ph idx="1"/>
          </p:nvPr>
        </p:nvSpPr>
        <p:spPr>
          <a:xfrm>
            <a:off x="173276" y="5663133"/>
            <a:ext cx="6511543" cy="1079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Mezony zahrnují částice i antičástice 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K</a:t>
            </a:r>
            <a:r>
              <a:rPr lang="cs-CZ" baseline="30000" dirty="0" smtClean="0">
                <a:solidFill>
                  <a:schemeClr val="bg1"/>
                </a:solidFill>
              </a:rPr>
              <a:t>-</a:t>
            </a:r>
            <a:r>
              <a:rPr lang="cs-CZ" dirty="0" smtClean="0">
                <a:solidFill>
                  <a:schemeClr val="bg1"/>
                </a:solidFill>
              </a:rPr>
              <a:t> je antičástice ke K</a:t>
            </a:r>
            <a:r>
              <a:rPr lang="cs-CZ" baseline="30000" dirty="0" smtClean="0">
                <a:solidFill>
                  <a:schemeClr val="bg1"/>
                </a:solidFill>
              </a:rPr>
              <a:t>+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76" y="227184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Částice složené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49" y="975458"/>
            <a:ext cx="3264309" cy="538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30" y="975458"/>
            <a:ext cx="3481754" cy="538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4645699" y="6417994"/>
            <a:ext cx="485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Particle</a:t>
            </a:r>
            <a:r>
              <a:rPr lang="cs-CZ" dirty="0" smtClean="0">
                <a:solidFill>
                  <a:schemeClr val="bg1"/>
                </a:solidFill>
              </a:rPr>
              <a:t> Data Group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Interakce jako výměna částic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79467"/>
            <a:ext cx="4805680" cy="2021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11358"/>
            <a:ext cx="4803975" cy="17414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0788" y="1611358"/>
            <a:ext cx="11554327" cy="461672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Odpuzování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Přitahování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2"/>
          <a:stretch/>
        </p:blipFill>
        <p:spPr>
          <a:xfrm>
            <a:off x="9597292" y="746125"/>
            <a:ext cx="139529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Posvi</a:t>
            </a:r>
            <a:r>
              <a:rPr lang="cs-CZ" b="1" dirty="0" err="1" smtClean="0">
                <a:solidFill>
                  <a:schemeClr val="bg1"/>
                </a:solidFill>
              </a:rPr>
              <a:t>ťme</a:t>
            </a:r>
            <a:r>
              <a:rPr lang="cs-CZ" b="1" dirty="0" smtClean="0">
                <a:solidFill>
                  <a:schemeClr val="bg1"/>
                </a:solidFill>
              </a:rPr>
              <a:t> si na atom!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00" y="1433763"/>
            <a:ext cx="3562350" cy="3571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50" y="1433762"/>
            <a:ext cx="2400300" cy="3571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36" y="1433764"/>
            <a:ext cx="3562350" cy="3571875"/>
          </a:xfrm>
          <a:prstGeom prst="rect">
            <a:avLst/>
          </a:prstGeom>
        </p:spPr>
      </p:pic>
      <p:sp>
        <p:nvSpPr>
          <p:cNvPr id="11" name="Freeform 13"/>
          <p:cNvSpPr>
            <a:spLocks/>
          </p:cNvSpPr>
          <p:nvPr/>
        </p:nvSpPr>
        <p:spPr bwMode="auto">
          <a:xfrm>
            <a:off x="1775780" y="1638175"/>
            <a:ext cx="595312" cy="652462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9976308" y="4081213"/>
            <a:ext cx="595312" cy="652462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68809" r="9205" b="1072"/>
          <a:stretch/>
        </p:blipFill>
        <p:spPr>
          <a:xfrm>
            <a:off x="4206107" y="4792435"/>
            <a:ext cx="3935185" cy="206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484905" y="1273129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Proton a neutron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1980579" y="3553279"/>
            <a:ext cx="1814140" cy="17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10123502" y="1427827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1980579" y="836257"/>
            <a:ext cx="1814140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7846029" y="3592354"/>
            <a:ext cx="1814140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7830394" y="836257"/>
            <a:ext cx="1814140" cy="17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 flipH="1" flipV="1">
            <a:off x="5973816" y="1705833"/>
            <a:ext cx="39077" cy="27471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12" y="2341692"/>
            <a:ext cx="1605763" cy="160576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100630" y="4002869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3659511" y="1719844"/>
            <a:ext cx="43073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3659511" y="4466952"/>
            <a:ext cx="43073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565286" y="4260122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6722795" y="283178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Pion 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69473" r="8384"/>
          <a:stretch/>
        </p:blipFill>
        <p:spPr>
          <a:xfrm>
            <a:off x="4261757" y="5059398"/>
            <a:ext cx="3967843" cy="16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525217" y="140490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127171" y="55362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Rozpad neutronu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7463154" y="2057271"/>
            <a:ext cx="3542971" cy="33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8639310" y="140490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Proton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518161" y="2046317"/>
            <a:ext cx="3524018" cy="33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451192" y="3248909"/>
            <a:ext cx="4646328" cy="226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13"/>
          <p:cNvSpPr>
            <a:spLocks/>
          </p:cNvSpPr>
          <p:nvPr/>
        </p:nvSpPr>
        <p:spPr bwMode="auto">
          <a:xfrm flipV="1">
            <a:off x="4712420" y="1923528"/>
            <a:ext cx="1283789" cy="1325380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5986346" y="970030"/>
            <a:ext cx="688774" cy="963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975889" y="1954007"/>
            <a:ext cx="821151" cy="761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637810" y="692744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817360" y="268370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ovéPole 21"/>
          <p:cNvSpPr txBox="1"/>
          <p:nvPr/>
        </p:nvSpPr>
        <p:spPr>
          <a:xfrm>
            <a:off x="6950923" y="33253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426989" y="1493732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Elektronové antineutrino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 r="4276" b="8592"/>
          <a:stretch/>
        </p:blipFill>
        <p:spPr>
          <a:xfrm>
            <a:off x="3813011" y="4336469"/>
            <a:ext cx="3850640" cy="22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Sluneční soustava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8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11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10 </a:t>
            </a:r>
            <a:r>
              <a:rPr lang="en-US" dirty="0" err="1" smtClean="0">
                <a:solidFill>
                  <a:schemeClr val="bg1"/>
                </a:solidFill>
              </a:rPr>
              <a:t>lh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6" name="Picture 2" descr="The planets, dwarf planets and other objects in our solar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82" y="884237"/>
            <a:ext cx="97536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4074" r="5122" b="34809"/>
          <a:stretch/>
        </p:blipFill>
        <p:spPr>
          <a:xfrm>
            <a:off x="353646" y="786062"/>
            <a:ext cx="8362462" cy="448603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</a:t>
            </a:r>
            <a:r>
              <a:rPr lang="cs-CZ" b="1" dirty="0" err="1" smtClean="0">
                <a:solidFill>
                  <a:schemeClr val="bg1"/>
                </a:solidFill>
              </a:rPr>
              <a:t>řechody</a:t>
            </a:r>
            <a:r>
              <a:rPr lang="cs-CZ" b="1" dirty="0" smtClean="0">
                <a:solidFill>
                  <a:schemeClr val="bg1"/>
                </a:solidFill>
              </a:rPr>
              <a:t> mezi hladinami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atomu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b="7939"/>
          <a:stretch/>
        </p:blipFill>
        <p:spPr>
          <a:xfrm>
            <a:off x="9059595" y="1335026"/>
            <a:ext cx="1660542" cy="195903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46" y="4018091"/>
            <a:ext cx="2076122" cy="2081673"/>
          </a:xfrm>
          <a:prstGeom prst="rect">
            <a:avLst/>
          </a:prstGeom>
        </p:spPr>
      </p:pic>
      <p:sp>
        <p:nvSpPr>
          <p:cNvPr id="25" name="Šipka doprava 24"/>
          <p:cNvSpPr/>
          <p:nvPr/>
        </p:nvSpPr>
        <p:spPr>
          <a:xfrm rot="5400000">
            <a:off x="9697633" y="3564015"/>
            <a:ext cx="509512" cy="3233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rot="21028660">
            <a:off x="10321188" y="3564015"/>
            <a:ext cx="1217160" cy="1102887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0" b="15979"/>
          <a:stretch/>
        </p:blipFill>
        <p:spPr>
          <a:xfrm>
            <a:off x="1868854" y="4921556"/>
            <a:ext cx="5332046" cy="179991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 rot="1922955">
            <a:off x="10514160" y="3482902"/>
            <a:ext cx="152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Photon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</a:t>
            </a:r>
            <a:r>
              <a:rPr lang="cs-CZ" b="1" dirty="0" err="1" smtClean="0">
                <a:solidFill>
                  <a:schemeClr val="bg1"/>
                </a:solidFill>
              </a:rPr>
              <a:t>řechody</a:t>
            </a:r>
            <a:r>
              <a:rPr lang="cs-CZ" b="1" dirty="0" smtClean="0">
                <a:solidFill>
                  <a:schemeClr val="bg1"/>
                </a:solidFill>
              </a:rPr>
              <a:t> mezi hladinami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atomu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r="8720"/>
          <a:stretch/>
        </p:blipFill>
        <p:spPr>
          <a:xfrm>
            <a:off x="1570700" y="1692738"/>
            <a:ext cx="6409693" cy="407463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302871" y="2313493"/>
            <a:ext cx="3568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Intenzita čáry: pravděpodobnost procesu.</a:t>
            </a: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Šířka čáry: doba života excitovaného stavu.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76" y="227184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</a:t>
            </a:r>
            <a:r>
              <a:rPr lang="cs-CZ" b="1" dirty="0" err="1" smtClean="0">
                <a:solidFill>
                  <a:schemeClr val="bg1"/>
                </a:solidFill>
              </a:rPr>
              <a:t>řechody</a:t>
            </a:r>
            <a:r>
              <a:rPr lang="cs-CZ" b="1" dirty="0" smtClean="0">
                <a:solidFill>
                  <a:schemeClr val="bg1"/>
                </a:solidFill>
              </a:rPr>
              <a:t> mezi </a:t>
            </a:r>
            <a:r>
              <a:rPr lang="en-US" b="1" dirty="0" err="1" smtClean="0">
                <a:solidFill>
                  <a:schemeClr val="bg1"/>
                </a:solidFill>
              </a:rPr>
              <a:t>excitova</a:t>
            </a:r>
            <a:r>
              <a:rPr lang="cs-CZ" b="1" dirty="0" err="1" smtClean="0">
                <a:solidFill>
                  <a:schemeClr val="bg1"/>
                </a:solidFill>
              </a:rPr>
              <a:t>nými</a:t>
            </a:r>
            <a:r>
              <a:rPr lang="cs-CZ" b="1" dirty="0" smtClean="0">
                <a:solidFill>
                  <a:schemeClr val="bg1"/>
                </a:solidFill>
              </a:rPr>
              <a:t> stavy nukleonu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5" name="Šipka doprava 24"/>
          <p:cNvSpPr/>
          <p:nvPr/>
        </p:nvSpPr>
        <p:spPr>
          <a:xfrm rot="5400000">
            <a:off x="8611294" y="3452237"/>
            <a:ext cx="509512" cy="3233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rot="21028660">
            <a:off x="9264636" y="3281406"/>
            <a:ext cx="1217160" cy="1102887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57" y="4534964"/>
            <a:ext cx="2704124" cy="22187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08" y="920410"/>
            <a:ext cx="4500776" cy="3495283"/>
          </a:xfrm>
          <a:prstGeom prst="rect">
            <a:avLst/>
          </a:prstGeom>
        </p:spPr>
      </p:pic>
      <p:pic>
        <p:nvPicPr>
          <p:cNvPr id="13" name="Picture 2" descr="VÃ½sledek obrÃ¡zku pro neutr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9087"/>
          <a:stretch/>
        </p:blipFill>
        <p:spPr bwMode="auto">
          <a:xfrm>
            <a:off x="7951163" y="4189044"/>
            <a:ext cx="1814140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Ã½sledek obrÃ¡zku pro prot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19845"/>
          <a:stretch/>
        </p:blipFill>
        <p:spPr bwMode="auto">
          <a:xfrm>
            <a:off x="7935528" y="1432947"/>
            <a:ext cx="1814140" cy="17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 rot="1922955">
            <a:off x="9849852" y="3506348"/>
            <a:ext cx="152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Pion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82" y="3835770"/>
            <a:ext cx="1605763" cy="160576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9749668" y="1609049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Delta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9609438" y="583192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Neutron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r="9026" b="35833"/>
          <a:stretch/>
        </p:blipFill>
        <p:spPr>
          <a:xfrm>
            <a:off x="106434" y="4730037"/>
            <a:ext cx="413899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Mlžná komora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01202" y="6319144"/>
            <a:ext cx="719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https://www.nasa.gov/multimedia/imagegallery/image_feature_928.html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35" y="726098"/>
            <a:ext cx="3537347" cy="4693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35" y="5559383"/>
            <a:ext cx="3528366" cy="10668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0" y="1155518"/>
            <a:ext cx="6379744" cy="510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Mlžná komora</a:t>
            </a: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https://physicsopenlab.org/2017/05/18/particles-in-the-mist/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83" y="1398953"/>
            <a:ext cx="6256216" cy="46921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4164" r="2479" b="3227"/>
          <a:stretch/>
        </p:blipFill>
        <p:spPr>
          <a:xfrm>
            <a:off x="765639" y="1572356"/>
            <a:ext cx="4423508" cy="4345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ovéPole 6"/>
          <p:cNvSpPr txBox="1"/>
          <p:nvPr/>
        </p:nvSpPr>
        <p:spPr>
          <a:xfrm>
            <a:off x="2255392" y="6118427"/>
            <a:ext cx="198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Alfa částice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6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Mlžná komora: objev pozitronu (první antičástice).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C.D. Anderson, 1932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6 mm olověná destička zpomalila pozitron jdoucí zdola, náboj dle zakřivení v magnetickém poli.</a:t>
            </a: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775939" y="6319144"/>
            <a:ext cx="438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https://en.wikipedia.org/wiki/Positron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62" y="2060863"/>
            <a:ext cx="4015792" cy="39608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00" y="2441422"/>
            <a:ext cx="3907301" cy="35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Fotografick</a:t>
            </a:r>
            <a:r>
              <a:rPr lang="cs-CZ" b="1" dirty="0" smtClean="0">
                <a:solidFill>
                  <a:schemeClr val="bg1"/>
                </a:solidFill>
              </a:rPr>
              <a:t>é emulze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Objev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mionu</a:t>
            </a:r>
            <a:r>
              <a:rPr lang="en-US" dirty="0" smtClean="0">
                <a:solidFill>
                  <a:schemeClr val="bg1"/>
                </a:solidFill>
              </a:rPr>
              <a:t> (1936)</a:t>
            </a:r>
            <a:r>
              <a:rPr lang="cs-CZ" dirty="0">
                <a:solidFill>
                  <a:schemeClr val="bg1"/>
                </a:solidFill>
              </a:rPr>
              <a:t>, C. </a:t>
            </a:r>
            <a:r>
              <a:rPr lang="cs-CZ" dirty="0" err="1">
                <a:solidFill>
                  <a:schemeClr val="bg1"/>
                </a:solidFill>
              </a:rPr>
              <a:t>Andersson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Seth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Neddermeyer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Objev nabitých pionů</a:t>
            </a:r>
            <a:r>
              <a:rPr lang="en-US" dirty="0" smtClean="0">
                <a:solidFill>
                  <a:schemeClr val="bg1"/>
                </a:solidFill>
              </a:rPr>
              <a:t> (1947).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Fotocitlivé „želé“ </a:t>
            </a:r>
            <a:r>
              <a:rPr lang="cs-CZ" dirty="0" err="1" smtClean="0">
                <a:solidFill>
                  <a:schemeClr val="bg1"/>
                </a:solidFill>
              </a:rPr>
              <a:t>AgBr</a:t>
            </a:r>
            <a:r>
              <a:rPr lang="cs-CZ" dirty="0" smtClean="0">
                <a:solidFill>
                  <a:schemeClr val="bg1"/>
                </a:solidFill>
              </a:rPr>
              <a:t>, fotografický proces, mikroskop.</a:t>
            </a: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6655" r="4369" b="4414"/>
          <a:stretch/>
        </p:blipFill>
        <p:spPr>
          <a:xfrm>
            <a:off x="6385368" y="2503304"/>
            <a:ext cx="4172413" cy="41851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56" y="2499767"/>
            <a:ext cx="4452267" cy="41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Fotografick</a:t>
            </a:r>
            <a:r>
              <a:rPr lang="cs-CZ" b="1" dirty="0" smtClean="0">
                <a:solidFill>
                  <a:schemeClr val="bg1"/>
                </a:solidFill>
              </a:rPr>
              <a:t>é emulze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Fotografick</a:t>
            </a:r>
            <a:r>
              <a:rPr lang="cs-CZ" dirty="0" smtClean="0">
                <a:solidFill>
                  <a:schemeClr val="bg1"/>
                </a:solidFill>
              </a:rPr>
              <a:t>é emulze </a:t>
            </a:r>
            <a:r>
              <a:rPr lang="cs-CZ" dirty="0" err="1" smtClean="0">
                <a:solidFill>
                  <a:schemeClr val="bg1"/>
                </a:solidFill>
              </a:rPr>
              <a:t>reloaded</a:t>
            </a:r>
            <a:r>
              <a:rPr lang="cs-CZ" dirty="0" smtClean="0">
                <a:solidFill>
                  <a:schemeClr val="bg1"/>
                </a:solidFill>
              </a:rPr>
              <a:t>!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CERN: </a:t>
            </a:r>
            <a:r>
              <a:rPr lang="cs-CZ" dirty="0" err="1" smtClean="0">
                <a:solidFill>
                  <a:schemeClr val="bg1"/>
                </a:solidFill>
              </a:rPr>
              <a:t>Guess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what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this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is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1" y="5137370"/>
            <a:ext cx="4934503" cy="106265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310" y="6345958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https://www.facebook.com/cern/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38" y="599265"/>
            <a:ext cx="4880373" cy="6045686"/>
          </a:xfrm>
          <a:prstGeom prst="rect">
            <a:avLst/>
          </a:prstGeom>
        </p:spPr>
      </p:pic>
      <p:pic>
        <p:nvPicPr>
          <p:cNvPr id="3074" name="Picture 2" descr="VÃ½sledek obrÃ¡zku pro photographic emulsions part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0" y="2649321"/>
            <a:ext cx="4934503" cy="17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051877" y="2099287"/>
            <a:ext cx="317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Jaderná interakce!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Bublinová komora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Gargamelle</a:t>
            </a:r>
            <a:r>
              <a:rPr lang="en-US" dirty="0" smtClean="0">
                <a:solidFill>
                  <a:schemeClr val="bg1"/>
                </a:solidFill>
              </a:rPr>
              <a:t> 1970-1979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https://en.wikipedia.org/wiki/Gargamelle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60" y="1195237"/>
            <a:ext cx="3454978" cy="50960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0997"/>
          <a:stretch/>
        </p:blipFill>
        <p:spPr>
          <a:xfrm>
            <a:off x="744169" y="1195237"/>
            <a:ext cx="7441738" cy="50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Bublinová komora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Gargamelle</a:t>
            </a:r>
            <a:r>
              <a:rPr lang="en-US" dirty="0" smtClean="0">
                <a:solidFill>
                  <a:schemeClr val="bg1"/>
                </a:solidFill>
              </a:rPr>
              <a:t> 1970-1979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https://en.wikipedia.org/wiki/Gargamelle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60" y="1195237"/>
            <a:ext cx="3454978" cy="50960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0997"/>
          <a:stretch/>
        </p:blipFill>
        <p:spPr>
          <a:xfrm>
            <a:off x="744169" y="1195237"/>
            <a:ext cx="7441738" cy="509609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20" y="1571451"/>
            <a:ext cx="4439139" cy="44916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73" y="1895378"/>
            <a:ext cx="6000653" cy="40035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5"/>
          <a:stretch/>
        </p:blipFill>
        <p:spPr>
          <a:xfrm>
            <a:off x="5099088" y="4438238"/>
            <a:ext cx="1360895" cy="20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Ze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Zem</a:t>
            </a:r>
            <a:r>
              <a:rPr lang="cs-CZ" b="1" dirty="0" smtClean="0">
                <a:solidFill>
                  <a:schemeClr val="bg1"/>
                </a:solidFill>
              </a:rPr>
              <a:t>ě na Měsíc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8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8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smtClean="0">
                <a:solidFill>
                  <a:schemeClr val="bg1"/>
                </a:solidFill>
              </a:rPr>
              <a:t>, 1 l</a:t>
            </a:r>
            <a:r>
              <a:rPr lang="cs-CZ" dirty="0" smtClean="0">
                <a:solidFill>
                  <a:schemeClr val="bg1"/>
                </a:solidFill>
              </a:rPr>
              <a:t>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0" name="Picture 2" descr="VÃ½sledek obrÃ¡zku pro earth mo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7"/>
          <a:stretch/>
        </p:blipFill>
        <p:spPr bwMode="auto">
          <a:xfrm>
            <a:off x="2186154" y="1129096"/>
            <a:ext cx="8252390" cy="53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Bublinová komora</a:t>
            </a:r>
            <a:r>
              <a:rPr lang="en-US" dirty="0" smtClean="0">
                <a:solidFill>
                  <a:schemeClr val="bg1"/>
                </a:solidFill>
              </a:rPr>
              <a:t> Big European Bubble Chamber BEBC (1973-1984)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http://cerncourier.com/cws/article/cern/56954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15" y="1872698"/>
            <a:ext cx="2778687" cy="37060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12" y="1875130"/>
            <a:ext cx="3726503" cy="37036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4" y="1884188"/>
            <a:ext cx="4174968" cy="36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Objev částice </a:t>
            </a:r>
            <a:r>
              <a:rPr lang="cs-CZ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</a:t>
            </a:r>
            <a:r>
              <a:rPr lang="cs-CZ" b="1" baseline="30000" dirty="0" smtClean="0">
                <a:solidFill>
                  <a:schemeClr val="bg1"/>
                </a:solidFill>
              </a:rPr>
              <a:t>-</a:t>
            </a:r>
            <a:r>
              <a:rPr lang="cs-CZ" b="1" dirty="0" smtClean="0">
                <a:solidFill>
                  <a:schemeClr val="bg1"/>
                </a:solidFill>
              </a:rPr>
              <a:t>, 1964</a:t>
            </a:r>
            <a:endParaRPr lang="cs-CZ" b="1" baseline="300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75" y="1319644"/>
            <a:ext cx="7034322" cy="5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Objev částice </a:t>
            </a:r>
            <a:r>
              <a:rPr lang="cs-CZ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</a:t>
            </a:r>
            <a:r>
              <a:rPr lang="cs-CZ" b="1" baseline="30000" dirty="0" smtClean="0">
                <a:solidFill>
                  <a:schemeClr val="bg1"/>
                </a:solidFill>
              </a:rPr>
              <a:t>-</a:t>
            </a:r>
            <a:r>
              <a:rPr lang="cs-CZ" b="1" dirty="0" smtClean="0">
                <a:solidFill>
                  <a:schemeClr val="bg1"/>
                </a:solidFill>
              </a:rPr>
              <a:t>, 1964</a:t>
            </a:r>
            <a:endParaRPr lang="cs-CZ" b="1" baseline="30000" dirty="0">
              <a:solidFill>
                <a:schemeClr val="bg1"/>
              </a:solidFill>
            </a:endParaRPr>
          </a:p>
        </p:txBody>
      </p:sp>
      <p:pic>
        <p:nvPicPr>
          <p:cNvPr id="8196" name="Picture 4" descr="Výsledek obrázku pro omega discovery parti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41" y="1199789"/>
            <a:ext cx="7833928" cy="53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Jak vidíme 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39064" y="6389483"/>
            <a:ext cx="610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http://cds.cern.ch/record/39469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23" y="676334"/>
            <a:ext cx="8188076" cy="5713149"/>
          </a:xfrm>
          <a:prstGeom prst="rect">
            <a:avLst/>
          </a:prstGeom>
        </p:spPr>
      </p:pic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1970s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Jak vidíme </a:t>
            </a:r>
            <a:r>
              <a:rPr lang="cs-CZ" b="1" dirty="0" smtClean="0">
                <a:solidFill>
                  <a:schemeClr val="bg1"/>
                </a:solidFill>
              </a:rPr>
              <a:t>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1990s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60" y="1162783"/>
            <a:ext cx="71818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Jak vidíme </a:t>
            </a:r>
            <a:r>
              <a:rPr lang="cs-CZ" b="1" dirty="0" smtClean="0">
                <a:solidFill>
                  <a:schemeClr val="bg1"/>
                </a:solidFill>
              </a:rPr>
              <a:t>částice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současnost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84" y="1326147"/>
            <a:ext cx="7960895" cy="53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Chceme-li něco nového vytvořit, musíme nejprve něco rozbít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r>
              <a:rPr lang="cs-CZ" dirty="0" smtClean="0">
                <a:solidFill>
                  <a:schemeClr val="bg1"/>
                </a:solidFill>
                <a:sym typeface="Wingdings" panose="05000000000000000000" pitchFamily="2" charset="2"/>
              </a:rPr>
              <a:t>Srážka dvou protonů: při velkých energiích nejčastěji srážka dvou částeček protonu (partonů: kvarků a gluonů), protony se  sebe rozbijí.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0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11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Přímá spojnice se šipkou 8"/>
          <p:cNvCxnSpPr/>
          <p:nvPr/>
        </p:nvCxnSpPr>
        <p:spPr>
          <a:xfrm>
            <a:off x="3098485" y="4758586"/>
            <a:ext cx="2857500" cy="163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955985" y="4317715"/>
            <a:ext cx="3461657" cy="6041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5955985" y="4293222"/>
            <a:ext cx="550729" cy="58527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5929619" y="4046768"/>
            <a:ext cx="26366" cy="81795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5750853" y="4946365"/>
            <a:ext cx="205132" cy="65586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955985" y="4921872"/>
            <a:ext cx="172798" cy="69740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5876801" y="4954139"/>
            <a:ext cx="66001" cy="109673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5754337" y="4048337"/>
            <a:ext cx="188465" cy="83015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5969168" y="4046768"/>
            <a:ext cx="262181" cy="79694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5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Chceme-li něco nového vytvořit, musíme nejprve něco rozbít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r>
              <a:rPr lang="cs-CZ" dirty="0" smtClean="0">
                <a:solidFill>
                  <a:schemeClr val="bg1"/>
                </a:solidFill>
                <a:sym typeface="Wingdings" panose="05000000000000000000" pitchFamily="2" charset="2"/>
              </a:rPr>
              <a:t>Srážka dvou protonů: při velkých energiích nejčastěji srážka dvou částeček protonu (partonů: kvarků a gluonů), protony se  sebe rozbijí.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0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11" y="3533227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3" name="Přímá spojnice se šipkou 22"/>
          <p:cNvCxnSpPr/>
          <p:nvPr/>
        </p:nvCxnSpPr>
        <p:spPr>
          <a:xfrm>
            <a:off x="3098485" y="4758586"/>
            <a:ext cx="2857500" cy="163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5955985" y="4317715"/>
            <a:ext cx="3461657" cy="6041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V="1">
            <a:off x="5955985" y="4293222"/>
            <a:ext cx="550729" cy="58527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 flipV="1">
            <a:off x="5929619" y="4046768"/>
            <a:ext cx="26366" cy="81795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5750853" y="4946365"/>
            <a:ext cx="205132" cy="65586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5955985" y="4921872"/>
            <a:ext cx="172798" cy="69740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>
            <a:off x="5876801" y="4954139"/>
            <a:ext cx="66001" cy="109673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 flipV="1">
            <a:off x="5754337" y="4048337"/>
            <a:ext cx="188465" cy="83015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5969168" y="4046768"/>
            <a:ext cx="262181" cy="79694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81" y="855078"/>
            <a:ext cx="5475666" cy="54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Aneb </a:t>
            </a:r>
            <a:r>
              <a:rPr lang="en-US" dirty="0" smtClean="0">
                <a:solidFill>
                  <a:schemeClr val="bg1"/>
                </a:solidFill>
              </a:rPr>
              <a:t>je to </a:t>
            </a:r>
            <a:r>
              <a:rPr lang="cs-CZ" dirty="0" smtClean="0">
                <a:solidFill>
                  <a:schemeClr val="bg1"/>
                </a:solidFill>
              </a:rPr>
              <a:t>jako srážet dva budíky…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7" descr="c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00" y="2809959"/>
            <a:ext cx="6624395" cy="24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2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…abychom zjistili, z čeho se skládají.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44" y="1590591"/>
            <a:ext cx="6607113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r="9569"/>
          <a:stretch/>
        </p:blipFill>
        <p:spPr>
          <a:xfrm rot="10800000">
            <a:off x="3137043" y="796031"/>
            <a:ext cx="5917914" cy="55636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602930" y="6359704"/>
            <a:ext cx="13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by </a:t>
            </a:r>
            <a:r>
              <a:rPr lang="cs-CZ" dirty="0">
                <a:solidFill>
                  <a:schemeClr val="bg1"/>
                </a:solidFill>
              </a:rPr>
              <a:t>Apollo</a:t>
            </a:r>
            <a:r>
              <a:rPr lang="cs-CZ" dirty="0" smtClean="0">
                <a:solidFill>
                  <a:schemeClr val="bg1"/>
                </a:solidFill>
              </a:rPr>
              <a:t> 17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Zem</a:t>
            </a:r>
            <a:r>
              <a:rPr lang="cs-CZ" b="1" dirty="0" smtClean="0">
                <a:solidFill>
                  <a:schemeClr val="bg1"/>
                </a:solidFill>
              </a:rPr>
              <a:t>ě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7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Naplikovat</a:t>
            </a:r>
            <a:r>
              <a:rPr lang="en-US" dirty="0" smtClean="0">
                <a:solidFill>
                  <a:schemeClr val="bg1"/>
                </a:solidFill>
              </a:rPr>
              <a:t> v </a:t>
            </a:r>
            <a:r>
              <a:rPr lang="en-US" dirty="0" err="1" smtClean="0">
                <a:solidFill>
                  <a:schemeClr val="bg1"/>
                </a:solidFill>
              </a:rPr>
              <a:t>biologii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01" y="1517311"/>
            <a:ext cx="66675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239452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Chceme-li něco nového vytvořit, musíme nejprve něco rozbít</a:t>
            </a:r>
            <a:r>
              <a:rPr lang="cs-CZ" dirty="0">
                <a:solidFill>
                  <a:schemeClr val="bg1"/>
                </a:solidFill>
                <a:sym typeface="Wingdings" panose="05000000000000000000" pitchFamily="2" charset="2"/>
              </a:rPr>
              <a:t>.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3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7797" flipH="1">
            <a:off x="2903911" y="4685318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243" flipH="1">
            <a:off x="6677135" y="1389648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Chceme-li něco nového vytvořit, musíme nejprve něco rozbít.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Často se ale nestane skoro nic…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buch 1 3"/>
          <p:cNvSpPr/>
          <p:nvPr/>
        </p:nvSpPr>
        <p:spPr>
          <a:xfrm>
            <a:off x="4146966" y="2911087"/>
            <a:ext cx="2831350" cy="2304326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9272785">
            <a:off x="5400035" y="3399966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8359609">
            <a:off x="4269976" y="433013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8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70265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Chceme-li něco nového vytvořit, musíme nejprve něco rozbít.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e </a:t>
            </a:r>
            <a:r>
              <a:rPr lang="en-US" dirty="0" err="1" smtClean="0">
                <a:solidFill>
                  <a:schemeClr val="bg1"/>
                </a:solidFill>
              </a:rPr>
              <a:t>sr</a:t>
            </a:r>
            <a:r>
              <a:rPr lang="cs-CZ" dirty="0" err="1" smtClean="0">
                <a:solidFill>
                  <a:schemeClr val="bg1"/>
                </a:solidFill>
              </a:rPr>
              <a:t>ážkách</a:t>
            </a:r>
            <a:r>
              <a:rPr lang="cs-CZ" dirty="0" smtClean="0">
                <a:solidFill>
                  <a:schemeClr val="bg1"/>
                </a:solidFill>
              </a:rPr>
              <a:t> ale mohou vznikat částice nové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E </a:t>
            </a:r>
            <a:r>
              <a:rPr lang="en-US" dirty="0" smtClean="0">
                <a:solidFill>
                  <a:schemeClr val="bg1"/>
                </a:solidFill>
              </a:rPr>
              <a:t>= mc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4" y="3081814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008" y="309298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Šipka doprava 6"/>
          <p:cNvSpPr/>
          <p:nvPr/>
        </p:nvSpPr>
        <p:spPr>
          <a:xfrm>
            <a:off x="3946858" y="3959253"/>
            <a:ext cx="1347537" cy="280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5605445" y="395925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ýbuch 1 3"/>
          <p:cNvSpPr/>
          <p:nvPr/>
        </p:nvSpPr>
        <p:spPr>
          <a:xfrm>
            <a:off x="4146966" y="2911087"/>
            <a:ext cx="2831350" cy="2304326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2975254">
            <a:off x="6863767" y="1523791"/>
            <a:ext cx="940363" cy="18848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13741084">
            <a:off x="3321152" y="4645374"/>
            <a:ext cx="940363" cy="1884850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 rot="19272785">
            <a:off x="5400035" y="3399966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8359609">
            <a:off x="4269976" y="4330133"/>
            <a:ext cx="1372871" cy="3030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6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r="24057"/>
          <a:stretch/>
        </p:blipFill>
        <p:spPr>
          <a:xfrm rot="5400000">
            <a:off x="4599364" y="3246483"/>
            <a:ext cx="1192177" cy="22579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Srážky částic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960041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Chceme-li něco nového vytvořit, musíme nejprve něco rozbít.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Ve srážkách </a:t>
            </a:r>
            <a:r>
              <a:rPr lang="en-US" dirty="0" smtClean="0">
                <a:solidFill>
                  <a:schemeClr val="bg1"/>
                </a:solidFill>
              </a:rPr>
              <a:t>ale</a:t>
            </a:r>
            <a:r>
              <a:rPr lang="cs-CZ" dirty="0" smtClean="0">
                <a:solidFill>
                  <a:schemeClr val="bg1"/>
                </a:solidFill>
              </a:rPr>
              <a:t> mohou vznikat částice nové!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E </a:t>
            </a:r>
            <a:r>
              <a:rPr lang="en-US" dirty="0">
                <a:solidFill>
                  <a:schemeClr val="bg1"/>
                </a:solidFill>
              </a:rPr>
              <a:t>= mc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91" y="2030243"/>
            <a:ext cx="1582419" cy="2133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0091" y="4622230"/>
            <a:ext cx="1582419" cy="2035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2017528">
            <a:off x="6759081" y="2131134"/>
            <a:ext cx="940363" cy="18848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4003" r="40569" b="4802"/>
          <a:stretch/>
        </p:blipFill>
        <p:spPr>
          <a:xfrm rot="9310256">
            <a:off x="6643529" y="4697612"/>
            <a:ext cx="940363" cy="1884850"/>
          </a:xfrm>
          <a:prstGeom prst="rect">
            <a:avLst/>
          </a:prstGeom>
        </p:spPr>
      </p:pic>
      <p:sp>
        <p:nvSpPr>
          <p:cNvPr id="15" name="Šipka doprava 14"/>
          <p:cNvSpPr/>
          <p:nvPr/>
        </p:nvSpPr>
        <p:spPr>
          <a:xfrm rot="4165453" flipV="1">
            <a:off x="2245450" y="315140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7525642" flipV="1">
            <a:off x="2216785" y="5486289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 rot="18095916" flipV="1">
            <a:off x="5869198" y="322489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3797953" flipV="1">
            <a:off x="5777267" y="5442508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 flipV="1">
            <a:off x="3953132" y="4319736"/>
            <a:ext cx="248902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9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Interakce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75176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Energie se může přeměnit v hmotu nové těžké částice.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Zde </a:t>
            </a:r>
            <a:r>
              <a:rPr lang="cs-CZ" i="1" dirty="0" smtClean="0">
                <a:solidFill>
                  <a:schemeClr val="bg1"/>
                </a:solidFill>
              </a:rPr>
              <a:t>Z</a:t>
            </a:r>
            <a:r>
              <a:rPr lang="cs-CZ" dirty="0" smtClean="0">
                <a:solidFill>
                  <a:schemeClr val="bg1"/>
                </a:solidFill>
              </a:rPr>
              <a:t> boson </a:t>
            </a:r>
            <a:r>
              <a:rPr lang="en-US" dirty="0" smtClean="0">
                <a:solidFill>
                  <a:schemeClr val="bg1"/>
                </a:solidFill>
              </a:rPr>
              <a:t>~ t</a:t>
            </a:r>
            <a:r>
              <a:rPr lang="cs-CZ" dirty="0" err="1" smtClean="0">
                <a:solidFill>
                  <a:schemeClr val="bg1"/>
                </a:solidFill>
              </a:rPr>
              <a:t>ěžký</a:t>
            </a:r>
            <a:r>
              <a:rPr lang="cs-CZ" dirty="0" smtClean="0">
                <a:solidFill>
                  <a:schemeClr val="bg1"/>
                </a:solidFill>
              </a:rPr>
              <a:t> foton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nestabiln</a:t>
            </a:r>
            <a:r>
              <a:rPr lang="cs-CZ" dirty="0" smtClean="0">
                <a:solidFill>
                  <a:schemeClr val="bg1"/>
                </a:solidFill>
              </a:rPr>
              <a:t>í a rychle se rozpadá.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Jak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zm</a:t>
            </a:r>
            <a:r>
              <a:rPr lang="cs-CZ" dirty="0" err="1" smtClean="0">
                <a:solidFill>
                  <a:schemeClr val="bg1"/>
                </a:solidFill>
              </a:rPr>
              <a:t>ěřit</a:t>
            </a:r>
            <a:r>
              <a:rPr lang="cs-CZ" dirty="0" smtClean="0">
                <a:solidFill>
                  <a:schemeClr val="bg1"/>
                </a:solidFill>
              </a:rPr>
              <a:t> hmotnost Z bosonu? Jak vlastně víme, že existuje?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zee_caltr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428249"/>
            <a:ext cx="3447003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/>
          <a:stretch>
            <a:fillRect/>
          </a:stretch>
        </p:blipFill>
        <p:spPr bwMode="auto">
          <a:xfrm>
            <a:off x="8516602" y="3428249"/>
            <a:ext cx="3338513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8" descr="feynman_Z_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8" y="3952123"/>
            <a:ext cx="38893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4537" y="188661"/>
            <a:ext cx="10515600" cy="59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</a:rPr>
              <a:t>Invariantn</a:t>
            </a:r>
            <a:r>
              <a:rPr lang="cs-CZ" b="1" dirty="0" smtClean="0">
                <a:solidFill>
                  <a:schemeClr val="bg1"/>
                </a:solidFill>
              </a:rPr>
              <a:t>í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hmota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8" b="41878"/>
          <a:stretch/>
        </p:blipFill>
        <p:spPr>
          <a:xfrm>
            <a:off x="0" y="2283961"/>
            <a:ext cx="6581724" cy="34224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7" t="54084" r="58659" b="43032"/>
          <a:stretch/>
        </p:blipFill>
        <p:spPr>
          <a:xfrm>
            <a:off x="4519244" y="5401578"/>
            <a:ext cx="335280" cy="2133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3111" r="33236" b="86519"/>
          <a:stretch/>
        </p:blipFill>
        <p:spPr>
          <a:xfrm>
            <a:off x="656387" y="1250698"/>
            <a:ext cx="3537671" cy="90049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3" t="2667" b="66667"/>
          <a:stretch/>
        </p:blipFill>
        <p:spPr>
          <a:xfrm>
            <a:off x="8860270" y="3113182"/>
            <a:ext cx="2932652" cy="34586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-87" r="63743" b="92102"/>
          <a:stretch/>
        </p:blipFill>
        <p:spPr>
          <a:xfrm>
            <a:off x="749132" y="22724"/>
            <a:ext cx="2113280" cy="929274"/>
          </a:xfrm>
          <a:prstGeom prst="rect">
            <a:avLst/>
          </a:prstGeom>
        </p:spPr>
      </p:pic>
      <p:pic>
        <p:nvPicPr>
          <p:cNvPr id="8" name="Picture 5" descr="zee_caltr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7621" r="6918" b="2783"/>
          <a:stretch/>
        </p:blipFill>
        <p:spPr bwMode="auto">
          <a:xfrm rot="4397873">
            <a:off x="8860270" y="366085"/>
            <a:ext cx="2759529" cy="26697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7"/>
          <a:stretch/>
        </p:blipFill>
        <p:spPr>
          <a:xfrm>
            <a:off x="6034209" y="711200"/>
            <a:ext cx="5869687" cy="509110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204537" y="188661"/>
            <a:ext cx="10515600" cy="597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</a:rPr>
              <a:t>Invariantn</a:t>
            </a:r>
            <a:r>
              <a:rPr lang="cs-CZ" b="1" dirty="0" smtClean="0">
                <a:solidFill>
                  <a:schemeClr val="bg1"/>
                </a:solidFill>
              </a:rPr>
              <a:t>í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hmota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14183" r="51044" b="81839"/>
          <a:stretch/>
        </p:blipFill>
        <p:spPr>
          <a:xfrm>
            <a:off x="3969229" y="1513374"/>
            <a:ext cx="2498058" cy="3631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43856" b="41878"/>
          <a:stretch/>
        </p:blipFill>
        <p:spPr>
          <a:xfrm>
            <a:off x="143565" y="640514"/>
            <a:ext cx="6006179" cy="125629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17482" r="45661" b="63852"/>
          <a:stretch/>
        </p:blipFill>
        <p:spPr>
          <a:xfrm>
            <a:off x="1451091" y="1952675"/>
            <a:ext cx="3315804" cy="18651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24515"/>
          <a:stretch/>
        </p:blipFill>
        <p:spPr>
          <a:xfrm>
            <a:off x="1345750" y="3766694"/>
            <a:ext cx="3872508" cy="30367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76037" r="-14617" b="8254"/>
          <a:stretch/>
        </p:blipFill>
        <p:spPr>
          <a:xfrm>
            <a:off x="7059851" y="5802306"/>
            <a:ext cx="5934903" cy="100115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7" t="56469" b="24515"/>
          <a:stretch/>
        </p:blipFill>
        <p:spPr>
          <a:xfrm>
            <a:off x="6273176" y="656312"/>
            <a:ext cx="846639" cy="2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Interakce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7"/>
            <a:ext cx="11554327" cy="2399587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Energie se může přeměnit v hmotu nové těžké částice.</a:t>
            </a:r>
          </a:p>
          <a:p>
            <a:r>
              <a:rPr lang="cs-CZ" i="1" dirty="0" smtClean="0">
                <a:solidFill>
                  <a:schemeClr val="bg1"/>
                </a:solidFill>
              </a:rPr>
              <a:t>Z</a:t>
            </a:r>
            <a:r>
              <a:rPr lang="cs-CZ" dirty="0" smtClean="0">
                <a:solidFill>
                  <a:schemeClr val="bg1"/>
                </a:solidFill>
              </a:rPr>
              <a:t> boson jako „spektrální čára“: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Intenzita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cs-CZ" dirty="0" smtClean="0">
                <a:solidFill>
                  <a:schemeClr val="bg1"/>
                </a:solidFill>
              </a:rPr>
              <a:t>pravděpodobnost procesu.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Šířka: doba života nestabilní částice.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38" descr="feynman_Z_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8" y="3952123"/>
            <a:ext cx="38893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ee_calt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4" y="3559175"/>
            <a:ext cx="3059113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/>
          <a:stretch>
            <a:fillRect/>
          </a:stretch>
        </p:blipFill>
        <p:spPr bwMode="auto">
          <a:xfrm>
            <a:off x="8516602" y="3428249"/>
            <a:ext cx="3338513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2" descr="Zm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602" y="3254665"/>
            <a:ext cx="3402682" cy="340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0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Interakce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Složitější případ vzniku párů top kvarků.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2" descr="ttbar_ev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95" y="1995104"/>
            <a:ext cx="5197642" cy="47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feynman_ttbar_lj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8" y="3110833"/>
            <a:ext cx="2808288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56" y="2804988"/>
            <a:ext cx="3751077" cy="30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Tvor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Výsledek obrázku pro dendrobát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1988" r="1457" b="2944"/>
          <a:stretch/>
        </p:blipFill>
        <p:spPr bwMode="auto">
          <a:xfrm>
            <a:off x="2229492" y="1089059"/>
            <a:ext cx="7376846" cy="48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58346" y="6322849"/>
            <a:ext cx="474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Optická fotografie </a:t>
            </a:r>
            <a:r>
              <a:rPr lang="cs-CZ" dirty="0" err="1" smtClean="0">
                <a:solidFill>
                  <a:schemeClr val="bg1"/>
                </a:solidFill>
              </a:rPr>
              <a:t>listovnice</a:t>
            </a:r>
            <a:r>
              <a:rPr lang="cs-CZ" dirty="0" smtClean="0">
                <a:solidFill>
                  <a:schemeClr val="bg1"/>
                </a:solidFill>
              </a:rPr>
              <a:t> nádherné</a:t>
            </a:r>
            <a:r>
              <a:rPr lang="en-US" dirty="0" smtClean="0">
                <a:solidFill>
                  <a:schemeClr val="bg1"/>
                </a:solidFill>
              </a:rPr>
              <a:t>, ifauna.cz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-2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„Částice je kopeček!“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1471027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…když zkoumáme, jak často se něco děje při různé energii.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16" y="1729373"/>
            <a:ext cx="7114674" cy="49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Všecky interakce světa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0"/>
          <a:stretch/>
        </p:blipFill>
        <p:spPr>
          <a:xfrm>
            <a:off x="-1" y="681752"/>
            <a:ext cx="4033157" cy="46087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99" y="1279153"/>
            <a:ext cx="3790181" cy="53738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4166" b="10238"/>
          <a:stretch/>
        </p:blipFill>
        <p:spPr>
          <a:xfrm>
            <a:off x="7649780" y="1502229"/>
            <a:ext cx="4464267" cy="51539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29139" r="38529" b="44762"/>
          <a:stretch/>
        </p:blipFill>
        <p:spPr>
          <a:xfrm>
            <a:off x="2155803" y="5440757"/>
            <a:ext cx="1913676" cy="12449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77476" r="33939"/>
          <a:stretch/>
        </p:blipFill>
        <p:spPr>
          <a:xfrm>
            <a:off x="204537" y="5386951"/>
            <a:ext cx="1951266" cy="13525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1" r="38529" b="74051"/>
          <a:stretch/>
        </p:blipFill>
        <p:spPr>
          <a:xfrm>
            <a:off x="9532297" y="5001459"/>
            <a:ext cx="2603980" cy="16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1870442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Stavební kamínky všech interakcí a rozpadů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3084274"/>
            <a:ext cx="5151234" cy="35169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7" y="3223667"/>
            <a:ext cx="4593804" cy="361812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1" y="786062"/>
            <a:ext cx="4084164" cy="223041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1"/>
          <a:stretch/>
        </p:blipFill>
        <p:spPr>
          <a:xfrm>
            <a:off x="5796526" y="906235"/>
            <a:ext cx="5219225" cy="24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3084274"/>
            <a:ext cx="5151234" cy="351690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7" y="3223667"/>
            <a:ext cx="4593804" cy="361812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1" y="786062"/>
            <a:ext cx="4084164" cy="223041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1"/>
          <a:stretch/>
        </p:blipFill>
        <p:spPr>
          <a:xfrm>
            <a:off x="5796526" y="906235"/>
            <a:ext cx="5219225" cy="249827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Šílený? Automatizováno!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12" y="4402960"/>
            <a:ext cx="5404557" cy="24388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13" y="744952"/>
            <a:ext cx="5404557" cy="365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Všecky interakce světa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"/>
          <a:stretch/>
        </p:blipFill>
        <p:spPr>
          <a:xfrm>
            <a:off x="2137731" y="786062"/>
            <a:ext cx="6649211" cy="439009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122464" y="5110843"/>
            <a:ext cx="11895365" cy="168671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cs-CZ" dirty="0" err="1" smtClean="0">
                <a:solidFill>
                  <a:schemeClr val="bg1"/>
                </a:solidFill>
              </a:rPr>
              <a:t>ýznamnou</a:t>
            </a:r>
            <a:r>
              <a:rPr lang="cs-CZ" dirty="0" smtClean="0">
                <a:solidFill>
                  <a:schemeClr val="bg1"/>
                </a:solidFill>
              </a:rPr>
              <a:t> roli hrají symetrie.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Má-li být teorie neměnná vůči nějaká symetrii/změně, vede to na interakci.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Analogie kalibrace potenciálů </a:t>
            </a:r>
            <a:r>
              <a:rPr lang="cs-CZ" dirty="0" err="1" smtClean="0">
                <a:solidFill>
                  <a:schemeClr val="bg1"/>
                </a:solidFill>
              </a:rPr>
              <a:t>elmag</a:t>
            </a:r>
            <a:r>
              <a:rPr lang="cs-CZ" dirty="0" smtClean="0">
                <a:solidFill>
                  <a:schemeClr val="bg1"/>
                </a:solidFill>
              </a:rPr>
              <a:t>. pole: „Kalibrační interakce, kalibrační bosony.“</a:t>
            </a:r>
          </a:p>
        </p:txBody>
      </p:sp>
    </p:spTree>
    <p:extLst>
      <p:ext uri="{BB962C8B-B14F-4D97-AF65-F5344CB8AC3E}">
        <p14:creationId xmlns:p14="http://schemas.microsoft.com/office/powerpoint/2010/main" val="21190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Elektromagnetická interakce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89857" y="786062"/>
            <a:ext cx="5233307" cy="584004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Elektromagnetizmus: výměna fotonu, stabilita atomového obalu, chemie..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Má-li být elektronu k</a:t>
            </a:r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cs-CZ" dirty="0" err="1" smtClean="0">
                <a:solidFill>
                  <a:schemeClr val="bg1"/>
                </a:solidFill>
              </a:rPr>
              <a:t>ekoli</a:t>
            </a:r>
            <a:r>
              <a:rPr lang="cs-CZ" dirty="0" smtClean="0">
                <a:solidFill>
                  <a:schemeClr val="bg1"/>
                </a:solidFill>
              </a:rPr>
              <a:t> v prostoru „jedno“, jak moc komplexní má vlnovou funkci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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interakc</a:t>
            </a:r>
            <a:r>
              <a:rPr lang="en-US" dirty="0" smtClean="0">
                <a:solidFill>
                  <a:schemeClr val="bg1"/>
                </a:solidFill>
              </a:rPr>
              <a:t>e</a:t>
            </a:r>
            <a:r>
              <a:rPr lang="cs-CZ" dirty="0" smtClean="0">
                <a:solidFill>
                  <a:schemeClr val="bg1"/>
                </a:solidFill>
              </a:rPr>
              <a:t> s fotony!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Ze základního interakčního vrcholu kvantové elektrodynamiky (QED) lze poskládat např. anihilaci elektron pozitronového páru na dva fotony.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b="73718"/>
          <a:stretch/>
        </p:blipFill>
        <p:spPr>
          <a:xfrm>
            <a:off x="7972274" y="661618"/>
            <a:ext cx="4028052" cy="21422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84" y="665246"/>
            <a:ext cx="1803057" cy="26902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43" y="3315038"/>
            <a:ext cx="3574783" cy="33110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1" b="27143"/>
          <a:stretch/>
        </p:blipFill>
        <p:spPr>
          <a:xfrm>
            <a:off x="4964329" y="5339443"/>
            <a:ext cx="3398363" cy="151855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 t="26008" r="27147" b="53875"/>
          <a:stretch/>
        </p:blipFill>
        <p:spPr>
          <a:xfrm>
            <a:off x="5723164" y="3589402"/>
            <a:ext cx="1787704" cy="13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Silné interakce I.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89857" y="786062"/>
            <a:ext cx="5561622" cy="584004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 hlediska silných interakcí na sebe stejně působí proton a neutron.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Má-li být nukleonu kdekoli „jedno“, jestli „vypadá“ jako proton či neutron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</a:t>
            </a:r>
            <a:r>
              <a:rPr lang="cs-CZ" dirty="0" smtClean="0">
                <a:solidFill>
                  <a:schemeClr val="bg1"/>
                </a:solidFill>
              </a:rPr>
              <a:t> interakce s piony!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Prohozením pionu si proton a neutron mohou vyměnit úlohu.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Dobrý model jaderných sil do určité energie.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61"/>
          <a:stretch/>
        </p:blipFill>
        <p:spPr>
          <a:xfrm>
            <a:off x="7813221" y="67605"/>
            <a:ext cx="4069749" cy="31370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1"/>
          <a:stretch/>
        </p:blipFill>
        <p:spPr>
          <a:xfrm>
            <a:off x="3456367" y="4916916"/>
            <a:ext cx="3767670" cy="15110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64" y="3235104"/>
            <a:ext cx="3896047" cy="3391003"/>
          </a:xfrm>
          <a:prstGeom prst="rect">
            <a:avLst/>
          </a:prstGeom>
        </p:spPr>
      </p:pic>
      <p:pic>
        <p:nvPicPr>
          <p:cNvPr id="7" name="Obrázek 6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057" y="1991912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6631439" y="1572640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6603327" y="992187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8468" y="1893990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8082" y="1881072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6689331" y="1845073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7018808" y="1647730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4334" y="1399718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Obrázek 14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0105" y="1508102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ázek 15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6299965" y="1205744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Obrázek 16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6451672" y="1611731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ázek 17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9859" y="1474331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5808" y="1150257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ázek 19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H="1" flipV="1">
            <a:off x="7031150" y="1177547"/>
            <a:ext cx="434324" cy="4666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Obrázek 20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8346" y="1510612"/>
            <a:ext cx="334190" cy="351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10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Slabé interakce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89858" y="786062"/>
            <a:ext cx="4504212" cy="584004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Má-li být kdekoli v prostu jedno, zda má lepton náboj či ne (elektron vs. </a:t>
            </a:r>
            <a:r>
              <a:rPr lang="en-US" dirty="0" smtClean="0">
                <a:solidFill>
                  <a:schemeClr val="bg1"/>
                </a:solidFill>
              </a:rPr>
              <a:t>n</a:t>
            </a:r>
            <a:r>
              <a:rPr lang="cs-CZ" dirty="0" err="1" smtClean="0">
                <a:solidFill>
                  <a:schemeClr val="bg1"/>
                </a:solidFill>
              </a:rPr>
              <a:t>eutrino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</a:t>
            </a:r>
            <a:r>
              <a:rPr lang="cs-CZ" dirty="0" smtClean="0">
                <a:solidFill>
                  <a:schemeClr val="bg1"/>
                </a:solidFill>
              </a:rPr>
              <a:t> interakce s </a:t>
            </a:r>
            <a:r>
              <a:rPr lang="en-US" i="1" dirty="0" smtClean="0">
                <a:solidFill>
                  <a:schemeClr val="bg1"/>
                </a:solidFill>
              </a:rPr>
              <a:t>W</a:t>
            </a:r>
            <a:r>
              <a:rPr lang="cs-CZ" dirty="0" smtClean="0">
                <a:solidFill>
                  <a:schemeClr val="bg1"/>
                </a:solidFill>
              </a:rPr>
              <a:t> bosony.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Obdobně interakce se </a:t>
            </a:r>
            <a:r>
              <a:rPr lang="cs-CZ" i="1" dirty="0" smtClean="0">
                <a:solidFill>
                  <a:schemeClr val="bg1"/>
                </a:solidFill>
              </a:rPr>
              <a:t>Z</a:t>
            </a:r>
            <a:r>
              <a:rPr lang="cs-CZ" dirty="0" smtClean="0">
                <a:solidFill>
                  <a:schemeClr val="bg1"/>
                </a:solidFill>
              </a:rPr>
              <a:t> bosonem.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Radioaktivita, rozpady částic.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Sjednocení elektromagnetických a slabých interakcí.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Předpověď </a:t>
            </a:r>
            <a:r>
              <a:rPr lang="cs-CZ" i="1" dirty="0" smtClean="0">
                <a:solidFill>
                  <a:schemeClr val="bg1"/>
                </a:solidFill>
              </a:rPr>
              <a:t>Z</a:t>
            </a:r>
            <a:r>
              <a:rPr lang="cs-CZ" dirty="0" smtClean="0">
                <a:solidFill>
                  <a:schemeClr val="bg1"/>
                </a:solidFill>
              </a:rPr>
              <a:t> bosonu a interakcí neutrin.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69" y="1795784"/>
            <a:ext cx="3267817" cy="13411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3" y="0"/>
            <a:ext cx="2746024" cy="30589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357" y="3136911"/>
            <a:ext cx="3425239" cy="34891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36" y="3146302"/>
            <a:ext cx="3831786" cy="34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Silné interakce II.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89857" y="786062"/>
            <a:ext cx="9375504" cy="584004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Obdobně silné interakce: míchání kvarků s různou „barvou“ (náboj vůči silné interakci)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</a:t>
            </a:r>
            <a:r>
              <a:rPr lang="cs-CZ" dirty="0" smtClean="0">
                <a:solidFill>
                  <a:schemeClr val="bg1"/>
                </a:solidFill>
              </a:rPr>
              <a:t> interakce s gluony.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Kvarky si prohazují gluony a drží tak pohromadě proton.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50" y="2999246"/>
            <a:ext cx="2517648" cy="2517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0" b="23250"/>
          <a:stretch/>
        </p:blipFill>
        <p:spPr>
          <a:xfrm>
            <a:off x="90626" y="2898321"/>
            <a:ext cx="4033157" cy="12736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77476" r="33939"/>
          <a:stretch/>
        </p:blipFill>
        <p:spPr>
          <a:xfrm>
            <a:off x="1306715" y="4456222"/>
            <a:ext cx="1951266" cy="13525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82" y="2481943"/>
            <a:ext cx="4196291" cy="36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Všecky interakce světa </a:t>
            </a:r>
            <a:r>
              <a:rPr lang="en-US" b="1" dirty="0" err="1" smtClean="0">
                <a:solidFill>
                  <a:schemeClr val="bg1"/>
                </a:solidFill>
              </a:rPr>
              <a:t>kompaktn</a:t>
            </a:r>
            <a:r>
              <a:rPr lang="cs-CZ" b="1" dirty="0">
                <a:solidFill>
                  <a:schemeClr val="bg1"/>
                </a:solidFill>
              </a:rPr>
              <a:t>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/>
          <a:stretch/>
        </p:blipFill>
        <p:spPr>
          <a:xfrm>
            <a:off x="2061411" y="1148681"/>
            <a:ext cx="7210926" cy="5346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536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Tvor II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68611" y="6369978"/>
            <a:ext cx="547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Motýl elektronovým mikroskopem na </a:t>
            </a:r>
            <a:r>
              <a:rPr lang="cs-CZ" dirty="0" err="1" smtClean="0">
                <a:solidFill>
                  <a:schemeClr val="bg1"/>
                </a:solidFill>
              </a:rPr>
              <a:t>Dartmouth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College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09" y="659373"/>
            <a:ext cx="8363164" cy="57106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10</a:t>
            </a:r>
            <a:r>
              <a:rPr lang="cs-CZ" baseline="30000" dirty="0" smtClean="0">
                <a:solidFill>
                  <a:schemeClr val="bg1"/>
                </a:solidFill>
              </a:rPr>
              <a:t>-3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4864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5" y="3696858"/>
            <a:ext cx="3094909" cy="23061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09" y="771267"/>
            <a:ext cx="3005322" cy="24455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" y="3668910"/>
            <a:ext cx="2874311" cy="266786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" y="771267"/>
            <a:ext cx="3706156" cy="25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solidFill>
                  <a:schemeClr val="bg1"/>
                </a:solidFill>
              </a:rPr>
              <a:t>Higgs</a:t>
            </a:r>
            <a:r>
              <a:rPr lang="cs-CZ" b="1" dirty="0" smtClean="0">
                <a:solidFill>
                  <a:schemeClr val="bg1"/>
                </a:solidFill>
              </a:rPr>
              <a:t> :: Peter </a:t>
            </a:r>
            <a:r>
              <a:rPr lang="cs-CZ" b="1" dirty="0" err="1" smtClean="0">
                <a:solidFill>
                  <a:schemeClr val="bg1"/>
                </a:solidFill>
              </a:rPr>
              <a:t>Higgs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66" y="2318251"/>
            <a:ext cx="6781601" cy="4539749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00788" y="855078"/>
            <a:ext cx="11554327" cy="250574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Problém: interakce zavedené kalibračním principem fungují jen pro </a:t>
            </a:r>
            <a:r>
              <a:rPr lang="cs-CZ" dirty="0">
                <a:solidFill>
                  <a:schemeClr val="bg1"/>
                </a:solidFill>
              </a:rPr>
              <a:t>nehmotné částice</a:t>
            </a:r>
            <a:r>
              <a:rPr lang="cs-CZ" dirty="0" smtClean="0">
                <a:solidFill>
                  <a:schemeClr val="bg1"/>
                </a:solidFill>
              </a:rPr>
              <a:t>…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Jak částicím v teorii dodat hmotnost, a zachovat symetrii teorie?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8907694" y="5604004"/>
            <a:ext cx="3284306" cy="114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1964</a:t>
            </a:r>
          </a:p>
          <a:p>
            <a:pPr marL="0" indent="0">
              <a:buNone/>
            </a:pPr>
            <a:r>
              <a:rPr lang="cs-CZ" dirty="0" err="1" smtClean="0">
                <a:solidFill>
                  <a:schemeClr val="bg1"/>
                </a:solidFill>
              </a:rPr>
              <a:t>We</a:t>
            </a:r>
            <a:r>
              <a:rPr lang="en-US" dirty="0" smtClean="0">
                <a:solidFill>
                  <a:schemeClr val="bg1"/>
                </a:solidFill>
              </a:rPr>
              <a:t>’ll be back </a:t>
            </a:r>
            <a:r>
              <a:rPr lang="cs-CZ" dirty="0" err="1" smtClean="0">
                <a:solidFill>
                  <a:schemeClr val="bg1"/>
                </a:solidFill>
              </a:rPr>
              <a:t>soon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cs-CZ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Mezitím v laboratoři CERN, kde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„</a:t>
            </a:r>
            <a:r>
              <a:rPr lang="en-US" b="1" dirty="0" smtClean="0">
                <a:solidFill>
                  <a:schemeClr val="bg1"/>
                </a:solidFill>
              </a:rPr>
              <a:t>E = mc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“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97" y="936354"/>
            <a:ext cx="8503206" cy="56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CERN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cs-CZ" b="1" dirty="0" err="1">
                <a:solidFill>
                  <a:schemeClr val="bg1"/>
                </a:solidFill>
              </a:rPr>
              <a:t>l</a:t>
            </a:r>
            <a:r>
              <a:rPr lang="en-US" b="1" dirty="0" err="1" smtClean="0">
                <a:solidFill>
                  <a:schemeClr val="bg1"/>
                </a:solidFill>
              </a:rPr>
              <a:t>aborato</a:t>
            </a:r>
            <a:r>
              <a:rPr lang="cs-CZ" b="1" dirty="0" smtClean="0">
                <a:solidFill>
                  <a:schemeClr val="bg1"/>
                </a:solidFill>
              </a:rPr>
              <a:t>ř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„</a:t>
            </a:r>
            <a:r>
              <a:rPr lang="en-US" b="1" dirty="0" smtClean="0">
                <a:solidFill>
                  <a:schemeClr val="bg1"/>
                </a:solidFill>
              </a:rPr>
              <a:t>E = mc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“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97" y="786061"/>
            <a:ext cx="8503206" cy="6005508"/>
          </a:xfrm>
          <a:prstGeom prst="rect">
            <a:avLst/>
          </a:prstGeom>
          <a:effectLst>
            <a:glow>
              <a:schemeClr val="tx1">
                <a:alpha val="91000"/>
              </a:schemeClr>
            </a:glow>
          </a:effec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844397" y="786060"/>
            <a:ext cx="8503206" cy="5840047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Urychlova</a:t>
            </a:r>
            <a:r>
              <a:rPr lang="cs-CZ" dirty="0" smtClean="0">
                <a:solidFill>
                  <a:schemeClr val="bg1"/>
                </a:solidFill>
              </a:rPr>
              <a:t>č LHC (</a:t>
            </a:r>
            <a:r>
              <a:rPr lang="cs-CZ" dirty="0" err="1" smtClean="0">
                <a:solidFill>
                  <a:schemeClr val="bg1"/>
                </a:solidFill>
              </a:rPr>
              <a:t>Large</a:t>
            </a:r>
            <a:r>
              <a:rPr lang="cs-CZ" dirty="0" smtClean="0">
                <a:solidFill>
                  <a:schemeClr val="bg1"/>
                </a:solidFill>
              </a:rPr>
              <a:t> Hadron </a:t>
            </a:r>
            <a:r>
              <a:rPr lang="cs-CZ" dirty="0" err="1" smtClean="0">
                <a:solidFill>
                  <a:schemeClr val="bg1"/>
                </a:solidFill>
              </a:rPr>
              <a:t>Collider</a:t>
            </a:r>
            <a:r>
              <a:rPr lang="cs-CZ" dirty="0" smtClean="0">
                <a:solidFill>
                  <a:schemeClr val="bg1"/>
                </a:solidFill>
              </a:rPr>
              <a:t>): </a:t>
            </a:r>
            <a:r>
              <a:rPr lang="en-US" dirty="0" smtClean="0">
                <a:solidFill>
                  <a:schemeClr val="bg1"/>
                </a:solidFill>
              </a:rPr>
              <a:t>27 km </a:t>
            </a:r>
            <a:r>
              <a:rPr lang="en-US" dirty="0" err="1" smtClean="0">
                <a:solidFill>
                  <a:schemeClr val="bg1"/>
                </a:solidFill>
              </a:rPr>
              <a:t>obvod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Supravodiv</a:t>
            </a:r>
            <a:r>
              <a:rPr lang="cs-CZ" dirty="0" smtClean="0">
                <a:solidFill>
                  <a:schemeClr val="bg1"/>
                </a:solidFill>
              </a:rPr>
              <a:t>é dipólové magnety chlazeny na </a:t>
            </a:r>
            <a:r>
              <a:rPr lang="en-US" dirty="0" smtClean="0">
                <a:solidFill>
                  <a:schemeClr val="bg1"/>
                </a:solidFill>
              </a:rPr>
              <a:t>1,9 K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Studenější než Vesmír.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Elektrický proud v supravodiči je 13 </a:t>
            </a:r>
            <a:r>
              <a:rPr lang="cs-CZ" dirty="0" err="1" smtClean="0">
                <a:solidFill>
                  <a:schemeClr val="bg1"/>
                </a:solidFill>
              </a:rPr>
              <a:t>kA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Mikroskop s rozlišením 0,01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Srážky protonů: lokální teplota 10</a:t>
            </a:r>
            <a:r>
              <a:rPr lang="cs-CZ" baseline="30000" dirty="0" smtClean="0">
                <a:solidFill>
                  <a:schemeClr val="bg1"/>
                </a:solidFill>
              </a:rPr>
              <a:t>16</a:t>
            </a:r>
            <a:r>
              <a:rPr lang="cs-CZ" dirty="0" smtClean="0">
                <a:solidFill>
                  <a:schemeClr val="bg1"/>
                </a:solidFill>
              </a:rPr>
              <a:t> Kelvinů.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Místo s nejvyšší teplotou ve Sluneční soustavě.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Protony o energii 6,5 </a:t>
            </a:r>
            <a:r>
              <a:rPr lang="cs-CZ" dirty="0" err="1" smtClean="0">
                <a:solidFill>
                  <a:schemeClr val="bg1"/>
                </a:solidFill>
              </a:rPr>
              <a:t>TeV</a:t>
            </a:r>
            <a:r>
              <a:rPr lang="cs-CZ" dirty="0" smtClean="0">
                <a:solidFill>
                  <a:schemeClr val="bg1"/>
                </a:solidFill>
              </a:rPr>
              <a:t> oběhnou za </a:t>
            </a:r>
            <a:r>
              <a:rPr lang="en-US" dirty="0" smtClean="0">
                <a:solidFill>
                  <a:schemeClr val="bg1"/>
                </a:solidFill>
              </a:rPr>
              <a:t>90 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Protony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jsou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shluc</a:t>
            </a:r>
            <a:r>
              <a:rPr lang="cs-CZ" dirty="0" err="1" smtClean="0">
                <a:solidFill>
                  <a:schemeClr val="bg1"/>
                </a:solidFill>
              </a:rPr>
              <a:t>ích</a:t>
            </a:r>
            <a:r>
              <a:rPr lang="cs-CZ" dirty="0" smtClean="0">
                <a:solidFill>
                  <a:schemeClr val="bg1"/>
                </a:solidFill>
              </a:rPr>
              <a:t> po 10</a:t>
            </a:r>
            <a:r>
              <a:rPr lang="cs-CZ" baseline="30000" dirty="0" smtClean="0">
                <a:solidFill>
                  <a:schemeClr val="bg1"/>
                </a:solidFill>
              </a:rPr>
              <a:t>10</a:t>
            </a:r>
            <a:r>
              <a:rPr lang="cs-CZ" dirty="0" smtClean="0">
                <a:solidFill>
                  <a:schemeClr val="bg1"/>
                </a:solidFill>
              </a:rPr>
              <a:t> částic.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Shluků je 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</a:t>
            </a:r>
            <a:r>
              <a:rPr lang="cs-CZ" dirty="0" smtClean="0">
                <a:solidFill>
                  <a:schemeClr val="bg1"/>
                </a:solidFill>
              </a:rPr>
              <a:t>2000.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Frekvence srážek je 40 MHz, tj. každých 25 </a:t>
            </a:r>
            <a:r>
              <a:rPr lang="cs-CZ" dirty="0" err="1" smtClean="0">
                <a:solidFill>
                  <a:schemeClr val="bg1"/>
                </a:solidFill>
              </a:rPr>
              <a:t>ns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Spotřeba energie jako kanton Ženeva.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CERN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cs-CZ" b="1" dirty="0" err="1">
                <a:solidFill>
                  <a:schemeClr val="bg1"/>
                </a:solidFill>
              </a:rPr>
              <a:t>l</a:t>
            </a:r>
            <a:r>
              <a:rPr lang="en-US" b="1" dirty="0" err="1" smtClean="0">
                <a:solidFill>
                  <a:schemeClr val="bg1"/>
                </a:solidFill>
              </a:rPr>
              <a:t>aborato</a:t>
            </a:r>
            <a:r>
              <a:rPr lang="cs-CZ" b="1" dirty="0" smtClean="0">
                <a:solidFill>
                  <a:schemeClr val="bg1"/>
                </a:solidFill>
              </a:rPr>
              <a:t>ř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„</a:t>
            </a:r>
            <a:r>
              <a:rPr lang="en-US" b="1" dirty="0" smtClean="0">
                <a:solidFill>
                  <a:schemeClr val="bg1"/>
                </a:solidFill>
              </a:rPr>
              <a:t>E = mc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r>
              <a:rPr lang="cs-CZ" b="1" dirty="0" smtClean="0">
                <a:solidFill>
                  <a:schemeClr val="bg1"/>
                </a:solidFill>
              </a:rPr>
              <a:t>“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97" y="786061"/>
            <a:ext cx="8503206" cy="6005508"/>
          </a:xfrm>
          <a:prstGeom prst="rect">
            <a:avLst/>
          </a:prstGeom>
          <a:effectLst>
            <a:glow>
              <a:schemeClr val="tx1">
                <a:alpha val="91000"/>
              </a:schemeClr>
            </a:glow>
          </a:effec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1844397" y="786060"/>
            <a:ext cx="8503206" cy="584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Urychlova</a:t>
            </a:r>
            <a:r>
              <a:rPr lang="cs-CZ" dirty="0" smtClean="0">
                <a:solidFill>
                  <a:schemeClr val="bg1"/>
                </a:solidFill>
              </a:rPr>
              <a:t>č LHC (</a:t>
            </a:r>
            <a:r>
              <a:rPr lang="cs-CZ" dirty="0" err="1" smtClean="0">
                <a:solidFill>
                  <a:schemeClr val="bg1"/>
                </a:solidFill>
              </a:rPr>
              <a:t>Large</a:t>
            </a:r>
            <a:r>
              <a:rPr lang="cs-CZ" dirty="0" smtClean="0">
                <a:solidFill>
                  <a:schemeClr val="bg1"/>
                </a:solidFill>
              </a:rPr>
              <a:t> Hadron </a:t>
            </a:r>
            <a:r>
              <a:rPr lang="cs-CZ" dirty="0" err="1" smtClean="0">
                <a:solidFill>
                  <a:schemeClr val="bg1"/>
                </a:solidFill>
              </a:rPr>
              <a:t>Collider</a:t>
            </a:r>
            <a:r>
              <a:rPr lang="cs-CZ" dirty="0" smtClean="0">
                <a:solidFill>
                  <a:schemeClr val="bg1"/>
                </a:solidFill>
              </a:rPr>
              <a:t>): </a:t>
            </a:r>
            <a:r>
              <a:rPr lang="en-US" dirty="0" smtClean="0">
                <a:solidFill>
                  <a:schemeClr val="bg1"/>
                </a:solidFill>
              </a:rPr>
              <a:t>27 km </a:t>
            </a:r>
            <a:r>
              <a:rPr lang="en-US" dirty="0" err="1" smtClean="0">
                <a:solidFill>
                  <a:schemeClr val="bg1"/>
                </a:solidFill>
              </a:rPr>
              <a:t>obvod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Supravodiv</a:t>
            </a:r>
            <a:r>
              <a:rPr lang="cs-CZ" dirty="0" smtClean="0">
                <a:solidFill>
                  <a:schemeClr val="bg1"/>
                </a:solidFill>
              </a:rPr>
              <a:t>é dipólové magnety chlazeny na </a:t>
            </a:r>
            <a:r>
              <a:rPr lang="en-US" dirty="0" smtClean="0">
                <a:solidFill>
                  <a:schemeClr val="bg1"/>
                </a:solidFill>
              </a:rPr>
              <a:t>1,9 K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Studenější než Vesmír.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Elektrický proud v supravodiči je 13 </a:t>
            </a:r>
            <a:r>
              <a:rPr lang="cs-CZ" dirty="0" err="1" smtClean="0">
                <a:solidFill>
                  <a:schemeClr val="bg1"/>
                </a:solidFill>
              </a:rPr>
              <a:t>kA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Mikroskop s rozlišením 0,01 </a:t>
            </a:r>
            <a:r>
              <a:rPr lang="cs-CZ" dirty="0" err="1" smtClean="0">
                <a:solidFill>
                  <a:schemeClr val="bg1"/>
                </a:solidFill>
              </a:rPr>
              <a:t>fm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Srážky protonů: lokální teplota 10</a:t>
            </a:r>
            <a:r>
              <a:rPr lang="cs-CZ" baseline="30000" dirty="0" smtClean="0">
                <a:solidFill>
                  <a:schemeClr val="bg1"/>
                </a:solidFill>
              </a:rPr>
              <a:t>16</a:t>
            </a:r>
            <a:r>
              <a:rPr lang="cs-CZ" dirty="0" smtClean="0">
                <a:solidFill>
                  <a:schemeClr val="bg1"/>
                </a:solidFill>
              </a:rPr>
              <a:t> Kelvinů.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Místo s nejvyšší teplotou ve Sluneční soustavě.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Protony o energii 6,5 </a:t>
            </a:r>
            <a:r>
              <a:rPr lang="cs-CZ" dirty="0" err="1" smtClean="0">
                <a:solidFill>
                  <a:schemeClr val="bg1"/>
                </a:solidFill>
              </a:rPr>
              <a:t>TeV</a:t>
            </a:r>
            <a:r>
              <a:rPr lang="cs-CZ" dirty="0" smtClean="0">
                <a:solidFill>
                  <a:schemeClr val="bg1"/>
                </a:solidFill>
              </a:rPr>
              <a:t> oběhnou za </a:t>
            </a:r>
            <a:r>
              <a:rPr lang="en-US" dirty="0" smtClean="0">
                <a:solidFill>
                  <a:schemeClr val="bg1"/>
                </a:solidFill>
              </a:rPr>
              <a:t>90 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Protony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jsou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shluc</a:t>
            </a:r>
            <a:r>
              <a:rPr lang="cs-CZ" dirty="0" err="1" smtClean="0">
                <a:solidFill>
                  <a:schemeClr val="bg1"/>
                </a:solidFill>
              </a:rPr>
              <a:t>ích</a:t>
            </a:r>
            <a:r>
              <a:rPr lang="cs-CZ" dirty="0" smtClean="0">
                <a:solidFill>
                  <a:schemeClr val="bg1"/>
                </a:solidFill>
              </a:rPr>
              <a:t> po 10</a:t>
            </a:r>
            <a:r>
              <a:rPr lang="cs-CZ" baseline="30000" dirty="0" smtClean="0">
                <a:solidFill>
                  <a:schemeClr val="bg1"/>
                </a:solidFill>
              </a:rPr>
              <a:t>10</a:t>
            </a:r>
            <a:r>
              <a:rPr lang="cs-CZ" dirty="0" smtClean="0">
                <a:solidFill>
                  <a:schemeClr val="bg1"/>
                </a:solidFill>
              </a:rPr>
              <a:t> částic.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Shluků je 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</a:t>
            </a:r>
            <a:r>
              <a:rPr lang="cs-CZ" dirty="0" smtClean="0">
                <a:solidFill>
                  <a:schemeClr val="bg1"/>
                </a:solidFill>
              </a:rPr>
              <a:t>2000.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Frekvence srážek je 40 MHz, tj. každých 25 </a:t>
            </a:r>
            <a:r>
              <a:rPr lang="cs-CZ" dirty="0" err="1" smtClean="0">
                <a:solidFill>
                  <a:schemeClr val="bg1"/>
                </a:solidFill>
              </a:rPr>
              <a:t>ns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Spotřeba energie jako kanton Ženeva.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CERN – Evropské centrum (sub)jaderného výzkumu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04" y="961330"/>
            <a:ext cx="6559515" cy="58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Experiment ATLAS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3" y="898357"/>
            <a:ext cx="8412090" cy="58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Experiment ATLAS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3" y="898357"/>
            <a:ext cx="8412090" cy="58874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7" y="1878675"/>
            <a:ext cx="5895837" cy="44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Experiment </a:t>
            </a:r>
            <a:r>
              <a:rPr lang="cs-CZ" b="1" dirty="0" smtClean="0">
                <a:solidFill>
                  <a:schemeClr val="bg1"/>
                </a:solidFill>
              </a:rPr>
              <a:t>ATLAS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53" y="1011720"/>
            <a:ext cx="8148734" cy="53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537" y="188661"/>
            <a:ext cx="10515600" cy="5974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Experiment </a:t>
            </a:r>
            <a:r>
              <a:rPr lang="cs-CZ" b="1" dirty="0" smtClean="0">
                <a:solidFill>
                  <a:schemeClr val="bg1"/>
                </a:solidFill>
              </a:rPr>
              <a:t>ATLAS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786061"/>
            <a:ext cx="5842574" cy="43819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5" y="2770227"/>
            <a:ext cx="5878572" cy="392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2142</Words>
  <Application>Microsoft Office PowerPoint</Application>
  <PresentationFormat>Širokoúhlá obrazovka</PresentationFormat>
  <Paragraphs>402</Paragraphs>
  <Slides>105</Slides>
  <Notes>24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11" baseType="lpstr">
      <vt:lpstr>Arial</vt:lpstr>
      <vt:lpstr>Calibri</vt:lpstr>
      <vt:lpstr>Calibri Light</vt:lpstr>
      <vt:lpstr>Symbol</vt:lpstr>
      <vt:lpstr>Wingdings</vt:lpstr>
      <vt:lpstr>Motiv Office</vt:lpstr>
      <vt:lpstr>Cesta do tajů mikrosvěta Science Café Coffee Library, Olomouc 10.4.2018</vt:lpstr>
      <vt:lpstr>Vesmír</vt:lpstr>
      <vt:lpstr>Kupy galaxií</vt:lpstr>
      <vt:lpstr>Galaxie</vt:lpstr>
      <vt:lpstr>Sluneční soustava</vt:lpstr>
      <vt:lpstr>Ze Země na Měsíc</vt:lpstr>
      <vt:lpstr>Prezentace aplikace PowerPoint</vt:lpstr>
      <vt:lpstr>Tvor</vt:lpstr>
      <vt:lpstr>Tvor II</vt:lpstr>
      <vt:lpstr>Buňka</vt:lpstr>
      <vt:lpstr>Molekula DNA – model vs. fotografie</vt:lpstr>
      <vt:lpstr>Molekula pentacenu – obláčky elektronů</vt:lpstr>
      <vt:lpstr>Atom – stojaté vlny elektronů kolem jádra</vt:lpstr>
      <vt:lpstr>Škály délek a energií</vt:lpstr>
      <vt:lpstr>Elektron</vt:lpstr>
      <vt:lpstr>Spin!</vt:lpstr>
      <vt:lpstr>Proton a neutron</vt:lpstr>
      <vt:lpstr>Velikost protonu</vt:lpstr>
      <vt:lpstr>Rutherfordův experiment 1918</vt:lpstr>
      <vt:lpstr>Rutherfordův experiment 1918</vt:lpstr>
      <vt:lpstr>Vlna nebo částice?</vt:lpstr>
      <vt:lpstr>Kvantový billiard</vt:lpstr>
      <vt:lpstr>Jádro – protony a neutrony</vt:lpstr>
      <vt:lpstr>Proton – silná „polévka“ kvarků a gluonů</vt:lpstr>
      <vt:lpstr>Nukleony</vt:lpstr>
      <vt:lpstr>Rozpad volného neutronu</vt:lpstr>
      <vt:lpstr>Rozpad protonu (v jádře)</vt:lpstr>
      <vt:lpstr>Vesmír, kde neutron je těžší než proton</vt:lpstr>
      <vt:lpstr>Vesmír, kde proton je těžší než neutron</vt:lpstr>
      <vt:lpstr>Od Velkého třesku po současnost</vt:lpstr>
      <vt:lpstr>Fluktuace záření kosmického pozadí</vt:lpstr>
      <vt:lpstr>Neutrony se rozpadají náhodně</vt:lpstr>
      <vt:lpstr>Neutrony se rozpadají náhodně</vt:lpstr>
      <vt:lpstr>Můj neutron?</vt:lpstr>
      <vt:lpstr>Můj neutron?</vt:lpstr>
      <vt:lpstr>Můj neutron?</vt:lpstr>
      <vt:lpstr>Můj neutron?</vt:lpstr>
      <vt:lpstr>Neutrony jsou nerozlišitelné</vt:lpstr>
      <vt:lpstr>Rozpad volného neutronu</vt:lpstr>
      <vt:lpstr>Rozpad atomu</vt:lpstr>
      <vt:lpstr>Proton a neutron</vt:lpstr>
      <vt:lpstr>Elementární částice</vt:lpstr>
      <vt:lpstr>Částice složené z kvarků -- baryony</vt:lpstr>
      <vt:lpstr>Částice složené z kvarku a antikvarku -- mezony</vt:lpstr>
      <vt:lpstr>Částice složené</vt:lpstr>
      <vt:lpstr>Interakce jako výměna částic</vt:lpstr>
      <vt:lpstr>Posviťme si na atom!</vt:lpstr>
      <vt:lpstr>Proton a neutron</vt:lpstr>
      <vt:lpstr>Rozpad neutronu</vt:lpstr>
      <vt:lpstr>Přechody mezi hladinami atomu</vt:lpstr>
      <vt:lpstr>Přechody mezi hladinami atomu</vt:lpstr>
      <vt:lpstr>Přechody mezi excitovanými stavy nukleonu</vt:lpstr>
      <vt:lpstr>Jak vidíme částice</vt:lpstr>
      <vt:lpstr>Jak vidíme částice</vt:lpstr>
      <vt:lpstr>Jak vidíme částice</vt:lpstr>
      <vt:lpstr>Fotografické emulze</vt:lpstr>
      <vt:lpstr>Fotografické emulze</vt:lpstr>
      <vt:lpstr>Jak vidíme částice</vt:lpstr>
      <vt:lpstr>Jak vidíme částice</vt:lpstr>
      <vt:lpstr>Jak vidíme částice</vt:lpstr>
      <vt:lpstr>Objev částice -, 1964</vt:lpstr>
      <vt:lpstr>Objev částice -, 1964</vt:lpstr>
      <vt:lpstr>Jak vidíme částice</vt:lpstr>
      <vt:lpstr>Jak vidíme částice</vt:lpstr>
      <vt:lpstr>Jak vidíme částice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Srážky částic</vt:lpstr>
      <vt:lpstr>Interakce</vt:lpstr>
      <vt:lpstr>Prezentace aplikace PowerPoint</vt:lpstr>
      <vt:lpstr>Prezentace aplikace PowerPoint</vt:lpstr>
      <vt:lpstr>Interakce</vt:lpstr>
      <vt:lpstr>Interakce</vt:lpstr>
      <vt:lpstr>„Částice je kopeček!“</vt:lpstr>
      <vt:lpstr>Všecky interakce světa</vt:lpstr>
      <vt:lpstr>Stavební kamínky všech interakcí a rozpadů</vt:lpstr>
      <vt:lpstr>Šílený? Automatizováno!</vt:lpstr>
      <vt:lpstr>Všecky interakce světa</vt:lpstr>
      <vt:lpstr>Elektromagnetická interakce</vt:lpstr>
      <vt:lpstr>Silné interakce I.</vt:lpstr>
      <vt:lpstr>Slabé interakce</vt:lpstr>
      <vt:lpstr>Silné interakce II.</vt:lpstr>
      <vt:lpstr>Všecky interakce světa kompaktně</vt:lpstr>
      <vt:lpstr>Prezentace aplikace PowerPoint</vt:lpstr>
      <vt:lpstr>Higgs :: Peter Higgs</vt:lpstr>
      <vt:lpstr>Mezitím v laboratoři CERN, kde „E = mc2“</vt:lpstr>
      <vt:lpstr>CERN: laboratoř „E = mc2“</vt:lpstr>
      <vt:lpstr>CERN: laboratoř „E = mc2“</vt:lpstr>
      <vt:lpstr>CERN – Evropské centrum (sub)jaderného výzkumu</vt:lpstr>
      <vt:lpstr>Experiment ATLAS</vt:lpstr>
      <vt:lpstr>Experiment ATLAS</vt:lpstr>
      <vt:lpstr>Experiment ATLAS</vt:lpstr>
      <vt:lpstr>Experiment ATLAS</vt:lpstr>
      <vt:lpstr>Jak ATLAS vidí částice</vt:lpstr>
      <vt:lpstr>Jak ATLAS vidí částice</vt:lpstr>
      <vt:lpstr>Higgsův boson</vt:lpstr>
      <vt:lpstr>Higgsův boson</vt:lpstr>
      <vt:lpstr>Higgsův boson</vt:lpstr>
      <vt:lpstr>Higgsův boson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očima částicové kamery</dc:title>
  <dc:creator>jiri.kvita@outlook.cz</dc:creator>
  <cp:lastModifiedBy>Jiri Kvita</cp:lastModifiedBy>
  <cp:revision>147</cp:revision>
  <dcterms:created xsi:type="dcterms:W3CDTF">2018-02-18T08:44:10Z</dcterms:created>
  <dcterms:modified xsi:type="dcterms:W3CDTF">2019-11-13T22:20:39Z</dcterms:modified>
</cp:coreProperties>
</file>