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C371-C800-4C38-BEC4-0EF7C7069656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1AE1-EC4B-4FA7-98FC-9A434C332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7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FDB5-95CB-4020-99C1-A2AC6FCC555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8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8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4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1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7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51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70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6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B7F1-9EA3-4BCE-A7AF-924F70BB572F}" type="datetimeFigureOut">
              <a:rPr lang="cs-CZ" smtClean="0"/>
              <a:t>13. 11. 2019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8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Částicová kamerka MX-10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Křemíkový čip 256 x 256 pixelů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cs-CZ" dirty="0" smtClean="0">
                <a:solidFill>
                  <a:schemeClr val="bg1"/>
                </a:solidFill>
              </a:rPr>
              <a:t>1,4 cm x 1,4 cm, tloušťky cca 0,3 mm.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Digitální fotoaparát, který v reálném čase “vidí“ </a:t>
            </a:r>
            <a:r>
              <a:rPr lang="en-US" dirty="0" err="1" smtClean="0">
                <a:solidFill>
                  <a:schemeClr val="bg1"/>
                </a:solidFill>
              </a:rPr>
              <a:t>stopy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částic.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Vyvinut v laboratoři CERN ve spolupráci s </a:t>
            </a:r>
            <a:r>
              <a:rPr lang="en-US" dirty="0" smtClean="0">
                <a:solidFill>
                  <a:schemeClr val="bg1"/>
                </a:solidFill>
              </a:rPr>
              <a:t>UTEF </a:t>
            </a:r>
            <a:r>
              <a:rPr lang="cs-CZ" dirty="0" smtClean="0">
                <a:solidFill>
                  <a:schemeClr val="bg1"/>
                </a:solidFill>
              </a:rPr>
              <a:t>ČVUT.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Edukační verzi prodává firma JABLOTRON.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Profesionální verze létá i na ISS:)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8" y="3280861"/>
            <a:ext cx="4791182" cy="3309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61" y="3265312"/>
            <a:ext cx="498703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Aktivita lidského těla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3394" y="792240"/>
            <a:ext cx="8212552" cy="496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Radioaktivní draslík </a:t>
            </a:r>
            <a:r>
              <a:rPr lang="en-US" baseline="30000" dirty="0" smtClean="0">
                <a:solidFill>
                  <a:schemeClr val="bg1"/>
                </a:solidFill>
              </a:rPr>
              <a:t>40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 (0,012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řírodního</a:t>
            </a:r>
            <a:r>
              <a:rPr lang="cs-CZ" dirty="0" smtClean="0">
                <a:solidFill>
                  <a:schemeClr val="bg1"/>
                </a:solidFill>
              </a:rPr>
              <a:t> draslíku) se rozpadá beta rozpadem na vápník, popř. záchytem elektronu na argon.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Člověk hmotnosti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70 kg </a:t>
            </a:r>
            <a:r>
              <a:rPr lang="cs-CZ" dirty="0" smtClean="0">
                <a:solidFill>
                  <a:schemeClr val="bg1"/>
                </a:solidFill>
              </a:rPr>
              <a:t>obsahuje 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140 </a:t>
            </a:r>
            <a:r>
              <a:rPr lang="en-US" dirty="0" smtClean="0">
                <a:solidFill>
                  <a:schemeClr val="bg1"/>
                </a:solidFill>
              </a:rPr>
              <a:t>gram</a:t>
            </a:r>
            <a:r>
              <a:rPr lang="cs-CZ" dirty="0" smtClean="0">
                <a:solidFill>
                  <a:schemeClr val="bg1"/>
                </a:solidFill>
              </a:rPr>
              <a:t>ů draslíku,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z toho</a:t>
            </a:r>
            <a:r>
              <a:rPr lang="en-US" dirty="0">
                <a:solidFill>
                  <a:schemeClr val="bg1"/>
                </a:solidFill>
              </a:rPr>
              <a:t> 0.0164 </a:t>
            </a:r>
            <a:r>
              <a:rPr lang="en-US" dirty="0" smtClean="0">
                <a:solidFill>
                  <a:schemeClr val="bg1"/>
                </a:solidFill>
              </a:rPr>
              <a:t>gram</a:t>
            </a:r>
            <a:r>
              <a:rPr lang="cs-CZ" dirty="0" smtClean="0">
                <a:solidFill>
                  <a:schemeClr val="bg1"/>
                </a:solidFill>
              </a:rPr>
              <a:t>ů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aseline="30000" dirty="0" smtClean="0">
                <a:solidFill>
                  <a:schemeClr val="bg1"/>
                </a:solidFill>
              </a:rPr>
              <a:t>40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4300</a:t>
            </a:r>
            <a:r>
              <a:rPr lang="cs-CZ" dirty="0" smtClean="0">
                <a:solidFill>
                  <a:schemeClr val="bg1"/>
                </a:solidFill>
              </a:rPr>
              <a:t> těchto jader se v těle rozpadne každou sekundu.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Ban</a:t>
            </a:r>
            <a:r>
              <a:rPr lang="cs-CZ" dirty="0" err="1" smtClean="0">
                <a:solidFill>
                  <a:schemeClr val="bg1"/>
                </a:solidFill>
              </a:rPr>
              <a:t>án</a:t>
            </a:r>
            <a:r>
              <a:rPr lang="cs-CZ" dirty="0" smtClean="0">
                <a:solidFill>
                  <a:schemeClr val="bg1"/>
                </a:solidFill>
              </a:rPr>
              <a:t> (má hodně draslíku) jako jednotka radioaktivity:)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92601" y="6267235"/>
            <a:ext cx="428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https://en.wikipedia.org/wiki/Potassium-40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301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46" y="1177282"/>
            <a:ext cx="2857854" cy="38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r="17832"/>
          <a:stretch/>
        </p:blipFill>
        <p:spPr>
          <a:xfrm>
            <a:off x="2969231" y="3925120"/>
            <a:ext cx="2749734" cy="2587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5209" y="6451362"/>
            <a:ext cx="739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Radioactive Places on </a:t>
            </a:r>
            <a:r>
              <a:rPr lang="en-US" dirty="0" smtClean="0">
                <a:solidFill>
                  <a:schemeClr val="bg1"/>
                </a:solidFill>
              </a:rPr>
              <a:t>Earth :: </a:t>
            </a:r>
            <a:r>
              <a:rPr lang="cs-CZ" dirty="0" smtClean="0">
                <a:solidFill>
                  <a:schemeClr val="bg1"/>
                </a:solidFill>
              </a:rPr>
              <a:t>https://youtu.be/TRL7o2kPqw0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Aktivita lidského těla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3394" y="792240"/>
            <a:ext cx="8212552" cy="496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Radioaktivní draslík </a:t>
            </a:r>
            <a:r>
              <a:rPr lang="en-US" baseline="30000" dirty="0" smtClean="0">
                <a:solidFill>
                  <a:schemeClr val="bg1"/>
                </a:solidFill>
              </a:rPr>
              <a:t>40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 (0,012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řírodního</a:t>
            </a:r>
            <a:r>
              <a:rPr lang="cs-CZ" dirty="0" smtClean="0">
                <a:solidFill>
                  <a:schemeClr val="bg1"/>
                </a:solidFill>
              </a:rPr>
              <a:t> draslíku) se rozpadá beta rozpadem na vápník, popř. záchytem elektronu na argon.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Člověk hmotnosti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70 kg </a:t>
            </a:r>
            <a:r>
              <a:rPr lang="cs-CZ" dirty="0" smtClean="0">
                <a:solidFill>
                  <a:schemeClr val="bg1"/>
                </a:solidFill>
              </a:rPr>
              <a:t>obsahuje 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140 </a:t>
            </a:r>
            <a:r>
              <a:rPr lang="en-US" dirty="0" smtClean="0">
                <a:solidFill>
                  <a:schemeClr val="bg1"/>
                </a:solidFill>
              </a:rPr>
              <a:t>gram</a:t>
            </a:r>
            <a:r>
              <a:rPr lang="cs-CZ" dirty="0" smtClean="0">
                <a:solidFill>
                  <a:schemeClr val="bg1"/>
                </a:solidFill>
              </a:rPr>
              <a:t>ů draslíku,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z toho</a:t>
            </a:r>
            <a:r>
              <a:rPr lang="en-US" dirty="0">
                <a:solidFill>
                  <a:schemeClr val="bg1"/>
                </a:solidFill>
              </a:rPr>
              <a:t> 0.0164 </a:t>
            </a:r>
            <a:r>
              <a:rPr lang="en-US" dirty="0" smtClean="0">
                <a:solidFill>
                  <a:schemeClr val="bg1"/>
                </a:solidFill>
              </a:rPr>
              <a:t>gram</a:t>
            </a:r>
            <a:r>
              <a:rPr lang="cs-CZ" dirty="0" smtClean="0">
                <a:solidFill>
                  <a:schemeClr val="bg1"/>
                </a:solidFill>
              </a:rPr>
              <a:t>ů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aseline="30000" dirty="0" smtClean="0">
                <a:solidFill>
                  <a:schemeClr val="bg1"/>
                </a:solidFill>
              </a:rPr>
              <a:t>40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4300</a:t>
            </a:r>
            <a:r>
              <a:rPr lang="cs-CZ" dirty="0" smtClean="0">
                <a:solidFill>
                  <a:schemeClr val="bg1"/>
                </a:solidFill>
              </a:rPr>
              <a:t> těchto jader se v těle rozpadne každou sekundu.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Ban</a:t>
            </a:r>
            <a:r>
              <a:rPr lang="cs-CZ" dirty="0" err="1" smtClean="0">
                <a:solidFill>
                  <a:schemeClr val="bg1"/>
                </a:solidFill>
              </a:rPr>
              <a:t>án</a:t>
            </a:r>
            <a:r>
              <a:rPr lang="cs-CZ" dirty="0" smtClean="0">
                <a:solidFill>
                  <a:schemeClr val="bg1"/>
                </a:solidFill>
              </a:rPr>
              <a:t> (má hodně draslíku) jako jednotka radioaktivity:)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92601" y="6267235"/>
            <a:ext cx="428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https://en.wikipedia.org/wiki/Potassium-40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301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46" y="1177282"/>
            <a:ext cx="2857854" cy="38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r="17832"/>
          <a:stretch/>
        </p:blipFill>
        <p:spPr>
          <a:xfrm>
            <a:off x="2969231" y="3925120"/>
            <a:ext cx="2749734" cy="2587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5209" y="6451362"/>
            <a:ext cx="739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Radioactive Places on </a:t>
            </a:r>
            <a:r>
              <a:rPr lang="en-US" dirty="0" smtClean="0">
                <a:solidFill>
                  <a:schemeClr val="bg1"/>
                </a:solidFill>
              </a:rPr>
              <a:t>Earth :: </a:t>
            </a:r>
            <a:r>
              <a:rPr lang="cs-CZ" dirty="0" smtClean="0">
                <a:solidFill>
                  <a:schemeClr val="bg1"/>
                </a:solidFill>
              </a:rPr>
              <a:t>https://youtu.be/TRL7o2kPqw0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38" y="146460"/>
            <a:ext cx="8609523" cy="656507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735036" y="2726871"/>
            <a:ext cx="3967843" cy="396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992085" y="360362"/>
            <a:ext cx="335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Dopis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Wolfganga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Pauliho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Jak částice vidí kamera MX-10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97657" y="76577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???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303" r="1092" b="4917"/>
          <a:stretch/>
        </p:blipFill>
        <p:spPr>
          <a:xfrm>
            <a:off x="430443" y="1288992"/>
            <a:ext cx="5924764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Jak částice vidí kamera MX-10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09637" y="765772"/>
            <a:ext cx="688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Jde o částici z kosmického záření zvanou </a:t>
            </a:r>
            <a:r>
              <a:rPr lang="cs-CZ" sz="2800" dirty="0" err="1" smtClean="0">
                <a:solidFill>
                  <a:schemeClr val="bg1"/>
                </a:solidFill>
              </a:rPr>
              <a:t>mion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303" r="1092" b="4917"/>
          <a:stretch/>
        </p:blipFill>
        <p:spPr>
          <a:xfrm>
            <a:off x="430443" y="1288992"/>
            <a:ext cx="5924764" cy="5198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38" y="4534836"/>
            <a:ext cx="3790561" cy="2070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612905"/>
            <a:ext cx="5045529" cy="27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Miony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4660" y="663575"/>
            <a:ext cx="6441897" cy="4422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solidFill>
                  <a:schemeClr val="bg1"/>
                </a:solidFill>
              </a:rPr>
              <a:t>Miony</a:t>
            </a:r>
            <a:r>
              <a:rPr lang="cs-CZ" dirty="0" smtClean="0">
                <a:solidFill>
                  <a:schemeClr val="bg1"/>
                </a:solidFill>
              </a:rPr>
              <a:t> jsou podobné elektronům, jen jsou asi 200x těžší a rozpadají se na elektron a neutrina.</a:t>
            </a:r>
          </a:p>
          <a:p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znikají ve výškách kolem 20 km ve srážkách primárního kosmického záření s atmosférou.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Doba života </a:t>
            </a:r>
            <a:r>
              <a:rPr lang="cs-CZ" dirty="0" err="1" smtClean="0">
                <a:solidFill>
                  <a:schemeClr val="bg1"/>
                </a:solidFill>
              </a:rPr>
              <a:t>mionu</a:t>
            </a:r>
            <a:r>
              <a:rPr lang="cs-CZ" dirty="0" smtClean="0">
                <a:solidFill>
                  <a:schemeClr val="bg1"/>
                </a:solidFill>
              </a:rPr>
              <a:t> je asi 2 mikrosekundy.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 tu dobu by i rychlostí světla uletěly jen 600m…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Přesto je pozorujeme při povrchu Země díky dilataci času – Einsteinova teorie relativity!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0143" y="6133672"/>
            <a:ext cx="55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http://cosmic.lbl.gov/SKliewer/Cosmic_Rays/Muons.htm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7" y="1051252"/>
            <a:ext cx="5424755" cy="291298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0103" y="4910465"/>
            <a:ext cx="6254535" cy="1125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Každou sekundu jich asi 100 proletí Vaším tělem (jeden za </a:t>
            </a:r>
            <a:r>
              <a:rPr lang="en-US" dirty="0" err="1" smtClean="0">
                <a:solidFill>
                  <a:schemeClr val="bg1"/>
                </a:solidFill>
              </a:rPr>
              <a:t>minutu</a:t>
            </a:r>
            <a:r>
              <a:rPr lang="cs-CZ" dirty="0" smtClean="0">
                <a:solidFill>
                  <a:schemeClr val="bg1"/>
                </a:solidFill>
              </a:rPr>
              <a:t> na čtvereční centimetr).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0" t="1303" r="1092" b="22349"/>
          <a:stretch/>
        </p:blipFill>
        <p:spPr>
          <a:xfrm>
            <a:off x="8352889" y="4321087"/>
            <a:ext cx="2335657" cy="22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Jak částice vidí kamera MX-10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97657" y="76577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???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816" r="1039" b="4732"/>
          <a:stretch/>
        </p:blipFill>
        <p:spPr>
          <a:xfrm>
            <a:off x="1366463" y="1542224"/>
            <a:ext cx="5948737" cy="4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Jak částice vidí kamera MX-10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2336" y="749946"/>
            <a:ext cx="1141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Vzácnější stopa silně energetické a ionizující částice, snad protonu, z kosmického záření.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816" r="1039" b="4732"/>
          <a:stretch/>
        </p:blipFill>
        <p:spPr>
          <a:xfrm>
            <a:off x="1366463" y="1542224"/>
            <a:ext cx="5948737" cy="4792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1" y="2483259"/>
            <a:ext cx="2853351" cy="30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 letadle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2336" y="749946"/>
            <a:ext cx="1141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Miony</a:t>
            </a:r>
            <a:r>
              <a:rPr lang="cs-CZ" sz="2800" dirty="0" smtClean="0">
                <a:solidFill>
                  <a:schemeClr val="bg1"/>
                </a:solidFill>
              </a:rPr>
              <a:t> a i silně ionizující částice.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Nicméně let přes Atlantik se u člověka rovná rentgenu plic.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016" r="728" b="8915"/>
          <a:stretch/>
        </p:blipFill>
        <p:spPr>
          <a:xfrm>
            <a:off x="3175447" y="2049236"/>
            <a:ext cx="5013332" cy="42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Ve svazku částic na urychlovači SPS v CERN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621" r="1383" b="4922"/>
          <a:stretch/>
        </p:blipFill>
        <p:spPr>
          <a:xfrm>
            <a:off x="6441896" y="1469205"/>
            <a:ext cx="4530904" cy="47980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20487" r="8851" b="14994"/>
          <a:stretch/>
        </p:blipFill>
        <p:spPr>
          <a:xfrm>
            <a:off x="1544120" y="1988049"/>
            <a:ext cx="3986374" cy="3318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67828" r="35135" b="12796"/>
          <a:stretch/>
        </p:blipFill>
        <p:spPr>
          <a:xfrm>
            <a:off x="1708507" y="5270643"/>
            <a:ext cx="2866490" cy="996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6937" r="3155" b="76484"/>
          <a:stretch/>
        </p:blipFill>
        <p:spPr>
          <a:xfrm>
            <a:off x="838200" y="2532579"/>
            <a:ext cx="4202131" cy="8527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525" y="1027416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Miony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82290" y="99092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Piony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Ve svazku částic na urychlovači SPS v CERN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621" r="1383" b="4922"/>
          <a:stretch/>
        </p:blipFill>
        <p:spPr>
          <a:xfrm>
            <a:off x="6441896" y="1469205"/>
            <a:ext cx="4530904" cy="47980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20487" r="8851" b="14994"/>
          <a:stretch/>
        </p:blipFill>
        <p:spPr>
          <a:xfrm>
            <a:off x="1544120" y="1988049"/>
            <a:ext cx="3986374" cy="3318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67828" r="35135" b="12796"/>
          <a:stretch/>
        </p:blipFill>
        <p:spPr>
          <a:xfrm>
            <a:off x="1708507" y="5270643"/>
            <a:ext cx="2866490" cy="996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6937" r="3155" b="76484"/>
          <a:stretch/>
        </p:blipFill>
        <p:spPr>
          <a:xfrm>
            <a:off x="838200" y="2532579"/>
            <a:ext cx="4202131" cy="8527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525" y="1027416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bg1"/>
                </a:solidFill>
              </a:rPr>
              <a:t>Miony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82290" y="990921"/>
            <a:ext cx="317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Piony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Jaderná interakce!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" name="Picture 2" descr="VÃ½sledek obrÃ¡zku pro photographic emulsions partic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r="52218"/>
          <a:stretch/>
        </p:blipFill>
        <p:spPr bwMode="auto">
          <a:xfrm>
            <a:off x="4843882" y="5038645"/>
            <a:ext cx="2137025" cy="17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9370032" y="1945028"/>
            <a:ext cx="328772" cy="2565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Umělé zdroje záření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58138" y="663645"/>
            <a:ext cx="11675724" cy="355903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Americium </a:t>
            </a:r>
            <a:r>
              <a:rPr lang="cs-CZ" baseline="30000" dirty="0" smtClean="0">
                <a:solidFill>
                  <a:schemeClr val="bg1"/>
                </a:solidFill>
              </a:rPr>
              <a:t>241</a:t>
            </a:r>
            <a:r>
              <a:rPr lang="cs-CZ" dirty="0" smtClean="0">
                <a:solidFill>
                  <a:schemeClr val="bg1"/>
                </a:solidFill>
              </a:rPr>
              <a:t>Am, poločas </a:t>
            </a:r>
            <a:r>
              <a:rPr lang="cs-CZ" dirty="0">
                <a:solidFill>
                  <a:schemeClr val="bg1"/>
                </a:solidFill>
              </a:rPr>
              <a:t>rozpadu T</a:t>
            </a:r>
            <a:r>
              <a:rPr lang="cs-CZ" baseline="-25000" dirty="0">
                <a:solidFill>
                  <a:schemeClr val="bg1"/>
                </a:solidFill>
              </a:rPr>
              <a:t>1/2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cs-CZ" dirty="0" smtClean="0">
                <a:solidFill>
                  <a:schemeClr val="bg1"/>
                </a:solidFill>
              </a:rPr>
              <a:t>433 let.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Školní zdroj alfa a gama záření.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Aktivita: </a:t>
            </a:r>
          </a:p>
          <a:p>
            <a:pPr lvl="2"/>
            <a:r>
              <a:rPr lang="cs-CZ" dirty="0" smtClean="0">
                <a:solidFill>
                  <a:schemeClr val="bg1"/>
                </a:solidFill>
              </a:rPr>
              <a:t>10 tisíc rozpadů za sekundu (alfa verze).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3</a:t>
            </a:r>
            <a:r>
              <a:rPr lang="cs-CZ" dirty="0" smtClean="0">
                <a:solidFill>
                  <a:schemeClr val="bg1"/>
                </a:solidFill>
              </a:rPr>
              <a:t>00 tisíc rozpadů za sekundu (gama verze).</a:t>
            </a:r>
          </a:p>
          <a:p>
            <a:r>
              <a:rPr lang="cs-CZ" baseline="30000" dirty="0" smtClean="0">
                <a:solidFill>
                  <a:schemeClr val="bg1"/>
                </a:solidFill>
              </a:rPr>
              <a:t>241</a:t>
            </a:r>
            <a:r>
              <a:rPr lang="en-US" dirty="0" smtClean="0">
                <a:solidFill>
                  <a:schemeClr val="bg1"/>
                </a:solidFill>
              </a:rPr>
              <a:t>Am -&gt; </a:t>
            </a:r>
            <a:r>
              <a:rPr lang="cs-CZ" baseline="30000" dirty="0" smtClean="0">
                <a:solidFill>
                  <a:schemeClr val="bg1"/>
                </a:solidFill>
              </a:rPr>
              <a:t>237</a:t>
            </a:r>
            <a:r>
              <a:rPr lang="en-US" dirty="0" smtClean="0">
                <a:solidFill>
                  <a:schemeClr val="bg1"/>
                </a:solidFill>
              </a:rPr>
              <a:t>Np + </a:t>
            </a:r>
            <a:r>
              <a:rPr lang="cs-CZ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alfa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Extrahuje se z jaderných reaktorů.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Používá se v detektorech kouře.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5" y="2979505"/>
            <a:ext cx="5589140" cy="3726093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3032" y="4617412"/>
            <a:ext cx="5895303" cy="172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Uranové sklíčko (příměs oxidu uraničitého).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baseline="30000" dirty="0" smtClean="0">
                <a:solidFill>
                  <a:schemeClr val="bg1"/>
                </a:solidFill>
              </a:rPr>
              <a:t>238</a:t>
            </a:r>
            <a:r>
              <a:rPr lang="cs-CZ" dirty="0" smtClean="0">
                <a:solidFill>
                  <a:schemeClr val="bg1"/>
                </a:solidFill>
              </a:rPr>
              <a:t>U: T</a:t>
            </a:r>
            <a:r>
              <a:rPr lang="cs-CZ" baseline="-25000" dirty="0" smtClean="0">
                <a:solidFill>
                  <a:schemeClr val="bg1"/>
                </a:solidFill>
              </a:rPr>
              <a:t>1/2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= 4,5 </a:t>
            </a:r>
            <a:r>
              <a:rPr lang="en-US" dirty="0" err="1" smtClean="0">
                <a:solidFill>
                  <a:schemeClr val="bg1"/>
                </a:solidFill>
              </a:rPr>
              <a:t>mld</a:t>
            </a:r>
            <a:r>
              <a:rPr lang="en-US" dirty="0" smtClean="0">
                <a:solidFill>
                  <a:schemeClr val="bg1"/>
                </a:solidFill>
              </a:rPr>
              <a:t>. let</a:t>
            </a:r>
            <a:endParaRPr lang="cs-CZ" dirty="0" smtClean="0">
              <a:solidFill>
                <a:schemeClr val="bg1"/>
              </a:solidFill>
            </a:endParaRP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Zdroj alfa, beta, gama záření</a:t>
            </a:r>
          </a:p>
        </p:txBody>
      </p:sp>
    </p:spTree>
    <p:extLst>
      <p:ext uri="{BB962C8B-B14F-4D97-AF65-F5344CB8AC3E}">
        <p14:creationId xmlns:p14="http://schemas.microsoft.com/office/powerpoint/2010/main" val="2018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Mezinárodní kosmická stanice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892" y="723656"/>
            <a:ext cx="105156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ISS, 400km, Kredit: NASA, Ing. Stanislav Pospíšil, DrSc., UTEF, ČVUT.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/>
        </p:blipFill>
        <p:spPr>
          <a:xfrm>
            <a:off x="3290733" y="1468180"/>
            <a:ext cx="6997547" cy="4983991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5835721" y="4921321"/>
            <a:ext cx="811659" cy="60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Vesmír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57" y="723656"/>
            <a:ext cx="11815281" cy="435133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Sonda </a:t>
            </a:r>
            <a:r>
              <a:rPr lang="cs-CZ" dirty="0" err="1" smtClean="0">
                <a:solidFill>
                  <a:schemeClr val="bg1"/>
                </a:solidFill>
              </a:rPr>
              <a:t>Proba</a:t>
            </a:r>
            <a:r>
              <a:rPr lang="cs-CZ" dirty="0" smtClean="0">
                <a:solidFill>
                  <a:schemeClr val="bg1"/>
                </a:solidFill>
              </a:rPr>
              <a:t>-V, 800km, Kredit: ESA, Ing. Stanislav Pospíšil, DrSc., UTEF, ČVUT.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07" y="1671796"/>
            <a:ext cx="3955529" cy="43332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3" y="1802055"/>
            <a:ext cx="3903680" cy="42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Princip rentgenu, defektoskopie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91" r="10035" b="9031"/>
          <a:stretch/>
        </p:blipFill>
        <p:spPr>
          <a:xfrm>
            <a:off x="8068176" y="3905821"/>
            <a:ext cx="2873801" cy="23922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737" r="3350" b="12304"/>
          <a:stretch/>
        </p:blipFill>
        <p:spPr>
          <a:xfrm>
            <a:off x="5001831" y="3905821"/>
            <a:ext cx="2748012" cy="239223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4838" r="527" b="8483"/>
          <a:stretch/>
        </p:blipFill>
        <p:spPr>
          <a:xfrm>
            <a:off x="8068176" y="755626"/>
            <a:ext cx="2873801" cy="269649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1536" r="11080" b="11399"/>
          <a:stretch/>
        </p:blipFill>
        <p:spPr>
          <a:xfrm>
            <a:off x="5001831" y="797138"/>
            <a:ext cx="2748012" cy="265497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54112" y="749946"/>
            <a:ext cx="4715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Průchod záření různou tloušťkou různých materiálů:</a:t>
            </a:r>
          </a:p>
          <a:p>
            <a:r>
              <a:rPr lang="cs-CZ" sz="2800" dirty="0">
                <a:solidFill>
                  <a:schemeClr val="bg1"/>
                </a:solidFill>
              </a:rPr>
              <a:t>u</a:t>
            </a:r>
            <a:r>
              <a:rPr lang="cs-CZ" sz="2800" dirty="0" smtClean="0">
                <a:solidFill>
                  <a:schemeClr val="bg1"/>
                </a:solidFill>
              </a:rPr>
              <a:t>lita, šroubek, lastura, řetízek.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18898" r="1951" b="5610"/>
          <a:stretch/>
        </p:blipFill>
        <p:spPr>
          <a:xfrm>
            <a:off x="8346953" y="223846"/>
            <a:ext cx="3478602" cy="31627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02" r="1038" b="4732"/>
          <a:stretch/>
        </p:blipFill>
        <p:spPr>
          <a:xfrm>
            <a:off x="1171635" y="234182"/>
            <a:ext cx="3465356" cy="31523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t="2955" r="16171" b="10050"/>
          <a:stretch/>
        </p:blipFill>
        <p:spPr>
          <a:xfrm>
            <a:off x="4808306" y="3503487"/>
            <a:ext cx="3329359" cy="324972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6629" r="13767" b="8382"/>
          <a:stretch/>
        </p:blipFill>
        <p:spPr>
          <a:xfrm>
            <a:off x="1130157" y="3503487"/>
            <a:ext cx="3506834" cy="324972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737" r="3350" b="12304"/>
          <a:stretch/>
        </p:blipFill>
        <p:spPr>
          <a:xfrm>
            <a:off x="4854576" y="308225"/>
            <a:ext cx="3283090" cy="3000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925" r="1484" b="10168"/>
          <a:stretch/>
        </p:blipFill>
        <p:spPr>
          <a:xfrm>
            <a:off x="8346953" y="3503487"/>
            <a:ext cx="3453494" cy="32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7007" y="57150"/>
            <a:ext cx="11413671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has CERN/basic research ever done for us?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Ã½sledek obrÃ¡zku pro what have romans ever done fo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05" y="221652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37" y="1059943"/>
            <a:ext cx="3020441" cy="1937613"/>
          </a:xfrm>
          <a:prstGeom prst="rect">
            <a:avLst/>
          </a:prstGeom>
        </p:spPr>
      </p:pic>
      <p:pic>
        <p:nvPicPr>
          <p:cNvPr id="1028" name="Picture 4" descr="VÃ½sledek obrÃ¡zku pro positron emission tom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6" y="4109973"/>
            <a:ext cx="3061607" cy="22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2" y="910317"/>
            <a:ext cx="1662793" cy="249419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866733" y="311467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38112" y="3387908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Touch screen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99607" y="6378062"/>
            <a:ext cx="310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Positron Emission Tomography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/>
        </p:blipFill>
        <p:spPr>
          <a:xfrm>
            <a:off x="7755991" y="3601124"/>
            <a:ext cx="1993081" cy="2703859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7994187" y="6381572"/>
            <a:ext cx="16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Hadron therapy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438560" y="3860624"/>
            <a:ext cx="289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Monty Python’s Life of Brian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3318" b="3316"/>
          <a:stretch/>
        </p:blipFill>
        <p:spPr>
          <a:xfrm>
            <a:off x="5830736" y="1057066"/>
            <a:ext cx="3457102" cy="47529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5" y="1057066"/>
            <a:ext cx="4743450" cy="47529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80" r="50447" b="2177"/>
          <a:stretch/>
        </p:blipFill>
        <p:spPr>
          <a:xfrm>
            <a:off x="9287838" y="1051170"/>
            <a:ext cx="1664413" cy="4758871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D99-5832-4858-9C15-39B89B7D5F7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Gama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Záření gama</a:t>
            </a:r>
            <a:r>
              <a:rPr lang="cs-CZ" dirty="0" smtClean="0">
                <a:solidFill>
                  <a:schemeClr val="bg1"/>
                </a:solidFill>
              </a:rPr>
              <a:t>: velmi energetické fotony (rentgenové záření a tvrdší záření).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Jde o doprovodné záření, které doprovází většinu beta a alfa rozpadů.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Gama foton může být pohlcen v jednom pixelu.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5293" r="26309" b="18401"/>
          <a:stretch/>
        </p:blipFill>
        <p:spPr>
          <a:xfrm>
            <a:off x="7952198" y="3069233"/>
            <a:ext cx="3791163" cy="34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Beta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243319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Záření beta</a:t>
            </a:r>
            <a:r>
              <a:rPr lang="cs-CZ" dirty="0" smtClean="0">
                <a:solidFill>
                  <a:schemeClr val="bg1"/>
                </a:solidFill>
              </a:rPr>
              <a:t>: elektrony, které vyletují z jádra po jeho přeměně v jiné jádro.</a:t>
            </a:r>
          </a:p>
          <a:p>
            <a:r>
              <a:rPr lang="cs-CZ" dirty="0">
                <a:solidFill>
                  <a:schemeClr val="bg1"/>
                </a:solidFill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eta mínus: elektrony, z jader s přebytkem neutronů (uran).</a:t>
            </a:r>
          </a:p>
          <a:p>
            <a:r>
              <a:rPr lang="cs-CZ" dirty="0">
                <a:solidFill>
                  <a:schemeClr val="bg1"/>
                </a:solidFill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eta plus: pozitrony, z jader s přebytkem protonů, většinou umělé izotopy (vyrábějí se např. v cyklotronech v nemocnicích pro výrobu radiofarmak pro zobrazovací metody typu PET, Positron </a:t>
            </a:r>
            <a:r>
              <a:rPr lang="cs-CZ" dirty="0" err="1" smtClean="0">
                <a:solidFill>
                  <a:schemeClr val="bg1"/>
                </a:solidFill>
              </a:rPr>
              <a:t>Emission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Tomography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t="3790" r="26204" b="11553"/>
          <a:stretch/>
        </p:blipFill>
        <p:spPr>
          <a:xfrm>
            <a:off x="8116584" y="3004644"/>
            <a:ext cx="3760342" cy="3550267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01202" y="3503487"/>
            <a:ext cx="7627706" cy="305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Alchymisté by se divili: prvky se radioaktivní přeměnou mění na jiné zcela běžně, a to i v našich tělech!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Alfa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Alfa částice</a:t>
            </a:r>
            <a:r>
              <a:rPr lang="cs-CZ" dirty="0" smtClean="0">
                <a:solidFill>
                  <a:schemeClr val="bg1"/>
                </a:solidFill>
              </a:rPr>
              <a:t>: jádra hélia, která vyletují z jiných těžkých jader, čímž </a:t>
            </a:r>
            <a:r>
              <a:rPr lang="cs-CZ" dirty="0" err="1" smtClean="0">
                <a:solidFill>
                  <a:schemeClr val="bg1"/>
                </a:solidFill>
              </a:rPr>
              <a:t>vzikají</a:t>
            </a:r>
            <a:r>
              <a:rPr lang="cs-CZ" dirty="0" smtClean="0">
                <a:solidFill>
                  <a:schemeClr val="bg1"/>
                </a:solidFill>
              </a:rPr>
              <a:t> stabilnější jádra.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</a:t>
            </a:r>
            <a:r>
              <a:rPr lang="cs-CZ" dirty="0" smtClean="0">
                <a:solidFill>
                  <a:schemeClr val="bg1"/>
                </a:solidFill>
              </a:rPr>
              <a:t>fa částice se v křemíku zastaví (i ve vzduchu uletí jen několik cm)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Vyražené ionizované elektrony v křemíku se „rozlijí“ do sousedních pixelů a způsobí širokou kruhovou stopu.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6629" r="13767" b="8382"/>
          <a:stretch/>
        </p:blipFill>
        <p:spPr>
          <a:xfrm>
            <a:off x="7376844" y="2838826"/>
            <a:ext cx="4500081" cy="384965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01202" y="3164441"/>
            <a:ext cx="6949611" cy="339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bg1"/>
                </a:solidFill>
              </a:rPr>
              <a:t>Alfa rozpadem se přeměňují velmi těžké prvky, např. uran, radon, polonium, rádium…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Bombardováním zlaté fólie alfa částicemi objevil Ernest </a:t>
            </a:r>
            <a:r>
              <a:rPr lang="cs-CZ" dirty="0" err="1" smtClean="0">
                <a:solidFill>
                  <a:schemeClr val="bg1"/>
                </a:solidFill>
              </a:rPr>
              <a:t>Rutherford</a:t>
            </a:r>
            <a:r>
              <a:rPr lang="cs-CZ" dirty="0" smtClean="0">
                <a:solidFill>
                  <a:schemeClr val="bg1"/>
                </a:solidFill>
              </a:rPr>
              <a:t> atomové jádro!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Alfa částice se občas odrazily zpět, což nešlo </a:t>
            </a:r>
            <a:r>
              <a:rPr lang="cs-CZ" dirty="0" err="1" smtClean="0">
                <a:solidFill>
                  <a:schemeClr val="bg1"/>
                </a:solidFill>
              </a:rPr>
              <a:t>vysvětllit</a:t>
            </a:r>
            <a:r>
              <a:rPr lang="cs-CZ" dirty="0" smtClean="0">
                <a:solidFill>
                  <a:schemeClr val="bg1"/>
                </a:solidFill>
              </a:rPr>
              <a:t> jinak, než že většina hmotnosti atomu je v nějakém velmi malém hmotném centru. 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Jak částice vidí kamera MX-10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2955" r="16171" b="10050"/>
          <a:stretch/>
        </p:blipFill>
        <p:spPr>
          <a:xfrm>
            <a:off x="4383318" y="3034862"/>
            <a:ext cx="3733267" cy="332484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5293" r="26309" b="18401"/>
          <a:stretch/>
        </p:blipFill>
        <p:spPr>
          <a:xfrm>
            <a:off x="8167956" y="2938870"/>
            <a:ext cx="3842533" cy="347042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6629" r="13767" b="8382"/>
          <a:stretch/>
        </p:blipFill>
        <p:spPr>
          <a:xfrm>
            <a:off x="410966" y="3005451"/>
            <a:ext cx="3920981" cy="335425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1740569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Alfa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659303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Beta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578037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Gama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Radiační pozadí – „nic“ po </a:t>
            </a:r>
            <a:r>
              <a:rPr lang="en-US" b="1" dirty="0" smtClean="0">
                <a:solidFill>
                  <a:schemeClr val="bg1"/>
                </a:solidFill>
              </a:rPr>
              <a:t>6 </a:t>
            </a:r>
            <a:r>
              <a:rPr lang="en-US" b="1" dirty="0" err="1" smtClean="0">
                <a:solidFill>
                  <a:schemeClr val="bg1"/>
                </a:solidFill>
              </a:rPr>
              <a:t>hodin</a:t>
            </a:r>
            <a:r>
              <a:rPr lang="cs-CZ" b="1" dirty="0" err="1" smtClean="0">
                <a:solidFill>
                  <a:schemeClr val="bg1"/>
                </a:solidFill>
              </a:rPr>
              <a:t>ách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51" r="833" b="8564"/>
          <a:stretch/>
        </p:blipFill>
        <p:spPr>
          <a:xfrm>
            <a:off x="2822092" y="857067"/>
            <a:ext cx="6460907" cy="56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Radiační pozadí – „nic“ po </a:t>
            </a:r>
            <a:r>
              <a:rPr lang="en-US" b="1" dirty="0" smtClean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hodinách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51" r="833" b="8564"/>
          <a:stretch/>
        </p:blipFill>
        <p:spPr>
          <a:xfrm>
            <a:off x="7945688" y="2054831"/>
            <a:ext cx="3766852" cy="3308279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11475" y="824592"/>
            <a:ext cx="7494143" cy="581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Alfa </a:t>
            </a:r>
            <a:r>
              <a:rPr lang="cs-CZ" dirty="0" smtClean="0">
                <a:solidFill>
                  <a:schemeClr val="bg1"/>
                </a:solidFill>
              </a:rPr>
              <a:t>částice pocházejí z přírodního radonu a jeho produktů rozpadu (polonium).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Roční dávka člověka je po zahrnutí zdrojů z jídla, rtg. vyšetření, </a:t>
            </a:r>
            <a:r>
              <a:rPr lang="cs-CZ" dirty="0" err="1" smtClean="0">
                <a:solidFill>
                  <a:schemeClr val="bg1"/>
                </a:solidFill>
              </a:rPr>
              <a:t>vniřních</a:t>
            </a:r>
            <a:r>
              <a:rPr lang="cs-CZ" dirty="0" smtClean="0">
                <a:solidFill>
                  <a:schemeClr val="bg1"/>
                </a:solidFill>
              </a:rPr>
              <a:t> a pozemských a kosmických zdrojů okolo 2mSv.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Tj. 2 </a:t>
            </a:r>
            <a:r>
              <a:rPr lang="cs-CZ" dirty="0" err="1" smtClean="0">
                <a:solidFill>
                  <a:schemeClr val="bg1"/>
                </a:solidFill>
              </a:rPr>
              <a:t>mili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Sieverty</a:t>
            </a:r>
            <a:r>
              <a:rPr lang="cs-CZ" dirty="0" smtClean="0">
                <a:solidFill>
                  <a:schemeClr val="bg1"/>
                </a:solidFill>
              </a:rPr>
              <a:t> za rok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Sievert</a:t>
            </a:r>
            <a:r>
              <a:rPr lang="cs-CZ" dirty="0" smtClean="0">
                <a:solidFill>
                  <a:schemeClr val="bg1"/>
                </a:solidFill>
              </a:rPr>
              <a:t> je 1 Joule /kg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Pracovnící</a:t>
            </a:r>
            <a:r>
              <a:rPr lang="cs-CZ" dirty="0" smtClean="0">
                <a:solidFill>
                  <a:schemeClr val="bg1"/>
                </a:solidFill>
              </a:rPr>
              <a:t> s radiačními zdroji mají povoleno 50 </a:t>
            </a:r>
            <a:r>
              <a:rPr lang="cs-CZ" dirty="0" err="1" smtClean="0">
                <a:solidFill>
                  <a:schemeClr val="bg1"/>
                </a:solidFill>
              </a:rPr>
              <a:t>mSv</a:t>
            </a:r>
            <a:r>
              <a:rPr lang="cs-CZ" dirty="0" smtClean="0">
                <a:solidFill>
                  <a:schemeClr val="bg1"/>
                </a:solidFill>
              </a:rPr>
              <a:t>/rok.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To odpovídá okolo 0,2 mikro </a:t>
            </a:r>
            <a:r>
              <a:rPr lang="cs-CZ" dirty="0" err="1" smtClean="0">
                <a:solidFill>
                  <a:schemeClr val="bg1"/>
                </a:solidFill>
              </a:rPr>
              <a:t>Sv</a:t>
            </a:r>
            <a:r>
              <a:rPr lang="cs-CZ" dirty="0" smtClean="0">
                <a:solidFill>
                  <a:schemeClr val="bg1"/>
                </a:solidFill>
              </a:rPr>
              <a:t>/hodinu.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Mnohem více trpí plíce kuřáků, neboť v tabáku jsou obsaženy radioaktivní izotopy polonia a olova, původně z hnojiv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Sklenička z uranového skla</a:t>
            </a:r>
            <a:r>
              <a:rPr lang="en-US" b="1" dirty="0" smtClean="0">
                <a:solidFill>
                  <a:schemeClr val="bg1"/>
                </a:solidFill>
              </a:rPr>
              <a:t>,  5 </a:t>
            </a:r>
            <a:r>
              <a:rPr lang="en-US" b="1" dirty="0" err="1" smtClean="0">
                <a:solidFill>
                  <a:schemeClr val="bg1"/>
                </a:solidFill>
              </a:rPr>
              <a:t>minut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756" r="989" b="10168"/>
          <a:stretch/>
        </p:blipFill>
        <p:spPr>
          <a:xfrm>
            <a:off x="2862942" y="914400"/>
            <a:ext cx="5900467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Microsoft Office PowerPoint</Application>
  <PresentationFormat>Širokoúhlá obrazovka</PresentationFormat>
  <Paragraphs>103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Částicová kamerka MX-10</vt:lpstr>
      <vt:lpstr>Umělé zdroje záření</vt:lpstr>
      <vt:lpstr>Gama</vt:lpstr>
      <vt:lpstr>Beta</vt:lpstr>
      <vt:lpstr>Alfa</vt:lpstr>
      <vt:lpstr>Jak částice vidí kamera MX-10</vt:lpstr>
      <vt:lpstr>Radiační pozadí – „nic“ po 6 hodinách</vt:lpstr>
      <vt:lpstr>Radiační pozadí – „nic“ po 6 hodinách</vt:lpstr>
      <vt:lpstr>Sklenička z uranového skla,  5 minut</vt:lpstr>
      <vt:lpstr>Aktivita lidského těla</vt:lpstr>
      <vt:lpstr>Aktivita lidského těla</vt:lpstr>
      <vt:lpstr>Jak částice vidí kamera MX-10</vt:lpstr>
      <vt:lpstr>Jak částice vidí kamera MX-10</vt:lpstr>
      <vt:lpstr>Miony</vt:lpstr>
      <vt:lpstr>Jak částice vidí kamera MX-10</vt:lpstr>
      <vt:lpstr>Jak částice vidí kamera MX-10</vt:lpstr>
      <vt:lpstr>V letadle</vt:lpstr>
      <vt:lpstr>Ve svazku částic na urychlovači SPS v CERN</vt:lpstr>
      <vt:lpstr>Ve svazku částic na urychlovači SPS v CERN</vt:lpstr>
      <vt:lpstr>Mezinárodní kosmická stanice</vt:lpstr>
      <vt:lpstr>Vesmír</vt:lpstr>
      <vt:lpstr>Princip rentgenu, defektoskopie</vt:lpstr>
      <vt:lpstr>Prezentace aplikace PowerPoint</vt:lpstr>
      <vt:lpstr>What has CERN/basic research ever done for us?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Částicová kamerka MX-10</dc:title>
  <dc:creator>Jiri Kvita</dc:creator>
  <cp:lastModifiedBy>Jiri Kvita</cp:lastModifiedBy>
  <cp:revision>1</cp:revision>
  <dcterms:created xsi:type="dcterms:W3CDTF">2019-11-13T21:54:46Z</dcterms:created>
  <dcterms:modified xsi:type="dcterms:W3CDTF">2019-11-13T21:56:42Z</dcterms:modified>
</cp:coreProperties>
</file>