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0"/>
  </p:notesMasterIdLst>
  <p:sldIdLst>
    <p:sldId id="256" r:id="rId2"/>
    <p:sldId id="270" r:id="rId3"/>
    <p:sldId id="282" r:id="rId4"/>
    <p:sldId id="283" r:id="rId5"/>
    <p:sldId id="272" r:id="rId6"/>
    <p:sldId id="319" r:id="rId7"/>
    <p:sldId id="398" r:id="rId8"/>
    <p:sldId id="300" r:id="rId9"/>
    <p:sldId id="401" r:id="rId10"/>
    <p:sldId id="404" r:id="rId11"/>
    <p:sldId id="409" r:id="rId12"/>
    <p:sldId id="402" r:id="rId13"/>
    <p:sldId id="406" r:id="rId14"/>
    <p:sldId id="408" r:id="rId15"/>
    <p:sldId id="407" r:id="rId16"/>
    <p:sldId id="413" r:id="rId17"/>
    <p:sldId id="275" r:id="rId18"/>
    <p:sldId id="258" r:id="rId19"/>
    <p:sldId id="379" r:id="rId20"/>
    <p:sldId id="314" r:id="rId21"/>
    <p:sldId id="317" r:id="rId22"/>
    <p:sldId id="330" r:id="rId23"/>
    <p:sldId id="332" r:id="rId24"/>
    <p:sldId id="331" r:id="rId25"/>
    <p:sldId id="318" r:id="rId26"/>
    <p:sldId id="315" r:id="rId27"/>
    <p:sldId id="322" r:id="rId28"/>
    <p:sldId id="316" r:id="rId29"/>
    <p:sldId id="303" r:id="rId30"/>
    <p:sldId id="304" r:id="rId31"/>
    <p:sldId id="305" r:id="rId32"/>
    <p:sldId id="308" r:id="rId33"/>
    <p:sldId id="327" r:id="rId34"/>
    <p:sldId id="334" r:id="rId35"/>
    <p:sldId id="380" r:id="rId36"/>
    <p:sldId id="335" r:id="rId37"/>
    <p:sldId id="336" r:id="rId38"/>
    <p:sldId id="399" r:id="rId39"/>
    <p:sldId id="337" r:id="rId40"/>
    <p:sldId id="338" r:id="rId41"/>
    <p:sldId id="339" r:id="rId42"/>
    <p:sldId id="340" r:id="rId43"/>
    <p:sldId id="341" r:id="rId44"/>
    <p:sldId id="348" r:id="rId45"/>
    <p:sldId id="349" r:id="rId46"/>
    <p:sldId id="350" r:id="rId47"/>
    <p:sldId id="375" r:id="rId48"/>
    <p:sldId id="351" r:id="rId49"/>
    <p:sldId id="352" r:id="rId50"/>
    <p:sldId id="364" r:id="rId51"/>
    <p:sldId id="353" r:id="rId52"/>
    <p:sldId id="482" r:id="rId53"/>
    <p:sldId id="483" r:id="rId54"/>
    <p:sldId id="480" r:id="rId55"/>
    <p:sldId id="481" r:id="rId56"/>
    <p:sldId id="485" r:id="rId57"/>
    <p:sldId id="479" r:id="rId58"/>
    <p:sldId id="484" r:id="rId59"/>
    <p:sldId id="354" r:id="rId60"/>
    <p:sldId id="475" r:id="rId61"/>
    <p:sldId id="474" r:id="rId62"/>
    <p:sldId id="355" r:id="rId63"/>
    <p:sldId id="356" r:id="rId64"/>
    <p:sldId id="358" r:id="rId65"/>
    <p:sldId id="359" r:id="rId66"/>
    <p:sldId id="360" r:id="rId67"/>
    <p:sldId id="443" r:id="rId68"/>
    <p:sldId id="377" r:id="rId69"/>
    <p:sldId id="378" r:id="rId70"/>
    <p:sldId id="478" r:id="rId71"/>
    <p:sldId id="376" r:id="rId72"/>
    <p:sldId id="477" r:id="rId73"/>
    <p:sldId id="362" r:id="rId74"/>
    <p:sldId id="363" r:id="rId75"/>
    <p:sldId id="486" r:id="rId76"/>
    <p:sldId id="365" r:id="rId77"/>
    <p:sldId id="367" r:id="rId78"/>
    <p:sldId id="366" r:id="rId79"/>
    <p:sldId id="383" r:id="rId80"/>
    <p:sldId id="410" r:id="rId81"/>
    <p:sldId id="415" r:id="rId82"/>
    <p:sldId id="265" r:id="rId83"/>
    <p:sldId id="266" r:id="rId84"/>
    <p:sldId id="273" r:id="rId85"/>
    <p:sldId id="267" r:id="rId86"/>
    <p:sldId id="299" r:id="rId87"/>
    <p:sldId id="268" r:id="rId88"/>
    <p:sldId id="269" r:id="rId8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74128E-54BD-208A-03FD-3B9A13187E65}" v="306" dt="2024-03-14T22:24:27.832"/>
    <p1510:client id="{37843762-35A7-A69E-AB1B-1DE8FE0D860D}" v="8" dt="2024-03-14T20:44:50.0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95" Type="http://schemas.microsoft.com/office/2015/10/relationships/revisionInfo" Target="revisionInfo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F97DCC-BFDA-4053-BFB9-22BC1C412A18}" type="datetimeFigureOut">
              <a:rPr lang="cs-CZ" smtClean="0"/>
              <a:t>14.03.2024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E6FDB5-95CB-4020-99C1-A2AC6FCC55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162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E6FDB5-95CB-4020-99C1-A2AC6FCC555D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7556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2CD1-AF76-4659-8280-1CFF8C55D26B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04205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Do šroubku</a:t>
            </a:r>
            <a:r>
              <a:rPr lang="cs-CZ" baseline="0"/>
              <a:t> v simulaci…</a:t>
            </a:r>
          </a:p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2CD1-AF76-4659-8280-1CFF8C55D26B}" type="slidenum">
              <a:rPr lang="cs-CZ" smtClean="0"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45325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Do šroubku</a:t>
            </a:r>
            <a:r>
              <a:rPr lang="cs-CZ" baseline="0"/>
              <a:t> v simulaci…</a:t>
            </a:r>
          </a:p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2CD1-AF76-4659-8280-1CFF8C55D26B}" type="slidenum">
              <a:rPr lang="cs-CZ" smtClean="0"/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92378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Do šroubku</a:t>
            </a:r>
            <a:r>
              <a:rPr lang="cs-CZ" baseline="0"/>
              <a:t> v simulaci…</a:t>
            </a:r>
          </a:p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2CD1-AF76-4659-8280-1CFF8C55D26B}" type="slidenum">
              <a:rPr lang="cs-CZ" smtClean="0"/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50753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Do šroubku</a:t>
            </a:r>
            <a:r>
              <a:rPr lang="cs-CZ" baseline="0"/>
              <a:t> v simulaci…</a:t>
            </a:r>
          </a:p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2CD1-AF76-4659-8280-1CFF8C55D26B}" type="slidenum">
              <a:rPr lang="cs-CZ" smtClean="0"/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82596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Do šroubku</a:t>
            </a:r>
            <a:r>
              <a:rPr lang="cs-CZ" baseline="0" dirty="0"/>
              <a:t> v simulaci…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2CD1-AF76-4659-8280-1CFF8C55D26B}" type="slidenum">
              <a:rPr lang="cs-CZ" smtClean="0"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30302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Do šroubku</a:t>
            </a:r>
            <a:r>
              <a:rPr lang="cs-CZ" baseline="0" dirty="0"/>
              <a:t> v simulaci…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2CD1-AF76-4659-8280-1CFF8C55D26B}" type="slidenum">
              <a:rPr lang="cs-CZ" smtClean="0"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19990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Do šroubku</a:t>
            </a:r>
            <a:r>
              <a:rPr lang="cs-CZ" baseline="0" dirty="0"/>
              <a:t> v simulaci…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2CD1-AF76-4659-8280-1CFF8C55D26B}" type="slidenum">
              <a:rPr lang="cs-CZ" smtClean="0"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06415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Do šroubku</a:t>
            </a:r>
            <a:r>
              <a:rPr lang="cs-CZ" baseline="0" dirty="0"/>
              <a:t> v simulaci…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2CD1-AF76-4659-8280-1CFF8C55D26B}" type="slidenum">
              <a:rPr lang="cs-CZ" smtClean="0"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61145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E6FDB5-95CB-4020-99C1-A2AC6FCC555D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2405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2CD1-AF76-4659-8280-1CFF8C55D26B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5409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2CD1-AF76-4659-8280-1CFF8C55D26B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7949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2CD1-AF76-4659-8280-1CFF8C55D26B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6715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2CD1-AF76-4659-8280-1CFF8C55D26B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1468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2CD1-AF76-4659-8280-1CFF8C55D26B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1208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2CD1-AF76-4659-8280-1CFF8C55D26B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5777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2CD1-AF76-4659-8280-1CFF8C55D26B}" type="slidenum">
              <a:rPr lang="cs-CZ" smtClean="0"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62423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2CD1-AF76-4659-8280-1CFF8C55D26B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4572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10. 4. 2018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AD99-5832-4858-9C15-39B89B7D5F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3449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10. 4. 2018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AD99-5832-4858-9C15-39B89B7D5F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7667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10. 4. 2018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AD99-5832-4858-9C15-39B89B7D5F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2705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10. 4. 2018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AD99-5832-4858-9C15-39B89B7D5F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2693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10. 4. 2018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AD99-5832-4858-9C15-39B89B7D5F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6677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10. 4. 2018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AD99-5832-4858-9C15-39B89B7D5F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7233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10. 4. 2018</a:t>
            </a: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AD99-5832-4858-9C15-39B89B7D5F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564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10. 4. 2018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AD99-5832-4858-9C15-39B89B7D5F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7430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10. 4. 2018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AD99-5832-4858-9C15-39B89B7D5F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8404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10. 4. 2018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AD99-5832-4858-9C15-39B89B7D5F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9305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10. 4. 2018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AD99-5832-4858-9C15-39B89B7D5F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7518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10. 4. 2018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9AD99-5832-4858-9C15-39B89B7D5F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9190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mailto:Jiri.Kvita@upol.cz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en.wikipedia.org/wiki/Geiger%E2%80%93Marsden_experimen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web.ihep.su/dbserv/compas/src/geiger13/eng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11.gif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11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gif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gif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gif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5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5.png"/><Relationship Id="rId4" Type="http://schemas.openxmlformats.org/officeDocument/2006/relationships/image" Target="../media/image11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tif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gif"/><Relationship Id="rId2" Type="http://schemas.openxmlformats.org/officeDocument/2006/relationships/image" Target="../media/image13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hyperlink" Target="https://badatel.upol.cz/" TargetMode="Externa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879809" y="742658"/>
            <a:ext cx="8839561" cy="2537444"/>
          </a:xfrm>
        </p:spPr>
        <p:txBody>
          <a:bodyPr>
            <a:normAutofit fontScale="90000"/>
          </a:bodyPr>
          <a:lstStyle/>
          <a:p>
            <a:r>
              <a:rPr lang="en-US" b="1" err="1">
                <a:solidFill>
                  <a:schemeClr val="bg1"/>
                </a:solidFill>
              </a:rPr>
              <a:t>Mikrosvět</a:t>
            </a:r>
            <a:r>
              <a:rPr lang="en-US" b="1">
                <a:solidFill>
                  <a:schemeClr val="bg1"/>
                </a:solidFill>
              </a:rPr>
              <a:t> </a:t>
            </a:r>
            <a:r>
              <a:rPr lang="en-US" b="1" err="1">
                <a:solidFill>
                  <a:schemeClr val="bg1"/>
                </a:solidFill>
              </a:rPr>
              <a:t>aneb</a:t>
            </a:r>
            <a:r>
              <a:rPr lang="en-US" b="1">
                <a:solidFill>
                  <a:schemeClr val="bg1"/>
                </a:solidFill>
              </a:rPr>
              <a:t> </a:t>
            </a:r>
            <a:br>
              <a:rPr lang="en-US" b="1">
                <a:solidFill>
                  <a:schemeClr val="bg1"/>
                </a:solidFill>
              </a:rPr>
            </a:br>
            <a:r>
              <a:rPr lang="en-US" b="1">
                <a:solidFill>
                  <a:schemeClr val="bg1"/>
                </a:solidFill>
              </a:rPr>
              <a:t>Od E. </a:t>
            </a:r>
            <a:r>
              <a:rPr lang="en-US" b="1" err="1">
                <a:solidFill>
                  <a:schemeClr val="bg1"/>
                </a:solidFill>
              </a:rPr>
              <a:t>Rutherforda</a:t>
            </a:r>
            <a:r>
              <a:rPr lang="en-US" b="1">
                <a:solidFill>
                  <a:schemeClr val="bg1"/>
                </a:solidFill>
              </a:rPr>
              <a:t> k </a:t>
            </a:r>
            <a:r>
              <a:rPr lang="en-US" b="1" err="1">
                <a:solidFill>
                  <a:schemeClr val="bg1"/>
                </a:solidFill>
              </a:rPr>
              <a:t>laboratoři</a:t>
            </a:r>
            <a:r>
              <a:rPr lang="en-US" b="1">
                <a:solidFill>
                  <a:schemeClr val="bg1"/>
                </a:solidFill>
              </a:rPr>
              <a:t> CERN a </a:t>
            </a:r>
            <a:r>
              <a:rPr lang="en-US" b="1" err="1">
                <a:solidFill>
                  <a:schemeClr val="bg1"/>
                </a:solidFill>
              </a:rPr>
              <a:t>urychlovači</a:t>
            </a:r>
            <a:r>
              <a:rPr lang="en-US" b="1">
                <a:solidFill>
                  <a:schemeClr val="bg1"/>
                </a:solidFill>
              </a:rPr>
              <a:t> LHC</a:t>
            </a:r>
            <a:endParaRPr lang="cs-CZ" sz="3600" b="1">
              <a:solidFill>
                <a:schemeClr val="bg1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789816"/>
            <a:ext cx="9144000" cy="2500147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cs-CZ" sz="3200" dirty="0">
                <a:solidFill>
                  <a:schemeClr val="bg1"/>
                </a:solidFill>
              </a:rPr>
              <a:t>Jiří </a:t>
            </a:r>
            <a:r>
              <a:rPr lang="cs-CZ" sz="3200" dirty="0" err="1">
                <a:solidFill>
                  <a:schemeClr val="bg1"/>
                </a:solidFill>
              </a:rPr>
              <a:t>Kvita</a:t>
            </a:r>
            <a:endParaRPr lang="cs-CZ" sz="3200" dirty="0">
              <a:solidFill>
                <a:schemeClr val="bg1"/>
              </a:solidFill>
            </a:endParaRPr>
          </a:p>
          <a:p>
            <a:r>
              <a:rPr lang="cs-CZ" sz="3200" dirty="0">
                <a:solidFill>
                  <a:schemeClr val="bg1"/>
                </a:solidFill>
                <a:cs typeface="Calibri"/>
              </a:rPr>
              <a:t>15.3.2024</a:t>
            </a:r>
          </a:p>
          <a:p>
            <a:r>
              <a:rPr lang="cs-CZ" dirty="0">
                <a:solidFill>
                  <a:schemeClr val="bg1"/>
                </a:solidFill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Jiri.Kvita@upol.cz</a:t>
            </a:r>
            <a:r>
              <a:rPr lang="cs-CZ" dirty="0">
                <a:solidFill>
                  <a:schemeClr val="bg1"/>
                </a:solidFill>
                <a:cs typeface="Calibri"/>
              </a:rPr>
              <a:t> </a:t>
            </a:r>
            <a:endParaRPr lang="cs-CZ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Společná laboratoř optiky UP a AVČR</a:t>
            </a:r>
            <a:endParaRPr lang="cs-CZ" dirty="0">
              <a:solidFill>
                <a:schemeClr val="bg1"/>
              </a:solidFill>
              <a:cs typeface="Calibri"/>
            </a:endParaRPr>
          </a:p>
          <a:p>
            <a:r>
              <a:rPr lang="cs-CZ" dirty="0">
                <a:solidFill>
                  <a:schemeClr val="bg1"/>
                </a:solidFill>
              </a:rPr>
              <a:t>Přírodovědecká fakulta</a:t>
            </a:r>
            <a:endParaRPr lang="cs-CZ" dirty="0">
              <a:solidFill>
                <a:schemeClr val="bg1"/>
              </a:solidFill>
              <a:cs typeface="Calibri"/>
            </a:endParaRPr>
          </a:p>
          <a:p>
            <a:r>
              <a:rPr lang="cs-CZ" dirty="0">
                <a:solidFill>
                  <a:schemeClr val="bg1"/>
                </a:solidFill>
              </a:rPr>
              <a:t>Univerzity Palackého</a:t>
            </a:r>
            <a:endParaRPr lang="cs-CZ" dirty="0">
              <a:solidFill>
                <a:schemeClr val="bg1"/>
              </a:solidFill>
              <a:cs typeface="Calibri"/>
            </a:endParaRPr>
          </a:p>
          <a:p>
            <a:r>
              <a:rPr lang="cs-CZ" dirty="0">
                <a:solidFill>
                  <a:schemeClr val="bg1"/>
                </a:solidFill>
              </a:rPr>
              <a:t>Olomouc</a:t>
            </a:r>
            <a:endParaRPr lang="cs-CZ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0"/>
            <a:ext cx="1803057" cy="26902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7" t="1016" r="728" b="8915"/>
          <a:stretch/>
        </p:blipFill>
        <p:spPr>
          <a:xfrm>
            <a:off x="9644906" y="4397932"/>
            <a:ext cx="2394804" cy="228260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" t="41465" r="56715" b="2517"/>
          <a:stretch/>
        </p:blipFill>
        <p:spPr>
          <a:xfrm>
            <a:off x="152290" y="4397932"/>
            <a:ext cx="2402428" cy="227476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10673249" y="1191839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6" descr="Související obráze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2485" y="288883"/>
            <a:ext cx="1202633" cy="120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453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01202" y="2195738"/>
            <a:ext cx="5389419" cy="45031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Rutherford</a:t>
            </a:r>
            <a:r>
              <a:rPr lang="cs-CZ" b="1" err="1">
                <a:solidFill>
                  <a:schemeClr val="bg1"/>
                </a:solidFill>
              </a:rPr>
              <a:t>ův</a:t>
            </a:r>
            <a:r>
              <a:rPr lang="cs-CZ" b="1">
                <a:solidFill>
                  <a:schemeClr val="bg1"/>
                </a:solidFill>
              </a:rPr>
              <a:t> experiment 1918</a:t>
            </a:r>
          </a:p>
        </p:txBody>
      </p:sp>
      <p:sp>
        <p:nvSpPr>
          <p:cNvPr id="18" name="Zástupný symbol pro obsah 2"/>
          <p:cNvSpPr>
            <a:spLocks noGrp="1"/>
          </p:cNvSpPr>
          <p:nvPr>
            <p:ph idx="1"/>
          </p:nvPr>
        </p:nvSpPr>
        <p:spPr>
          <a:xfrm>
            <a:off x="201202" y="669604"/>
            <a:ext cx="11675724" cy="6018872"/>
          </a:xfrm>
        </p:spPr>
        <p:txBody>
          <a:bodyPr/>
          <a:lstStyle/>
          <a:p>
            <a:r>
              <a:rPr lang="cs-CZ">
                <a:solidFill>
                  <a:schemeClr val="bg1"/>
                </a:solidFill>
              </a:rPr>
              <a:t>Ernest </a:t>
            </a:r>
            <a:r>
              <a:rPr lang="cs-CZ" err="1">
                <a:solidFill>
                  <a:schemeClr val="bg1"/>
                </a:solidFill>
              </a:rPr>
              <a:t>Rutherford</a:t>
            </a:r>
            <a:r>
              <a:rPr lang="cs-CZ">
                <a:solidFill>
                  <a:schemeClr val="bg1"/>
                </a:solidFill>
              </a:rPr>
              <a:t> v</a:t>
            </a:r>
            <a:r>
              <a:rPr lang="en-US" err="1">
                <a:solidFill>
                  <a:schemeClr val="bg1"/>
                </a:solidFill>
              </a:rPr>
              <a:t>edl</a:t>
            </a:r>
            <a:r>
              <a:rPr lang="en-US">
                <a:solidFill>
                  <a:schemeClr val="bg1"/>
                </a:solidFill>
              </a:rPr>
              <a:t> a </a:t>
            </a:r>
            <a:r>
              <a:rPr lang="en-US" err="1">
                <a:solidFill>
                  <a:schemeClr val="bg1"/>
                </a:solidFill>
              </a:rPr>
              <a:t>navrhoval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experimenty</a:t>
            </a:r>
            <a:r>
              <a:rPr lang="en-US">
                <a:solidFill>
                  <a:schemeClr val="bg1"/>
                </a:solidFill>
              </a:rPr>
              <a:t> </a:t>
            </a:r>
          </a:p>
          <a:p>
            <a:r>
              <a:rPr lang="en-US">
                <a:solidFill>
                  <a:schemeClr val="bg1"/>
                </a:solidFill>
              </a:rPr>
              <a:t>M</a:t>
            </a:r>
            <a:r>
              <a:rPr lang="cs-CZ" err="1">
                <a:solidFill>
                  <a:schemeClr val="bg1"/>
                </a:solidFill>
              </a:rPr>
              <a:t>ěřili</a:t>
            </a:r>
            <a:r>
              <a:rPr lang="cs-CZ">
                <a:solidFill>
                  <a:schemeClr val="bg1"/>
                </a:solidFill>
              </a:rPr>
              <a:t> Hans Geiger a Ernest </a:t>
            </a:r>
            <a:r>
              <a:rPr lang="cs-CZ" err="1">
                <a:solidFill>
                  <a:schemeClr val="bg1"/>
                </a:solidFill>
              </a:rPr>
              <a:t>Marsden</a:t>
            </a:r>
            <a:endParaRPr lang="cs-CZ">
              <a:solidFill>
                <a:schemeClr val="bg1"/>
              </a:solidFill>
            </a:endParaRPr>
          </a:p>
          <a:p>
            <a:pPr lvl="1"/>
            <a:r>
              <a:rPr lang="cs-CZ">
                <a:hlinkClick r:id="rId2"/>
              </a:rPr>
              <a:t>https://en.wikipedia.org/wiki/Geiger%E2%80%93Marsden_experiment</a:t>
            </a:r>
            <a:endParaRPr lang="cs-CZ">
              <a:solidFill>
                <a:schemeClr val="bg1"/>
              </a:solidFill>
            </a:endParaRPr>
          </a:p>
        </p:txBody>
      </p:sp>
      <p:pic>
        <p:nvPicPr>
          <p:cNvPr id="1026" name="Picture 2" descr="https://upload.wikimedia.org/wikipedia/en/2/24/Geiger-Marsden_apparatus_pho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919" y="4173876"/>
            <a:ext cx="314325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f/f9/Geiger-Marsden_experiment_expectation_and_result.svg/1280px-Geiger-Marsden_experiment_expectation_and_result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09" y="2237088"/>
            <a:ext cx="4957893" cy="462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919" y="2193624"/>
            <a:ext cx="5292736" cy="187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5614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Rutherford</a:t>
            </a:r>
            <a:r>
              <a:rPr lang="cs-CZ" b="1" err="1">
                <a:solidFill>
                  <a:schemeClr val="bg1"/>
                </a:solidFill>
              </a:rPr>
              <a:t>ův</a:t>
            </a:r>
            <a:r>
              <a:rPr lang="cs-CZ" b="1">
                <a:solidFill>
                  <a:schemeClr val="bg1"/>
                </a:solidFill>
              </a:rPr>
              <a:t> experiment 1918</a:t>
            </a:r>
          </a:p>
        </p:txBody>
      </p:sp>
      <p:sp>
        <p:nvSpPr>
          <p:cNvPr id="18" name="Zástupný symbol pro obsah 2"/>
          <p:cNvSpPr>
            <a:spLocks noGrp="1"/>
          </p:cNvSpPr>
          <p:nvPr>
            <p:ph idx="1"/>
          </p:nvPr>
        </p:nvSpPr>
        <p:spPr>
          <a:xfrm>
            <a:off x="201202" y="669604"/>
            <a:ext cx="6947743" cy="601887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cs-CZ" dirty="0">
                <a:solidFill>
                  <a:schemeClr val="bg1"/>
                </a:solidFill>
              </a:rPr>
              <a:t>Bombardování zlaté fólie částicemi alfa.</a:t>
            </a:r>
          </a:p>
          <a:p>
            <a:r>
              <a:rPr lang="cs-CZ" dirty="0">
                <a:solidFill>
                  <a:schemeClr val="bg1"/>
                </a:solidFill>
              </a:rPr>
              <a:t>Energie alfa částic z rádia okolo 5 </a:t>
            </a:r>
            <a:r>
              <a:rPr lang="cs-CZ" dirty="0" err="1">
                <a:solidFill>
                  <a:schemeClr val="bg1"/>
                </a:solidFill>
              </a:rPr>
              <a:t>MeV</a:t>
            </a:r>
            <a:r>
              <a:rPr lang="cs-CZ" dirty="0">
                <a:solidFill>
                  <a:schemeClr val="bg1"/>
                </a:solidFill>
              </a:rPr>
              <a:t>.</a:t>
            </a:r>
            <a:endParaRPr lang="cs-CZ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Pravděpodobnost rozptylu alfa částice bodovým těžkým objektem do úhlu vzhledem k původnímu směru je úměrná</a:t>
            </a:r>
            <a:endParaRPr lang="cs-CZ" dirty="0">
              <a:solidFill>
                <a:schemeClr val="bg1"/>
              </a:solidFill>
              <a:cs typeface="Calibri"/>
            </a:endParaRPr>
          </a:p>
          <a:p>
            <a:r>
              <a:rPr lang="cs-CZ" dirty="0" err="1">
                <a:solidFill>
                  <a:schemeClr val="bg1"/>
                </a:solidFill>
              </a:rPr>
              <a:t>Rutherfordův</a:t>
            </a:r>
            <a:r>
              <a:rPr lang="cs-CZ" dirty="0">
                <a:solidFill>
                  <a:schemeClr val="bg1"/>
                </a:solidFill>
              </a:rPr>
              <a:t> vztah</a:t>
            </a:r>
            <a:endParaRPr lang="cs-CZ" dirty="0">
              <a:solidFill>
                <a:schemeClr val="bg1"/>
              </a:solidFill>
              <a:cs typeface="Calibri"/>
            </a:endParaRPr>
          </a:p>
          <a:p>
            <a:endParaRPr lang="cs-CZ">
              <a:solidFill>
                <a:schemeClr val="bg1"/>
              </a:solidFill>
            </a:endParaRPr>
          </a:p>
          <a:p>
            <a:endParaRPr lang="cs-CZ">
              <a:solidFill>
                <a:schemeClr val="bg1"/>
              </a:solidFill>
            </a:endParaRPr>
          </a:p>
          <a:p>
            <a:endParaRPr lang="cs-CZ" b="1">
              <a:solidFill>
                <a:schemeClr val="bg1"/>
              </a:solidFill>
            </a:endParaRPr>
          </a:p>
          <a:p>
            <a:r>
              <a:rPr lang="cs-CZ" b="1" dirty="0">
                <a:solidFill>
                  <a:schemeClr val="bg1"/>
                </a:solidFill>
              </a:rPr>
              <a:t>Důkaz existence velmi hmotného a malého atomového jádra!</a:t>
            </a:r>
          </a:p>
          <a:p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"It </a:t>
            </a:r>
            <a:r>
              <a:rPr lang="cs-CZ" dirty="0" err="1">
                <a:solidFill>
                  <a:schemeClr val="bg1"/>
                </a:solidFill>
                <a:ea typeface="+mn-lt"/>
                <a:cs typeface="+mn-lt"/>
              </a:rPr>
              <a:t>was</a:t>
            </a:r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dirty="0" err="1">
                <a:solidFill>
                  <a:schemeClr val="bg1"/>
                </a:solidFill>
                <a:ea typeface="+mn-lt"/>
                <a:cs typeface="+mn-lt"/>
              </a:rPr>
              <a:t>quite</a:t>
            </a:r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dirty="0" err="1">
                <a:solidFill>
                  <a:schemeClr val="bg1"/>
                </a:solidFill>
                <a:ea typeface="+mn-lt"/>
                <a:cs typeface="+mn-lt"/>
              </a:rPr>
              <a:t>the</a:t>
            </a:r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 most </a:t>
            </a:r>
            <a:r>
              <a:rPr lang="cs-CZ" dirty="0" err="1">
                <a:solidFill>
                  <a:schemeClr val="bg1"/>
                </a:solidFill>
                <a:ea typeface="+mn-lt"/>
                <a:cs typeface="+mn-lt"/>
              </a:rPr>
              <a:t>incredible</a:t>
            </a:r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 event </a:t>
            </a:r>
            <a:r>
              <a:rPr lang="cs-CZ" dirty="0" err="1">
                <a:solidFill>
                  <a:schemeClr val="bg1"/>
                </a:solidFill>
                <a:ea typeface="+mn-lt"/>
                <a:cs typeface="+mn-lt"/>
              </a:rPr>
              <a:t>that</a:t>
            </a:r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dirty="0" err="1">
                <a:solidFill>
                  <a:schemeClr val="bg1"/>
                </a:solidFill>
                <a:ea typeface="+mn-lt"/>
                <a:cs typeface="+mn-lt"/>
              </a:rPr>
              <a:t>ever</a:t>
            </a:r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dirty="0" err="1">
                <a:solidFill>
                  <a:schemeClr val="bg1"/>
                </a:solidFill>
                <a:ea typeface="+mn-lt"/>
                <a:cs typeface="+mn-lt"/>
              </a:rPr>
              <a:t>happened</a:t>
            </a:r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 to </a:t>
            </a:r>
            <a:r>
              <a:rPr lang="cs-CZ" dirty="0" err="1">
                <a:solidFill>
                  <a:schemeClr val="bg1"/>
                </a:solidFill>
                <a:ea typeface="+mn-lt"/>
                <a:cs typeface="+mn-lt"/>
              </a:rPr>
              <a:t>me</a:t>
            </a:r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 in my </a:t>
            </a:r>
            <a:r>
              <a:rPr lang="cs-CZ" dirty="0" err="1">
                <a:solidFill>
                  <a:schemeClr val="bg1"/>
                </a:solidFill>
                <a:ea typeface="+mn-lt"/>
                <a:cs typeface="+mn-lt"/>
              </a:rPr>
              <a:t>life</a:t>
            </a:r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. It </a:t>
            </a:r>
            <a:r>
              <a:rPr lang="cs-CZ" dirty="0" err="1">
                <a:solidFill>
                  <a:schemeClr val="bg1"/>
                </a:solidFill>
                <a:ea typeface="+mn-lt"/>
                <a:cs typeface="+mn-lt"/>
              </a:rPr>
              <a:t>was</a:t>
            </a:r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 as </a:t>
            </a:r>
            <a:r>
              <a:rPr lang="cs-CZ" dirty="0" err="1">
                <a:solidFill>
                  <a:schemeClr val="bg1"/>
                </a:solidFill>
                <a:ea typeface="+mn-lt"/>
                <a:cs typeface="+mn-lt"/>
              </a:rPr>
              <a:t>incredible</a:t>
            </a:r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 as </a:t>
            </a:r>
            <a:r>
              <a:rPr lang="cs-CZ" dirty="0" err="1">
                <a:solidFill>
                  <a:schemeClr val="bg1"/>
                </a:solidFill>
                <a:ea typeface="+mn-lt"/>
                <a:cs typeface="+mn-lt"/>
              </a:rPr>
              <a:t>if</a:t>
            </a:r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dirty="0" err="1">
                <a:solidFill>
                  <a:schemeClr val="bg1"/>
                </a:solidFill>
                <a:ea typeface="+mn-lt"/>
                <a:cs typeface="+mn-lt"/>
              </a:rPr>
              <a:t>you</a:t>
            </a:r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dirty="0" err="1">
                <a:solidFill>
                  <a:schemeClr val="bg1"/>
                </a:solidFill>
                <a:ea typeface="+mn-lt"/>
                <a:cs typeface="+mn-lt"/>
              </a:rPr>
              <a:t>fired</a:t>
            </a:r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 a 15-inch </a:t>
            </a:r>
            <a:r>
              <a:rPr lang="cs-CZ" dirty="0" err="1">
                <a:solidFill>
                  <a:schemeClr val="bg1"/>
                </a:solidFill>
                <a:ea typeface="+mn-lt"/>
                <a:cs typeface="+mn-lt"/>
              </a:rPr>
              <a:t>shell</a:t>
            </a:r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dirty="0" err="1">
                <a:solidFill>
                  <a:schemeClr val="bg1"/>
                </a:solidFill>
                <a:ea typeface="+mn-lt"/>
                <a:cs typeface="+mn-lt"/>
              </a:rPr>
              <a:t>at</a:t>
            </a:r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 a </a:t>
            </a:r>
            <a:r>
              <a:rPr lang="cs-CZ" dirty="0" err="1">
                <a:solidFill>
                  <a:schemeClr val="bg1"/>
                </a:solidFill>
                <a:ea typeface="+mn-lt"/>
                <a:cs typeface="+mn-lt"/>
              </a:rPr>
              <a:t>piece</a:t>
            </a:r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dirty="0" err="1">
                <a:solidFill>
                  <a:schemeClr val="bg1"/>
                </a:solidFill>
                <a:ea typeface="+mn-lt"/>
                <a:cs typeface="+mn-lt"/>
              </a:rPr>
              <a:t>of</a:t>
            </a:r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dirty="0" err="1">
                <a:solidFill>
                  <a:schemeClr val="bg1"/>
                </a:solidFill>
                <a:ea typeface="+mn-lt"/>
                <a:cs typeface="+mn-lt"/>
              </a:rPr>
              <a:t>tissue</a:t>
            </a:r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dirty="0" err="1">
                <a:solidFill>
                  <a:schemeClr val="bg1"/>
                </a:solidFill>
                <a:ea typeface="+mn-lt"/>
                <a:cs typeface="+mn-lt"/>
              </a:rPr>
              <a:t>paper</a:t>
            </a:r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 and </a:t>
            </a:r>
            <a:r>
              <a:rPr lang="cs-CZ" dirty="0" err="1">
                <a:solidFill>
                  <a:schemeClr val="bg1"/>
                </a:solidFill>
                <a:ea typeface="+mn-lt"/>
                <a:cs typeface="+mn-lt"/>
              </a:rPr>
              <a:t>it</a:t>
            </a:r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dirty="0" err="1">
                <a:solidFill>
                  <a:schemeClr val="bg1"/>
                </a:solidFill>
                <a:ea typeface="+mn-lt"/>
                <a:cs typeface="+mn-lt"/>
              </a:rPr>
              <a:t>came</a:t>
            </a:r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dirty="0" err="1">
                <a:solidFill>
                  <a:schemeClr val="bg1"/>
                </a:solidFill>
                <a:ea typeface="+mn-lt"/>
                <a:cs typeface="+mn-lt"/>
              </a:rPr>
              <a:t>back</a:t>
            </a:r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 and hit </a:t>
            </a:r>
            <a:r>
              <a:rPr lang="cs-CZ" dirty="0" err="1">
                <a:solidFill>
                  <a:schemeClr val="bg1"/>
                </a:solidFill>
                <a:ea typeface="+mn-lt"/>
                <a:cs typeface="+mn-lt"/>
              </a:rPr>
              <a:t>you</a:t>
            </a:r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."</a:t>
            </a:r>
            <a:endParaRPr lang="cs-CZ" b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295970" y="6319144"/>
            <a:ext cx="5543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>
                <a:hlinkClick r:id="rId2"/>
              </a:rPr>
              <a:t>http://web.ihep.su/dbserv/compas/src/geiger13/eng.pdf</a:t>
            </a:r>
            <a:endParaRPr lang="cs-CZ">
              <a:solidFill>
                <a:schemeClr val="bg1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2794" y="1328329"/>
            <a:ext cx="4319206" cy="488156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8333" y="3153506"/>
            <a:ext cx="4172761" cy="88873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8088" y="1847455"/>
            <a:ext cx="1047750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399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Rutherford</a:t>
            </a:r>
            <a:r>
              <a:rPr lang="cs-CZ" b="1" err="1">
                <a:solidFill>
                  <a:schemeClr val="bg1"/>
                </a:solidFill>
              </a:rPr>
              <a:t>ův</a:t>
            </a:r>
            <a:r>
              <a:rPr lang="cs-CZ" b="1">
                <a:solidFill>
                  <a:schemeClr val="bg1"/>
                </a:solidFill>
              </a:rPr>
              <a:t> experiment 1918</a:t>
            </a:r>
          </a:p>
        </p:txBody>
      </p:sp>
      <p:sp>
        <p:nvSpPr>
          <p:cNvPr id="18" name="Zástupný symbol pro obsah 2"/>
          <p:cNvSpPr>
            <a:spLocks noGrp="1"/>
          </p:cNvSpPr>
          <p:nvPr>
            <p:ph idx="1"/>
          </p:nvPr>
        </p:nvSpPr>
        <p:spPr>
          <a:xfrm>
            <a:off x="201202" y="669604"/>
            <a:ext cx="11675724" cy="6018872"/>
          </a:xfrm>
        </p:spPr>
        <p:txBody>
          <a:bodyPr/>
          <a:lstStyle/>
          <a:p>
            <a:r>
              <a:rPr lang="cs-CZ">
                <a:solidFill>
                  <a:schemeClr val="bg1"/>
                </a:solidFill>
              </a:rPr>
              <a:t>Ernest </a:t>
            </a:r>
            <a:r>
              <a:rPr lang="cs-CZ" err="1">
                <a:solidFill>
                  <a:schemeClr val="bg1"/>
                </a:solidFill>
              </a:rPr>
              <a:t>Rutherford</a:t>
            </a:r>
            <a:r>
              <a:rPr lang="cs-CZ">
                <a:solidFill>
                  <a:schemeClr val="bg1"/>
                </a:solidFill>
              </a:rPr>
              <a:t> v</a:t>
            </a:r>
            <a:r>
              <a:rPr lang="en-US" err="1">
                <a:solidFill>
                  <a:schemeClr val="bg1"/>
                </a:solidFill>
              </a:rPr>
              <a:t>edl</a:t>
            </a:r>
            <a:r>
              <a:rPr lang="en-US">
                <a:solidFill>
                  <a:schemeClr val="bg1"/>
                </a:solidFill>
              </a:rPr>
              <a:t> a </a:t>
            </a:r>
            <a:r>
              <a:rPr lang="en-US" err="1">
                <a:solidFill>
                  <a:schemeClr val="bg1"/>
                </a:solidFill>
              </a:rPr>
              <a:t>navrhoval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experimenty</a:t>
            </a:r>
            <a:r>
              <a:rPr lang="en-US">
                <a:solidFill>
                  <a:schemeClr val="bg1"/>
                </a:solidFill>
              </a:rPr>
              <a:t> </a:t>
            </a:r>
          </a:p>
          <a:p>
            <a:r>
              <a:rPr lang="en-US">
                <a:solidFill>
                  <a:schemeClr val="bg1"/>
                </a:solidFill>
              </a:rPr>
              <a:t>M</a:t>
            </a:r>
            <a:r>
              <a:rPr lang="cs-CZ" err="1">
                <a:solidFill>
                  <a:schemeClr val="bg1"/>
                </a:solidFill>
              </a:rPr>
              <a:t>ěřili</a:t>
            </a:r>
            <a:r>
              <a:rPr lang="cs-CZ">
                <a:solidFill>
                  <a:schemeClr val="bg1"/>
                </a:solidFill>
              </a:rPr>
              <a:t> Hans Geiger a Ernest </a:t>
            </a:r>
            <a:r>
              <a:rPr lang="cs-CZ" err="1">
                <a:solidFill>
                  <a:schemeClr val="bg1"/>
                </a:solidFill>
              </a:rPr>
              <a:t>Marsden</a:t>
            </a:r>
            <a:endParaRPr lang="cs-CZ">
              <a:solidFill>
                <a:schemeClr val="bg1"/>
              </a:solidFill>
            </a:endParaRPr>
          </a:p>
        </p:txBody>
      </p:sp>
      <p:pic>
        <p:nvPicPr>
          <p:cNvPr id="1038" name="Picture 14" descr="Ernest Marsden 19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109" y="2085153"/>
            <a:ext cx="3456420" cy="460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ans geig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601" y="2085152"/>
            <a:ext cx="3276526" cy="457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Ernest Rutherford LO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09" y="2085152"/>
            <a:ext cx="3363805" cy="451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568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63179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err="1">
                <a:solidFill>
                  <a:schemeClr val="bg1"/>
                </a:solidFill>
              </a:rPr>
              <a:t>Velikost</a:t>
            </a:r>
            <a:r>
              <a:rPr lang="en-US" b="1">
                <a:solidFill>
                  <a:schemeClr val="bg1"/>
                </a:solidFill>
              </a:rPr>
              <a:t> </a:t>
            </a:r>
            <a:r>
              <a:rPr lang="en-US" b="1" err="1">
                <a:solidFill>
                  <a:schemeClr val="bg1"/>
                </a:solidFill>
              </a:rPr>
              <a:t>protonu</a:t>
            </a:r>
            <a:endParaRPr lang="cs-CZ" b="1">
              <a:solidFill>
                <a:schemeClr val="bg1"/>
              </a:solidFill>
            </a:endParaRPr>
          </a:p>
        </p:txBody>
      </p:sp>
      <p:sp>
        <p:nvSpPr>
          <p:cNvPr id="18" name="Zástupný symbol pro obsah 2"/>
          <p:cNvSpPr>
            <a:spLocks noGrp="1"/>
          </p:cNvSpPr>
          <p:nvPr>
            <p:ph idx="1"/>
          </p:nvPr>
        </p:nvSpPr>
        <p:spPr>
          <a:xfrm>
            <a:off x="201202" y="669604"/>
            <a:ext cx="11675724" cy="60188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Jak </a:t>
            </a:r>
            <a:r>
              <a:rPr lang="en-US" dirty="0" err="1">
                <a:solidFill>
                  <a:schemeClr val="bg1"/>
                </a:solidFill>
              </a:rPr>
              <a:t>si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posv</a:t>
            </a:r>
            <a:r>
              <a:rPr lang="cs-CZ" dirty="0" err="1">
                <a:solidFill>
                  <a:schemeClr val="bg1"/>
                </a:solidFill>
              </a:rPr>
              <a:t>ítit</a:t>
            </a:r>
            <a:r>
              <a:rPr lang="cs-CZ" dirty="0">
                <a:solidFill>
                  <a:schemeClr val="bg1"/>
                </a:solidFill>
              </a:rPr>
              <a:t> na proton? – elektrony z urychlovače! </a:t>
            </a:r>
            <a:endParaRPr lang="cs-CZ">
              <a:solidFill>
                <a:schemeClr val="bg1"/>
              </a:solidFill>
              <a:cs typeface="Calibri"/>
              <a:sym typeface="Wingdings" panose="05000000000000000000" pitchFamily="2" charset="2"/>
            </a:endParaRPr>
          </a:p>
          <a:p>
            <a:r>
              <a:rPr lang="cs-CZ" dirty="0">
                <a:solidFill>
                  <a:schemeClr val="bg1"/>
                </a:solidFill>
              </a:rPr>
              <a:t>Energie: 188 </a:t>
            </a:r>
            <a:r>
              <a:rPr lang="cs-CZ" dirty="0" err="1">
                <a:solidFill>
                  <a:schemeClr val="bg1"/>
                </a:solidFill>
              </a:rPr>
              <a:t>MeV</a:t>
            </a:r>
            <a:r>
              <a:rPr lang="cs-CZ" dirty="0">
                <a:solidFill>
                  <a:schemeClr val="bg1"/>
                </a:solidFill>
              </a:rPr>
              <a:t>!</a:t>
            </a:r>
            <a:endParaRPr lang="cs-CZ" dirty="0">
              <a:solidFill>
                <a:schemeClr val="bg1"/>
              </a:solidFill>
              <a:cs typeface="Calibri"/>
            </a:endParaRPr>
          </a:p>
          <a:p>
            <a:r>
              <a:rPr lang="en-US" dirty="0">
                <a:solidFill>
                  <a:schemeClr val="bg1"/>
                </a:solidFill>
              </a:rPr>
              <a:t>Robert Hofstadter</a:t>
            </a:r>
            <a:r>
              <a:rPr lang="cs-CZ" dirty="0">
                <a:solidFill>
                  <a:schemeClr val="bg1"/>
                </a:solidFill>
              </a:rPr>
              <a:t>, 1956, l</a:t>
            </a:r>
            <a:r>
              <a:rPr lang="en-US" dirty="0" err="1">
                <a:solidFill>
                  <a:schemeClr val="bg1"/>
                </a:solidFill>
              </a:rPr>
              <a:t>aborato</a:t>
            </a:r>
            <a:r>
              <a:rPr lang="cs-CZ" dirty="0">
                <a:solidFill>
                  <a:schemeClr val="bg1"/>
                </a:solidFill>
              </a:rPr>
              <a:t>ř SLAC, USA.</a:t>
            </a:r>
            <a:endParaRPr lang="cs-CZ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038" y="2132459"/>
            <a:ext cx="8519738" cy="3971667"/>
          </a:xfrm>
          <a:prstGeom prst="rect">
            <a:avLst/>
          </a:prstGeom>
        </p:spPr>
      </p:pic>
      <p:pic>
        <p:nvPicPr>
          <p:cNvPr id="10" name="Picture 2" descr="Robert Hofstad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0941" y="2342507"/>
            <a:ext cx="2522861" cy="356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B6FE21D7-9250-ACE0-6DD0-0E071FA15B46}"/>
              </a:ext>
            </a:extLst>
          </p:cNvPr>
          <p:cNvSpPr/>
          <p:nvPr/>
        </p:nvSpPr>
        <p:spPr>
          <a:xfrm>
            <a:off x="2833954" y="3613078"/>
            <a:ext cx="702068" cy="20548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643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err="1">
                <a:solidFill>
                  <a:schemeClr val="bg1"/>
                </a:solidFill>
              </a:rPr>
              <a:t>Velikost</a:t>
            </a:r>
            <a:r>
              <a:rPr lang="en-US" b="1">
                <a:solidFill>
                  <a:schemeClr val="bg1"/>
                </a:solidFill>
              </a:rPr>
              <a:t> </a:t>
            </a:r>
            <a:r>
              <a:rPr lang="en-US" b="1" err="1">
                <a:solidFill>
                  <a:schemeClr val="bg1"/>
                </a:solidFill>
              </a:rPr>
              <a:t>protonu</a:t>
            </a:r>
            <a:r>
              <a:rPr lang="cs-CZ" b="1">
                <a:solidFill>
                  <a:schemeClr val="bg1"/>
                </a:solidFill>
              </a:rPr>
              <a:t>, 1956</a:t>
            </a:r>
          </a:p>
        </p:txBody>
      </p:sp>
      <p:sp>
        <p:nvSpPr>
          <p:cNvPr id="18" name="Zástupný symbol pro obsah 2"/>
          <p:cNvSpPr>
            <a:spLocks noGrp="1"/>
          </p:cNvSpPr>
          <p:nvPr>
            <p:ph idx="1"/>
          </p:nvPr>
        </p:nvSpPr>
        <p:spPr>
          <a:xfrm>
            <a:off x="201202" y="669604"/>
            <a:ext cx="11675724" cy="6018872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Robert Hofstadter</a:t>
            </a:r>
            <a:r>
              <a:rPr lang="cs-CZ">
                <a:solidFill>
                  <a:schemeClr val="bg1"/>
                </a:solidFill>
              </a:rPr>
              <a:t>, 1956, l</a:t>
            </a:r>
            <a:r>
              <a:rPr lang="en-US" err="1">
                <a:solidFill>
                  <a:schemeClr val="bg1"/>
                </a:solidFill>
              </a:rPr>
              <a:t>aborato</a:t>
            </a:r>
            <a:r>
              <a:rPr lang="cs-CZ">
                <a:solidFill>
                  <a:schemeClr val="bg1"/>
                </a:solidFill>
              </a:rPr>
              <a:t>ř SLAC, USA.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152" y="1662545"/>
            <a:ext cx="5205306" cy="465253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029" y="1419754"/>
            <a:ext cx="4606325" cy="513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144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Struktura </a:t>
            </a:r>
            <a:r>
              <a:rPr lang="en-US" b="1" err="1">
                <a:solidFill>
                  <a:schemeClr val="bg1"/>
                </a:solidFill>
              </a:rPr>
              <a:t>protonu</a:t>
            </a:r>
            <a:endParaRPr lang="cs-CZ" b="1">
              <a:solidFill>
                <a:schemeClr val="bg1"/>
              </a:solidFill>
            </a:endParaRPr>
          </a:p>
        </p:txBody>
      </p:sp>
      <p:sp>
        <p:nvSpPr>
          <p:cNvPr id="18" name="Zástupný symbol pro obsah 2"/>
          <p:cNvSpPr>
            <a:spLocks noGrp="1"/>
          </p:cNvSpPr>
          <p:nvPr>
            <p:ph idx="1"/>
          </p:nvPr>
        </p:nvSpPr>
        <p:spPr>
          <a:xfrm>
            <a:off x="178486" y="663575"/>
            <a:ext cx="6860267" cy="6018872"/>
          </a:xfrm>
        </p:spPr>
        <p:txBody>
          <a:bodyPr/>
          <a:lstStyle/>
          <a:p>
            <a:r>
              <a:rPr lang="cs-CZ" err="1">
                <a:solidFill>
                  <a:schemeClr val="bg1"/>
                </a:solidFill>
              </a:rPr>
              <a:t>Friedman</a:t>
            </a:r>
            <a:r>
              <a:rPr lang="cs-CZ">
                <a:solidFill>
                  <a:schemeClr val="bg1"/>
                </a:solidFill>
              </a:rPr>
              <a:t>, </a:t>
            </a:r>
            <a:r>
              <a:rPr lang="cs-CZ" err="1">
                <a:solidFill>
                  <a:schemeClr val="bg1"/>
                </a:solidFill>
              </a:rPr>
              <a:t>Kendall</a:t>
            </a:r>
            <a:r>
              <a:rPr lang="cs-CZ">
                <a:solidFill>
                  <a:schemeClr val="bg1"/>
                </a:solidFill>
              </a:rPr>
              <a:t>, </a:t>
            </a:r>
            <a:r>
              <a:rPr lang="cs-CZ" err="1">
                <a:solidFill>
                  <a:schemeClr val="bg1"/>
                </a:solidFill>
              </a:rPr>
              <a:t>Taylor</a:t>
            </a:r>
            <a:r>
              <a:rPr lang="cs-CZ">
                <a:solidFill>
                  <a:schemeClr val="bg1"/>
                </a:solidFill>
              </a:rPr>
              <a:t>, </a:t>
            </a:r>
            <a:r>
              <a:rPr lang="cs-CZ" err="1">
                <a:solidFill>
                  <a:schemeClr val="bg1"/>
                </a:solidFill>
              </a:rPr>
              <a:t>Bjorken</a:t>
            </a:r>
            <a:r>
              <a:rPr lang="cs-CZ">
                <a:solidFill>
                  <a:schemeClr val="bg1"/>
                </a:solidFill>
              </a:rPr>
              <a:t>, </a:t>
            </a:r>
            <a:r>
              <a:rPr lang="cs-CZ" err="1">
                <a:solidFill>
                  <a:schemeClr val="bg1"/>
                </a:solidFill>
              </a:rPr>
              <a:t>Feynman</a:t>
            </a:r>
            <a:r>
              <a:rPr lang="cs-CZ">
                <a:solidFill>
                  <a:schemeClr val="bg1"/>
                </a:solidFill>
              </a:rPr>
              <a:t>, SLAC, 1967 -- 1973.</a:t>
            </a:r>
          </a:p>
          <a:p>
            <a:r>
              <a:rPr lang="cs-CZ">
                <a:solidFill>
                  <a:schemeClr val="bg1"/>
                </a:solidFill>
              </a:rPr>
              <a:t>Elektrony o vyšší energii (20 </a:t>
            </a:r>
            <a:r>
              <a:rPr lang="cs-CZ" err="1">
                <a:solidFill>
                  <a:schemeClr val="bg1"/>
                </a:solidFill>
              </a:rPr>
              <a:t>GeV</a:t>
            </a:r>
            <a:r>
              <a:rPr lang="cs-CZ">
                <a:solidFill>
                  <a:schemeClr val="bg1"/>
                </a:solidFill>
              </a:rPr>
              <a:t>) už proton rozbijeme.</a:t>
            </a:r>
          </a:p>
          <a:p>
            <a:r>
              <a:rPr lang="cs-CZ">
                <a:solidFill>
                  <a:schemeClr val="bg1"/>
                </a:solidFill>
              </a:rPr>
              <a:t>Neelastické srážky, </a:t>
            </a:r>
            <a:r>
              <a:rPr lang="cs-CZ" err="1">
                <a:solidFill>
                  <a:schemeClr val="bg1"/>
                </a:solidFill>
              </a:rPr>
              <a:t>Deep</a:t>
            </a:r>
            <a:r>
              <a:rPr lang="cs-CZ">
                <a:solidFill>
                  <a:schemeClr val="bg1"/>
                </a:solidFill>
              </a:rPr>
              <a:t> </a:t>
            </a:r>
            <a:r>
              <a:rPr lang="cs-CZ" err="1">
                <a:solidFill>
                  <a:schemeClr val="bg1"/>
                </a:solidFill>
              </a:rPr>
              <a:t>inelastic</a:t>
            </a:r>
            <a:r>
              <a:rPr lang="cs-CZ">
                <a:solidFill>
                  <a:schemeClr val="bg1"/>
                </a:solidFill>
              </a:rPr>
              <a:t> </a:t>
            </a:r>
            <a:r>
              <a:rPr lang="cs-CZ" err="1">
                <a:solidFill>
                  <a:schemeClr val="bg1"/>
                </a:solidFill>
              </a:rPr>
              <a:t>scattering</a:t>
            </a:r>
            <a:r>
              <a:rPr lang="cs-CZ">
                <a:solidFill>
                  <a:schemeClr val="bg1"/>
                </a:solidFill>
              </a:rPr>
              <a:t>. </a:t>
            </a:r>
          </a:p>
          <a:p>
            <a:r>
              <a:rPr lang="cs-CZ" err="1">
                <a:solidFill>
                  <a:schemeClr val="bg1"/>
                </a:solidFill>
              </a:rPr>
              <a:t>Feynman</a:t>
            </a:r>
            <a:r>
              <a:rPr lang="cs-CZ">
                <a:solidFill>
                  <a:schemeClr val="bg1"/>
                </a:solidFill>
              </a:rPr>
              <a:t> nazval částečky v protonu partony.</a:t>
            </a:r>
          </a:p>
          <a:p>
            <a:endParaRPr lang="cs-CZ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0875" y="3980877"/>
            <a:ext cx="3265700" cy="269873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1088" y="1882444"/>
            <a:ext cx="4057575" cy="479716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626" y="4517435"/>
            <a:ext cx="2362200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756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Proton – silná „polévka“ kvarků a gluonů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74661" y="6318607"/>
            <a:ext cx="1171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10</a:t>
            </a:r>
            <a:r>
              <a:rPr lang="cs-CZ" baseline="30000">
                <a:solidFill>
                  <a:schemeClr val="bg1"/>
                </a:solidFill>
              </a:rPr>
              <a:t>-15</a:t>
            </a:r>
            <a:r>
              <a:rPr lang="cs-CZ">
                <a:solidFill>
                  <a:schemeClr val="bg1"/>
                </a:solidFill>
              </a:rPr>
              <a:t> m</a:t>
            </a:r>
          </a:p>
        </p:txBody>
      </p:sp>
      <p:pic>
        <p:nvPicPr>
          <p:cNvPr id="9218" name="Picture 2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965" y="1150706"/>
            <a:ext cx="5082069" cy="50820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342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Můj neutron?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2693539" y="1797332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7527254" y="3200372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5535054" y="1797332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4553457" y="3774156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6413376" y="4934865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2693539" y="4595768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8238164" y="1575926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8663178" y="5018154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8" name="Picture 4" descr="Czech Republic Flag PNG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216" y="1219726"/>
            <a:ext cx="443601" cy="57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ouvisející obrá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077" y="722133"/>
            <a:ext cx="1202633" cy="120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2654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2345936" y="2812222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292" y="1119883"/>
            <a:ext cx="1301725" cy="13052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2" t="21281" r="19014" b="19374"/>
          <a:stretch/>
        </p:blipFill>
        <p:spPr>
          <a:xfrm>
            <a:off x="7456018" y="3554760"/>
            <a:ext cx="267126" cy="2671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2" t="21281" r="19014" b="19374"/>
          <a:stretch/>
        </p:blipFill>
        <p:spPr>
          <a:xfrm>
            <a:off x="6553691" y="5115182"/>
            <a:ext cx="267126" cy="2671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TextovéPole 11"/>
          <p:cNvSpPr txBox="1"/>
          <p:nvPr/>
        </p:nvSpPr>
        <p:spPr>
          <a:xfrm>
            <a:off x="8236852" y="3462291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chemeClr val="bg1"/>
                </a:solidFill>
              </a:rPr>
              <a:t>Elektron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7251434" y="4987135"/>
            <a:ext cx="23240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chemeClr val="bg1"/>
                </a:solidFill>
              </a:rPr>
              <a:t>Elektronové antineutrino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7812596" y="1463870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chemeClr val="bg1"/>
                </a:solidFill>
              </a:rPr>
              <a:t>Proton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450350" y="3350141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chemeClr val="bg1"/>
                </a:solidFill>
              </a:rPr>
              <a:t>Neutron</a:t>
            </a:r>
          </a:p>
        </p:txBody>
      </p:sp>
      <p:sp>
        <p:nvSpPr>
          <p:cNvPr id="17" name="Šipka doprava 16"/>
          <p:cNvSpPr/>
          <p:nvPr/>
        </p:nvSpPr>
        <p:spPr>
          <a:xfrm>
            <a:off x="4446878" y="3269515"/>
            <a:ext cx="679926" cy="4846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18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Rozpad volného neutronu</a:t>
            </a:r>
          </a:p>
        </p:txBody>
      </p:sp>
      <p:sp>
        <p:nvSpPr>
          <p:cNvPr id="16" name="Zástupný symbol pro obsah 2"/>
          <p:cNvSpPr>
            <a:spLocks noGrp="1"/>
          </p:cNvSpPr>
          <p:nvPr>
            <p:ph idx="1"/>
          </p:nvPr>
        </p:nvSpPr>
        <p:spPr>
          <a:xfrm>
            <a:off x="450350" y="4422010"/>
            <a:ext cx="5578929" cy="2103094"/>
          </a:xfrm>
        </p:spPr>
        <p:txBody>
          <a:bodyPr>
            <a:normAutofit fontScale="92500"/>
          </a:bodyPr>
          <a:lstStyle/>
          <a:p>
            <a:r>
              <a:rPr lang="cs-CZ">
                <a:solidFill>
                  <a:schemeClr val="bg1"/>
                </a:solidFill>
              </a:rPr>
              <a:t>Průměrně žije volný neutron </a:t>
            </a:r>
            <a:r>
              <a:rPr lang="en-US">
                <a:solidFill>
                  <a:schemeClr val="bg1"/>
                </a:solidFill>
              </a:rPr>
              <a:t>~</a:t>
            </a:r>
            <a:r>
              <a:rPr lang="cs-CZ">
                <a:solidFill>
                  <a:schemeClr val="bg1"/>
                </a:solidFill>
              </a:rPr>
              <a:t>15min.</a:t>
            </a:r>
          </a:p>
          <a:p>
            <a:r>
              <a:rPr lang="cs-CZ">
                <a:solidFill>
                  <a:schemeClr val="bg1"/>
                </a:solidFill>
              </a:rPr>
              <a:t>Ale pro jeden konkrétní neutron nemůžeme čas, kdy se rozpadne, předpovědět (náhodnost kvantové mechaniky).</a:t>
            </a:r>
          </a:p>
        </p:txBody>
      </p:sp>
      <p:sp>
        <p:nvSpPr>
          <p:cNvPr id="19" name="Zástupný symbol pro obsah 2"/>
          <p:cNvSpPr txBox="1">
            <a:spLocks/>
          </p:cNvSpPr>
          <p:nvPr/>
        </p:nvSpPr>
        <p:spPr>
          <a:xfrm>
            <a:off x="263623" y="754435"/>
            <a:ext cx="5531085" cy="173539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>
                <a:solidFill>
                  <a:schemeClr val="bg1"/>
                </a:solidFill>
              </a:rPr>
              <a:t>Neutron je trochu těžší než proton.</a:t>
            </a:r>
          </a:p>
          <a:p>
            <a:r>
              <a:rPr lang="cs-CZ">
                <a:solidFill>
                  <a:schemeClr val="bg1"/>
                </a:solidFill>
              </a:rPr>
              <a:t>S poločasem rozpadu asi 15min se volný neutron rozpadá na proton, elektron a elektricky neutrální elektronové antineutrino</a:t>
            </a:r>
            <a:r>
              <a:rPr lang="en-US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34005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Rozpad atom</a:t>
            </a:r>
            <a:r>
              <a:rPr lang="en-US" b="1" err="1">
                <a:solidFill>
                  <a:schemeClr val="bg1"/>
                </a:solidFill>
              </a:rPr>
              <a:t>ov</a:t>
            </a:r>
            <a:r>
              <a:rPr lang="cs-CZ" b="1" err="1">
                <a:solidFill>
                  <a:schemeClr val="bg1"/>
                </a:solidFill>
              </a:rPr>
              <a:t>ého</a:t>
            </a:r>
            <a:r>
              <a:rPr lang="cs-CZ" b="1">
                <a:solidFill>
                  <a:schemeClr val="bg1"/>
                </a:solidFill>
              </a:rPr>
              <a:t> jádra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74661" y="6318607"/>
            <a:ext cx="1171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10</a:t>
            </a:r>
            <a:r>
              <a:rPr lang="cs-CZ" baseline="30000">
                <a:solidFill>
                  <a:schemeClr val="bg1"/>
                </a:solidFill>
              </a:rPr>
              <a:t>-14</a:t>
            </a:r>
            <a:r>
              <a:rPr lang="cs-CZ">
                <a:solidFill>
                  <a:schemeClr val="bg1"/>
                </a:solidFill>
              </a:rPr>
              <a:t> m</a:t>
            </a:r>
          </a:p>
        </p:txBody>
      </p:sp>
      <p:pic>
        <p:nvPicPr>
          <p:cNvPr id="24" name="Obrázek 23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459" y="1765941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5" name="Obrázek 24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385" y="4065289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6" name="Obrázek 25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718631" y="3320624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7" name="Obrázek 26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1652938" y="2200480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8" name="Obrázek 27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51" y="2652338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Obrázek 28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201" y="3716407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" name="Obrázek 29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1953473" y="3621594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1" name="Obrázek 30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2262754" y="2967936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2" name="Obrázek 31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11" y="3081594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3" name="Obrázek 32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501" y="2742192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4" name="Obrázek 33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780197" y="2210620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5" name="Obrázek 34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1288724" y="3103595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6" name="Obrázek 35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21" y="2048615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7" name="Obrázek 36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464" y="2558835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8" name="Obrázek 37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2080761" y="2385840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9" name="Obrázek 38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867" y="2969288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0" name="Obrázek 39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334" y="3800867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" name="Obrázek 22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144" y="1697903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2" name="Obrázek 41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070" y="3997251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3" name="Obrázek 42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6840316" y="3252586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4" name="Obrázek 43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7774623" y="2132442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5" name="Obrázek 44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236" y="2584300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6" name="Obrázek 45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86" y="3648369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7" name="Obrázek 46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8075158" y="3553556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8" name="Obrázek 47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8384439" y="2899898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9" name="Obrázek 48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796" y="3013556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0" name="Obrázek 49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186" y="2674154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1" name="Obrázek 50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6901882" y="2142582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2" name="Obrázek 51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7410409" y="3035557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3" name="Obrázek 52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006" y="1980577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4" name="Obrázek 53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149" y="2490797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7" name="Obrázek 56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019" y="3732829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8" name="Obrázek 5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2" t="21281" r="19014" b="19374"/>
          <a:stretch/>
        </p:blipFill>
        <p:spPr>
          <a:xfrm>
            <a:off x="10279151" y="1079673"/>
            <a:ext cx="267126" cy="2671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9" name="Obrázek 5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2" t="21281" r="19014" b="19374"/>
          <a:stretch/>
        </p:blipFill>
        <p:spPr>
          <a:xfrm>
            <a:off x="10349425" y="5345406"/>
            <a:ext cx="267126" cy="2671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1" name="Obrázek 60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766" y="2335905"/>
            <a:ext cx="1329366" cy="13329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0" name="Šipka doprava 59"/>
          <p:cNvSpPr/>
          <p:nvPr/>
        </p:nvSpPr>
        <p:spPr>
          <a:xfrm>
            <a:off x="5155467" y="3259592"/>
            <a:ext cx="679926" cy="4846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pic>
        <p:nvPicPr>
          <p:cNvPr id="56" name="Obrázek 55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552" y="2901250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2" name="Freeform 13"/>
          <p:cNvSpPr>
            <a:spLocks/>
          </p:cNvSpPr>
          <p:nvPr/>
        </p:nvSpPr>
        <p:spPr bwMode="auto">
          <a:xfrm rot="18988718">
            <a:off x="10722123" y="3017079"/>
            <a:ext cx="811441" cy="834621"/>
          </a:xfrm>
          <a:custGeom>
            <a:avLst/>
            <a:gdLst>
              <a:gd name="T0" fmla="*/ 15 w 375"/>
              <a:gd name="T1" fmla="*/ 0 h 411"/>
              <a:gd name="T2" fmla="*/ 15 w 375"/>
              <a:gd name="T3" fmla="*/ 91 h 411"/>
              <a:gd name="T4" fmla="*/ 106 w 375"/>
              <a:gd name="T5" fmla="*/ 91 h 411"/>
              <a:gd name="T6" fmla="*/ 106 w 375"/>
              <a:gd name="T7" fmla="*/ 182 h 411"/>
              <a:gd name="T8" fmla="*/ 197 w 375"/>
              <a:gd name="T9" fmla="*/ 182 h 411"/>
              <a:gd name="T10" fmla="*/ 197 w 375"/>
              <a:gd name="T11" fmla="*/ 273 h 411"/>
              <a:gd name="T12" fmla="*/ 287 w 375"/>
              <a:gd name="T13" fmla="*/ 273 h 411"/>
              <a:gd name="T14" fmla="*/ 287 w 375"/>
              <a:gd name="T15" fmla="*/ 363 h 411"/>
              <a:gd name="T16" fmla="*/ 333 w 375"/>
              <a:gd name="T17" fmla="*/ 363 h 411"/>
              <a:gd name="T18" fmla="*/ 375 w 375"/>
              <a:gd name="T19" fmla="*/ 411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75" h="411">
                <a:moveTo>
                  <a:pt x="15" y="0"/>
                </a:moveTo>
                <a:cubicBezTo>
                  <a:pt x="7" y="38"/>
                  <a:pt x="0" y="76"/>
                  <a:pt x="15" y="91"/>
                </a:cubicBezTo>
                <a:cubicBezTo>
                  <a:pt x="30" y="106"/>
                  <a:pt x="91" y="76"/>
                  <a:pt x="106" y="91"/>
                </a:cubicBezTo>
                <a:cubicBezTo>
                  <a:pt x="121" y="106"/>
                  <a:pt x="91" y="167"/>
                  <a:pt x="106" y="182"/>
                </a:cubicBezTo>
                <a:cubicBezTo>
                  <a:pt x="121" y="197"/>
                  <a:pt x="182" y="167"/>
                  <a:pt x="197" y="182"/>
                </a:cubicBezTo>
                <a:cubicBezTo>
                  <a:pt x="212" y="197"/>
                  <a:pt x="182" y="258"/>
                  <a:pt x="197" y="273"/>
                </a:cubicBezTo>
                <a:cubicBezTo>
                  <a:pt x="212" y="288"/>
                  <a:pt x="272" y="258"/>
                  <a:pt x="287" y="273"/>
                </a:cubicBezTo>
                <a:cubicBezTo>
                  <a:pt x="302" y="288"/>
                  <a:pt x="279" y="348"/>
                  <a:pt x="287" y="363"/>
                </a:cubicBezTo>
                <a:cubicBezTo>
                  <a:pt x="295" y="378"/>
                  <a:pt x="318" y="355"/>
                  <a:pt x="333" y="363"/>
                </a:cubicBezTo>
                <a:cubicBezTo>
                  <a:pt x="348" y="371"/>
                  <a:pt x="366" y="401"/>
                  <a:pt x="375" y="411"/>
                </a:cubicBezTo>
              </a:path>
            </a:pathLst>
          </a:custGeom>
          <a:noFill/>
          <a:ln w="31750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" name="TextovéPole 62"/>
          <p:cNvSpPr txBox="1"/>
          <p:nvPr/>
        </p:nvSpPr>
        <p:spPr>
          <a:xfrm>
            <a:off x="9706704" y="473248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chemeClr val="bg1"/>
                </a:solidFill>
              </a:rPr>
              <a:t>Elektron</a:t>
            </a:r>
          </a:p>
        </p:txBody>
      </p:sp>
      <p:sp>
        <p:nvSpPr>
          <p:cNvPr id="64" name="TextovéPole 63"/>
          <p:cNvSpPr txBox="1"/>
          <p:nvPr/>
        </p:nvSpPr>
        <p:spPr>
          <a:xfrm>
            <a:off x="9454511" y="5777676"/>
            <a:ext cx="23240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chemeClr val="bg1"/>
                </a:solidFill>
              </a:rPr>
              <a:t>Elektronové antineutrino</a:t>
            </a:r>
          </a:p>
        </p:txBody>
      </p:sp>
      <p:sp>
        <p:nvSpPr>
          <p:cNvPr id="65" name="TextovéPole 64"/>
          <p:cNvSpPr txBox="1"/>
          <p:nvPr/>
        </p:nvSpPr>
        <p:spPr>
          <a:xfrm>
            <a:off x="10561918" y="2719172"/>
            <a:ext cx="1216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chemeClr val="bg1"/>
                </a:solidFill>
              </a:rPr>
              <a:t>Gama</a:t>
            </a:r>
          </a:p>
        </p:txBody>
      </p:sp>
      <p:sp>
        <p:nvSpPr>
          <p:cNvPr id="66" name="TextovéPole 65"/>
          <p:cNvSpPr txBox="1"/>
          <p:nvPr/>
        </p:nvSpPr>
        <p:spPr>
          <a:xfrm>
            <a:off x="10579128" y="3577168"/>
            <a:ext cx="1216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chemeClr val="bg1"/>
                </a:solidFill>
              </a:rPr>
              <a:t>Foton</a:t>
            </a:r>
          </a:p>
        </p:txBody>
      </p:sp>
      <p:sp>
        <p:nvSpPr>
          <p:cNvPr id="55" name="TextovéPole 54"/>
          <p:cNvSpPr txBox="1"/>
          <p:nvPr/>
        </p:nvSpPr>
        <p:spPr>
          <a:xfrm>
            <a:off x="2125442" y="6214641"/>
            <a:ext cx="7318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Elektron v jádře předtím nebyl. Prostě vznikl. Částice vznikají a zanikají.</a:t>
            </a:r>
          </a:p>
        </p:txBody>
      </p:sp>
    </p:spTree>
    <p:extLst>
      <p:ext uri="{BB962C8B-B14F-4D97-AF65-F5344CB8AC3E}">
        <p14:creationId xmlns:p14="http://schemas.microsoft.com/office/powerpoint/2010/main" val="301691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Buňka</a:t>
            </a:r>
          </a:p>
        </p:txBody>
      </p:sp>
      <p:pic>
        <p:nvPicPr>
          <p:cNvPr id="8194" name="Picture 2" descr="Výsledek obrázku pro cytoskelet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4" b="2121"/>
          <a:stretch/>
        </p:blipFill>
        <p:spPr bwMode="auto">
          <a:xfrm>
            <a:off x="2878226" y="1082906"/>
            <a:ext cx="6584272" cy="477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8209052" y="6359704"/>
            <a:ext cx="3739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myší vazivová buňka, Jan </a:t>
            </a:r>
            <a:r>
              <a:rPr lang="cs-CZ" err="1">
                <a:solidFill>
                  <a:schemeClr val="bg1"/>
                </a:solidFill>
              </a:rPr>
              <a:t>Schmoranzer</a:t>
            </a:r>
            <a:endParaRPr lang="cs-CZ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74661" y="6318607"/>
            <a:ext cx="1171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10</a:t>
            </a:r>
            <a:r>
              <a:rPr lang="cs-CZ" baseline="30000">
                <a:solidFill>
                  <a:schemeClr val="bg1"/>
                </a:solidFill>
              </a:rPr>
              <a:t>-5</a:t>
            </a:r>
            <a:r>
              <a:rPr lang="cs-CZ">
                <a:solidFill>
                  <a:schemeClr val="bg1"/>
                </a:solidFill>
              </a:rPr>
              <a:t> m</a:t>
            </a:r>
          </a:p>
        </p:txBody>
      </p:sp>
    </p:spTree>
    <p:extLst>
      <p:ext uri="{BB962C8B-B14F-4D97-AF65-F5344CB8AC3E}">
        <p14:creationId xmlns:p14="http://schemas.microsoft.com/office/powerpoint/2010/main" val="15051327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ovéPole 14"/>
          <p:cNvSpPr txBox="1"/>
          <p:nvPr/>
        </p:nvSpPr>
        <p:spPr>
          <a:xfrm>
            <a:off x="7986977" y="1394748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chemeClr val="bg1"/>
                </a:solidFill>
              </a:rPr>
              <a:t>Neutron</a:t>
            </a:r>
          </a:p>
        </p:txBody>
      </p:sp>
      <p:sp>
        <p:nvSpPr>
          <p:cNvPr id="18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Proton a neutron</a:t>
            </a:r>
          </a:p>
        </p:txBody>
      </p:sp>
      <p:pic>
        <p:nvPicPr>
          <p:cNvPr id="16" name="Picture 2" descr="VÃ½sledek obrÃ¡zku pro proto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3" b="19845"/>
          <a:stretch/>
        </p:blipFill>
        <p:spPr bwMode="auto">
          <a:xfrm>
            <a:off x="1753234" y="2047111"/>
            <a:ext cx="3542971" cy="333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ovéPole 18"/>
          <p:cNvSpPr txBox="1"/>
          <p:nvPr/>
        </p:nvSpPr>
        <p:spPr>
          <a:xfrm>
            <a:off x="2929390" y="1394748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chemeClr val="bg1"/>
                </a:solidFill>
              </a:rPr>
              <a:t>Proton</a:t>
            </a:r>
          </a:p>
        </p:txBody>
      </p:sp>
      <p:pic>
        <p:nvPicPr>
          <p:cNvPr id="5122" name="Picture 2" descr="VÃ½sledek obrÃ¡zku pro neutro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4" b="19087"/>
          <a:stretch/>
        </p:blipFill>
        <p:spPr bwMode="auto">
          <a:xfrm>
            <a:off x="6979921" y="2036157"/>
            <a:ext cx="3524018" cy="334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3118973" y="5600700"/>
            <a:ext cx="8220121" cy="1079525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bg1"/>
                </a:solidFill>
              </a:rPr>
              <a:t>Kvark </a:t>
            </a:r>
            <a:r>
              <a:rPr lang="cs-CZ" i="1">
                <a:solidFill>
                  <a:schemeClr val="bg1"/>
                </a:solidFill>
              </a:rPr>
              <a:t>u</a:t>
            </a:r>
            <a:r>
              <a:rPr lang="cs-CZ">
                <a:solidFill>
                  <a:schemeClr val="bg1"/>
                </a:solidFill>
              </a:rPr>
              <a:t> (up, nahoru):	náboj +2/3 </a:t>
            </a:r>
            <a:r>
              <a:rPr lang="en-US">
                <a:solidFill>
                  <a:schemeClr val="bg1"/>
                </a:solidFill>
              </a:rPr>
              <a:t>|</a:t>
            </a:r>
            <a:r>
              <a:rPr lang="en-US" i="1">
                <a:solidFill>
                  <a:schemeClr val="bg1"/>
                </a:solidFill>
              </a:rPr>
              <a:t>e</a:t>
            </a:r>
            <a:r>
              <a:rPr lang="en-US">
                <a:solidFill>
                  <a:schemeClr val="bg1"/>
                </a:solidFill>
              </a:rPr>
              <a:t>|</a:t>
            </a:r>
          </a:p>
          <a:p>
            <a:r>
              <a:rPr lang="en-US" err="1">
                <a:solidFill>
                  <a:schemeClr val="bg1"/>
                </a:solidFill>
              </a:rPr>
              <a:t>Kvark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i="1">
                <a:solidFill>
                  <a:schemeClr val="bg1"/>
                </a:solidFill>
              </a:rPr>
              <a:t>d</a:t>
            </a:r>
            <a:r>
              <a:rPr lang="cs-CZ">
                <a:solidFill>
                  <a:schemeClr val="bg1"/>
                </a:solidFill>
              </a:rPr>
              <a:t> (</a:t>
            </a:r>
            <a:r>
              <a:rPr lang="cs-CZ" err="1">
                <a:solidFill>
                  <a:schemeClr val="bg1"/>
                </a:solidFill>
              </a:rPr>
              <a:t>down</a:t>
            </a:r>
            <a:r>
              <a:rPr lang="cs-CZ">
                <a:solidFill>
                  <a:schemeClr val="bg1"/>
                </a:solidFill>
              </a:rPr>
              <a:t>, dolů):	náboj  -1/3 </a:t>
            </a:r>
            <a:r>
              <a:rPr lang="en-US">
                <a:solidFill>
                  <a:schemeClr val="bg1"/>
                </a:solidFill>
              </a:rPr>
              <a:t>|</a:t>
            </a:r>
            <a:r>
              <a:rPr lang="en-US" i="1">
                <a:solidFill>
                  <a:schemeClr val="bg1"/>
                </a:solidFill>
              </a:rPr>
              <a:t>e</a:t>
            </a:r>
            <a:r>
              <a:rPr lang="en-US">
                <a:solidFill>
                  <a:schemeClr val="bg1"/>
                </a:solidFill>
              </a:rPr>
              <a:t>|</a:t>
            </a:r>
          </a:p>
          <a:p>
            <a:endParaRPr lang="cs-CZ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4899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Elementární částice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8" b="11613"/>
          <a:stretch/>
        </p:blipFill>
        <p:spPr>
          <a:xfrm>
            <a:off x="1971040" y="730771"/>
            <a:ext cx="7752079" cy="588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0125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3276" y="227184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Částice složené z kvarků -- baryony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00" r="50372"/>
          <a:stretch/>
        </p:blipFill>
        <p:spPr>
          <a:xfrm>
            <a:off x="398736" y="2751015"/>
            <a:ext cx="3764958" cy="2435224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1317314" y="1982387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chemeClr val="bg1"/>
                </a:solidFill>
              </a:rPr>
              <a:t>Kvarky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6484772" y="6218915"/>
            <a:ext cx="7195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http://pprc.qmul.ac.uk/~still/wordpress/?page_id=874</a:t>
            </a: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121" y="1351753"/>
            <a:ext cx="6241788" cy="4339993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4935838" y="1459167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chemeClr val="bg1"/>
                </a:solidFill>
              </a:rPr>
              <a:t>Neutron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0355807" y="1526190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chemeClr val="bg1"/>
                </a:solidFill>
              </a:rPr>
              <a:t>Proton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7581345" y="3844385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>
                <a:solidFill>
                  <a:schemeClr val="bg1"/>
                </a:solidFill>
              </a:rPr>
              <a:t>Λ</a:t>
            </a:r>
            <a:r>
              <a:rPr lang="cs-CZ" sz="2800" b="1" baseline="3000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5965753" y="5163076"/>
            <a:ext cx="697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>
                <a:solidFill>
                  <a:schemeClr val="bg1"/>
                </a:solidFill>
              </a:rPr>
              <a:t>Ξ</a:t>
            </a:r>
            <a:r>
              <a:rPr lang="cs-CZ" sz="2800" b="1" baseline="3000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9797007" y="5560941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>
                <a:solidFill>
                  <a:schemeClr val="bg1"/>
                </a:solidFill>
              </a:rPr>
              <a:t>Ξ</a:t>
            </a:r>
            <a:r>
              <a:rPr lang="cs-CZ" sz="2800" b="1" baseline="3000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4734896" y="3183041"/>
            <a:ext cx="697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>
                <a:solidFill>
                  <a:schemeClr val="bg1"/>
                </a:solidFill>
              </a:rPr>
              <a:t>Σ</a:t>
            </a:r>
            <a:r>
              <a:rPr lang="cs-CZ" sz="2800" b="1" baseline="3000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11560653" y="3281955"/>
            <a:ext cx="697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>
                <a:solidFill>
                  <a:schemeClr val="bg1"/>
                </a:solidFill>
              </a:rPr>
              <a:t>Σ</a:t>
            </a:r>
            <a:r>
              <a:rPr lang="cs-CZ" sz="2800" b="1" baseline="3000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8339015" y="3844385"/>
            <a:ext cx="697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>
                <a:solidFill>
                  <a:schemeClr val="bg1"/>
                </a:solidFill>
              </a:rPr>
              <a:t>Σ</a:t>
            </a:r>
            <a:r>
              <a:rPr lang="cs-CZ" sz="2800" b="1" baseline="30000">
                <a:solidFill>
                  <a:schemeClr val="bg1"/>
                </a:solidFill>
              </a:rPr>
              <a:t>0</a:t>
            </a:r>
          </a:p>
        </p:txBody>
      </p:sp>
      <p:pic>
        <p:nvPicPr>
          <p:cNvPr id="25" name="Obrázek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08"/>
          <a:stretch/>
        </p:blipFill>
        <p:spPr>
          <a:xfrm>
            <a:off x="4078445" y="2274121"/>
            <a:ext cx="169171" cy="3419475"/>
          </a:xfrm>
          <a:prstGeom prst="rect">
            <a:avLst/>
          </a:prstGeom>
        </p:spPr>
      </p:pic>
      <p:pic>
        <p:nvPicPr>
          <p:cNvPr id="26" name="Obrázek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08"/>
          <a:stretch/>
        </p:blipFill>
        <p:spPr>
          <a:xfrm>
            <a:off x="2601068" y="2396257"/>
            <a:ext cx="169171" cy="3419475"/>
          </a:xfrm>
          <a:prstGeom prst="rect">
            <a:avLst/>
          </a:prstGeom>
        </p:spPr>
      </p:pic>
      <p:pic>
        <p:nvPicPr>
          <p:cNvPr id="27" name="Obrázek 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08"/>
          <a:stretch/>
        </p:blipFill>
        <p:spPr>
          <a:xfrm>
            <a:off x="1370945" y="2505607"/>
            <a:ext cx="169171" cy="3419475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08"/>
          <a:stretch/>
        </p:blipFill>
        <p:spPr>
          <a:xfrm>
            <a:off x="337687" y="2272271"/>
            <a:ext cx="169171" cy="3419475"/>
          </a:xfrm>
          <a:prstGeom prst="rect">
            <a:avLst/>
          </a:prstGeom>
        </p:spPr>
      </p:pic>
      <p:sp>
        <p:nvSpPr>
          <p:cNvPr id="29" name="Zástupný symbol pro obsah 2"/>
          <p:cNvSpPr>
            <a:spLocks noGrp="1"/>
          </p:cNvSpPr>
          <p:nvPr>
            <p:ph idx="1"/>
          </p:nvPr>
        </p:nvSpPr>
        <p:spPr>
          <a:xfrm>
            <a:off x="173276" y="5663133"/>
            <a:ext cx="6511543" cy="10795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>
                <a:solidFill>
                  <a:schemeClr val="bg1"/>
                </a:solidFill>
              </a:rPr>
              <a:t>Z antikvarků jsou složeny </a:t>
            </a:r>
            <a:r>
              <a:rPr lang="cs-CZ" err="1">
                <a:solidFill>
                  <a:schemeClr val="bg1"/>
                </a:solidFill>
              </a:rPr>
              <a:t>antibaryony</a:t>
            </a:r>
            <a:endParaRPr lang="cs-CZ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>
                <a:solidFill>
                  <a:schemeClr val="bg1"/>
                </a:solidFill>
              </a:rPr>
              <a:t>(antiproton, antineutron).</a:t>
            </a:r>
          </a:p>
        </p:txBody>
      </p:sp>
    </p:spTree>
    <p:extLst>
      <p:ext uri="{BB962C8B-B14F-4D97-AF65-F5344CB8AC3E}">
        <p14:creationId xmlns:p14="http://schemas.microsoft.com/office/powerpoint/2010/main" val="7794572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3276" y="227184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Částice složené z kvarku a antikvarku -- mezony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763" y="1447317"/>
            <a:ext cx="4375529" cy="4274277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28" y="2360245"/>
            <a:ext cx="6393393" cy="2740025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1317314" y="1982387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chemeClr val="bg1"/>
                </a:solidFill>
              </a:rPr>
              <a:t>Kvarky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4192461" y="2041002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chemeClr val="bg1"/>
                </a:solidFill>
              </a:rPr>
              <a:t>Antikvarky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6484772" y="6218915"/>
            <a:ext cx="7195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http://pprc.qmul.ac.uk/~still/wordpress/?page_id=874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9277286" y="3330476"/>
            <a:ext cx="695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>
                <a:solidFill>
                  <a:schemeClr val="bg1"/>
                </a:solidFill>
              </a:rPr>
              <a:t>π</a:t>
            </a:r>
            <a:r>
              <a:rPr lang="cs-CZ" sz="2800" b="1" baseline="3000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281328" y="2505607"/>
            <a:ext cx="695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>
                <a:solidFill>
                  <a:schemeClr val="bg1"/>
                </a:solidFill>
              </a:rPr>
              <a:t>π</a:t>
            </a:r>
            <a:r>
              <a:rPr lang="cs-CZ" sz="2800" b="1" baseline="3000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11161666" y="2505607"/>
            <a:ext cx="695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>
                <a:solidFill>
                  <a:schemeClr val="bg1"/>
                </a:solidFill>
              </a:rPr>
              <a:t>π</a:t>
            </a:r>
            <a:r>
              <a:rPr lang="cs-CZ" sz="2800" b="1" baseline="3000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10635043" y="949996"/>
            <a:ext cx="695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chemeClr val="bg1"/>
                </a:solidFill>
              </a:rPr>
              <a:t>K</a:t>
            </a:r>
            <a:r>
              <a:rPr lang="cs-CZ" sz="2800" b="1" baseline="3000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8059874" y="949996"/>
            <a:ext cx="695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chemeClr val="bg1"/>
                </a:solidFill>
              </a:rPr>
              <a:t>K</a:t>
            </a:r>
            <a:r>
              <a:rPr lang="cs-CZ" sz="2800" b="1" baseline="3000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7549288" y="4644146"/>
            <a:ext cx="695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chemeClr val="bg1"/>
                </a:solidFill>
              </a:rPr>
              <a:t>K</a:t>
            </a:r>
            <a:r>
              <a:rPr lang="cs-CZ" sz="2800" b="1" baseline="3000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11161665" y="4874763"/>
            <a:ext cx="695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chemeClr val="bg1"/>
                </a:solidFill>
              </a:rPr>
              <a:t>K</a:t>
            </a:r>
            <a:r>
              <a:rPr lang="cs-CZ" sz="2800" b="1" baseline="3000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7" name="Přímá spojnice 6"/>
          <p:cNvCxnSpPr/>
          <p:nvPr/>
        </p:nvCxnSpPr>
        <p:spPr>
          <a:xfrm>
            <a:off x="11269866" y="4944831"/>
            <a:ext cx="16753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Obrázek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08"/>
          <a:stretch/>
        </p:blipFill>
        <p:spPr>
          <a:xfrm>
            <a:off x="6771445" y="1943230"/>
            <a:ext cx="223037" cy="3571875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08"/>
          <a:stretch/>
        </p:blipFill>
        <p:spPr>
          <a:xfrm>
            <a:off x="315682" y="2067758"/>
            <a:ext cx="223037" cy="3571875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08"/>
          <a:stretch/>
        </p:blipFill>
        <p:spPr>
          <a:xfrm>
            <a:off x="2193405" y="2767217"/>
            <a:ext cx="213521" cy="3419475"/>
          </a:xfrm>
          <a:prstGeom prst="rect">
            <a:avLst/>
          </a:prstGeom>
        </p:spPr>
      </p:pic>
      <p:pic>
        <p:nvPicPr>
          <p:cNvPr id="24" name="Obrázek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08"/>
          <a:stretch/>
        </p:blipFill>
        <p:spPr>
          <a:xfrm>
            <a:off x="3554739" y="2220157"/>
            <a:ext cx="169171" cy="3419475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08"/>
          <a:stretch/>
        </p:blipFill>
        <p:spPr>
          <a:xfrm>
            <a:off x="4661456" y="2767216"/>
            <a:ext cx="169171" cy="3419475"/>
          </a:xfrm>
          <a:prstGeom prst="rect">
            <a:avLst/>
          </a:prstGeom>
        </p:spPr>
      </p:pic>
      <p:pic>
        <p:nvPicPr>
          <p:cNvPr id="26" name="Obrázek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08"/>
          <a:stretch/>
        </p:blipFill>
        <p:spPr>
          <a:xfrm>
            <a:off x="1232726" y="2251098"/>
            <a:ext cx="169171" cy="3419475"/>
          </a:xfrm>
          <a:prstGeom prst="rect">
            <a:avLst/>
          </a:prstGeom>
        </p:spPr>
      </p:pic>
      <p:pic>
        <p:nvPicPr>
          <p:cNvPr id="27" name="Obrázek 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08"/>
          <a:stretch/>
        </p:blipFill>
        <p:spPr>
          <a:xfrm>
            <a:off x="5710563" y="2799440"/>
            <a:ext cx="169171" cy="3419475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08"/>
          <a:stretch/>
        </p:blipFill>
        <p:spPr>
          <a:xfrm rot="16200000">
            <a:off x="3457057" y="-320424"/>
            <a:ext cx="370537" cy="6393395"/>
          </a:xfrm>
          <a:prstGeom prst="rect">
            <a:avLst/>
          </a:prstGeom>
        </p:spPr>
      </p:pic>
      <p:sp>
        <p:nvSpPr>
          <p:cNvPr id="29" name="Zástupný symbol pro obsah 2"/>
          <p:cNvSpPr>
            <a:spLocks noGrp="1"/>
          </p:cNvSpPr>
          <p:nvPr>
            <p:ph idx="1"/>
          </p:nvPr>
        </p:nvSpPr>
        <p:spPr>
          <a:xfrm>
            <a:off x="173276" y="5663133"/>
            <a:ext cx="6511543" cy="10795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>
                <a:solidFill>
                  <a:schemeClr val="bg1"/>
                </a:solidFill>
              </a:rPr>
              <a:t>Mezony zahrnují částice i antičástice </a:t>
            </a:r>
          </a:p>
          <a:p>
            <a:pPr marL="0" indent="0">
              <a:buNone/>
            </a:pPr>
            <a:r>
              <a:rPr lang="cs-CZ">
                <a:solidFill>
                  <a:schemeClr val="bg1"/>
                </a:solidFill>
              </a:rPr>
              <a:t>K</a:t>
            </a:r>
            <a:r>
              <a:rPr lang="cs-CZ" baseline="30000">
                <a:solidFill>
                  <a:schemeClr val="bg1"/>
                </a:solidFill>
              </a:rPr>
              <a:t>-</a:t>
            </a:r>
            <a:r>
              <a:rPr lang="cs-CZ">
                <a:solidFill>
                  <a:schemeClr val="bg1"/>
                </a:solidFill>
              </a:rPr>
              <a:t> je antičástice ke K</a:t>
            </a:r>
            <a:r>
              <a:rPr lang="cs-CZ" baseline="30000">
                <a:solidFill>
                  <a:schemeClr val="bg1"/>
                </a:solidFill>
              </a:rPr>
              <a:t>+</a:t>
            </a:r>
            <a:r>
              <a:rPr lang="cs-CZ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7932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3276" y="227184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Částice složené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149" y="975458"/>
            <a:ext cx="3264309" cy="5380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530" y="975458"/>
            <a:ext cx="3481754" cy="5380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ovéPole 4"/>
          <p:cNvSpPr txBox="1"/>
          <p:nvPr/>
        </p:nvSpPr>
        <p:spPr>
          <a:xfrm>
            <a:off x="4645699" y="6417994"/>
            <a:ext cx="4857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err="1">
                <a:solidFill>
                  <a:schemeClr val="bg1"/>
                </a:solidFill>
              </a:rPr>
              <a:t>Particle</a:t>
            </a:r>
            <a:r>
              <a:rPr lang="cs-CZ">
                <a:solidFill>
                  <a:schemeClr val="bg1"/>
                </a:solidFill>
              </a:rPr>
              <a:t> Data Group</a:t>
            </a:r>
          </a:p>
        </p:txBody>
      </p:sp>
    </p:spTree>
    <p:extLst>
      <p:ext uri="{BB962C8B-B14F-4D97-AF65-F5344CB8AC3E}">
        <p14:creationId xmlns:p14="http://schemas.microsoft.com/office/powerpoint/2010/main" val="26752549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Interakce jako výměna částic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779467"/>
            <a:ext cx="4805680" cy="202194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611358"/>
            <a:ext cx="4803975" cy="17414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Zástupný symbol pro obsah 2"/>
          <p:cNvSpPr>
            <a:spLocks noGrp="1"/>
          </p:cNvSpPr>
          <p:nvPr>
            <p:ph idx="1"/>
          </p:nvPr>
        </p:nvSpPr>
        <p:spPr>
          <a:xfrm>
            <a:off x="300788" y="1611358"/>
            <a:ext cx="11554327" cy="4616722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bg1"/>
                </a:solidFill>
              </a:rPr>
              <a:t>Odpuzování</a:t>
            </a:r>
          </a:p>
          <a:p>
            <a:endParaRPr lang="cs-CZ">
              <a:solidFill>
                <a:schemeClr val="bg1"/>
              </a:solidFill>
            </a:endParaRPr>
          </a:p>
          <a:p>
            <a:endParaRPr lang="cs-CZ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cs-CZ">
              <a:solidFill>
                <a:schemeClr val="bg1"/>
              </a:solidFill>
            </a:endParaRPr>
          </a:p>
          <a:p>
            <a:r>
              <a:rPr lang="cs-CZ">
                <a:solidFill>
                  <a:schemeClr val="bg1"/>
                </a:solidFill>
              </a:rPr>
              <a:t>Přitahování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72"/>
          <a:stretch/>
        </p:blipFill>
        <p:spPr>
          <a:xfrm>
            <a:off x="9597292" y="746125"/>
            <a:ext cx="1395290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347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err="1">
                <a:solidFill>
                  <a:schemeClr val="bg1"/>
                </a:solidFill>
              </a:rPr>
              <a:t>Posvi</a:t>
            </a:r>
            <a:r>
              <a:rPr lang="cs-CZ" b="1" err="1">
                <a:solidFill>
                  <a:schemeClr val="bg1"/>
                </a:solidFill>
              </a:rPr>
              <a:t>ťme</a:t>
            </a:r>
            <a:r>
              <a:rPr lang="cs-CZ" b="1">
                <a:solidFill>
                  <a:schemeClr val="bg1"/>
                </a:solidFill>
              </a:rPr>
              <a:t> si na atom!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788" y="855078"/>
            <a:ext cx="11554327" cy="1471027"/>
          </a:xfrm>
        </p:spPr>
        <p:txBody>
          <a:bodyPr/>
          <a:lstStyle/>
          <a:p>
            <a:pPr marL="0" indent="0">
              <a:buNone/>
            </a:pPr>
            <a:r>
              <a:rPr lang="cs-CZ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200" y="1433763"/>
            <a:ext cx="3562350" cy="35718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550" y="1433762"/>
            <a:ext cx="2400300" cy="35718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836" y="1433764"/>
            <a:ext cx="3562350" cy="3571875"/>
          </a:xfrm>
          <a:prstGeom prst="rect">
            <a:avLst/>
          </a:prstGeom>
        </p:spPr>
      </p:pic>
      <p:sp>
        <p:nvSpPr>
          <p:cNvPr id="11" name="Freeform 13"/>
          <p:cNvSpPr>
            <a:spLocks/>
          </p:cNvSpPr>
          <p:nvPr/>
        </p:nvSpPr>
        <p:spPr bwMode="auto">
          <a:xfrm>
            <a:off x="1775780" y="1638175"/>
            <a:ext cx="595312" cy="652462"/>
          </a:xfrm>
          <a:custGeom>
            <a:avLst/>
            <a:gdLst>
              <a:gd name="T0" fmla="*/ 15 w 375"/>
              <a:gd name="T1" fmla="*/ 0 h 411"/>
              <a:gd name="T2" fmla="*/ 15 w 375"/>
              <a:gd name="T3" fmla="*/ 91 h 411"/>
              <a:gd name="T4" fmla="*/ 106 w 375"/>
              <a:gd name="T5" fmla="*/ 91 h 411"/>
              <a:gd name="T6" fmla="*/ 106 w 375"/>
              <a:gd name="T7" fmla="*/ 182 h 411"/>
              <a:gd name="T8" fmla="*/ 197 w 375"/>
              <a:gd name="T9" fmla="*/ 182 h 411"/>
              <a:gd name="T10" fmla="*/ 197 w 375"/>
              <a:gd name="T11" fmla="*/ 273 h 411"/>
              <a:gd name="T12" fmla="*/ 287 w 375"/>
              <a:gd name="T13" fmla="*/ 273 h 411"/>
              <a:gd name="T14" fmla="*/ 287 w 375"/>
              <a:gd name="T15" fmla="*/ 363 h 411"/>
              <a:gd name="T16" fmla="*/ 333 w 375"/>
              <a:gd name="T17" fmla="*/ 363 h 411"/>
              <a:gd name="T18" fmla="*/ 375 w 375"/>
              <a:gd name="T19" fmla="*/ 411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75" h="411">
                <a:moveTo>
                  <a:pt x="15" y="0"/>
                </a:moveTo>
                <a:cubicBezTo>
                  <a:pt x="7" y="38"/>
                  <a:pt x="0" y="76"/>
                  <a:pt x="15" y="91"/>
                </a:cubicBezTo>
                <a:cubicBezTo>
                  <a:pt x="30" y="106"/>
                  <a:pt x="91" y="76"/>
                  <a:pt x="106" y="91"/>
                </a:cubicBezTo>
                <a:cubicBezTo>
                  <a:pt x="121" y="106"/>
                  <a:pt x="91" y="167"/>
                  <a:pt x="106" y="182"/>
                </a:cubicBezTo>
                <a:cubicBezTo>
                  <a:pt x="121" y="197"/>
                  <a:pt x="182" y="167"/>
                  <a:pt x="197" y="182"/>
                </a:cubicBezTo>
                <a:cubicBezTo>
                  <a:pt x="212" y="197"/>
                  <a:pt x="182" y="258"/>
                  <a:pt x="197" y="273"/>
                </a:cubicBezTo>
                <a:cubicBezTo>
                  <a:pt x="212" y="288"/>
                  <a:pt x="272" y="258"/>
                  <a:pt x="287" y="273"/>
                </a:cubicBezTo>
                <a:cubicBezTo>
                  <a:pt x="302" y="288"/>
                  <a:pt x="279" y="348"/>
                  <a:pt x="287" y="363"/>
                </a:cubicBezTo>
                <a:cubicBezTo>
                  <a:pt x="295" y="378"/>
                  <a:pt x="318" y="355"/>
                  <a:pt x="333" y="363"/>
                </a:cubicBezTo>
                <a:cubicBezTo>
                  <a:pt x="348" y="371"/>
                  <a:pt x="366" y="401"/>
                  <a:pt x="375" y="411"/>
                </a:cubicBezTo>
              </a:path>
            </a:pathLst>
          </a:custGeom>
          <a:noFill/>
          <a:ln w="31750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schemeClr val="bg1"/>
              </a:solidFill>
            </a:endParaRPr>
          </a:p>
        </p:txBody>
      </p:sp>
      <p:sp>
        <p:nvSpPr>
          <p:cNvPr id="12" name="Freeform 13"/>
          <p:cNvSpPr>
            <a:spLocks/>
          </p:cNvSpPr>
          <p:nvPr/>
        </p:nvSpPr>
        <p:spPr bwMode="auto">
          <a:xfrm>
            <a:off x="9976308" y="4081213"/>
            <a:ext cx="595312" cy="652462"/>
          </a:xfrm>
          <a:custGeom>
            <a:avLst/>
            <a:gdLst>
              <a:gd name="T0" fmla="*/ 15 w 375"/>
              <a:gd name="T1" fmla="*/ 0 h 411"/>
              <a:gd name="T2" fmla="*/ 15 w 375"/>
              <a:gd name="T3" fmla="*/ 91 h 411"/>
              <a:gd name="T4" fmla="*/ 106 w 375"/>
              <a:gd name="T5" fmla="*/ 91 h 411"/>
              <a:gd name="T6" fmla="*/ 106 w 375"/>
              <a:gd name="T7" fmla="*/ 182 h 411"/>
              <a:gd name="T8" fmla="*/ 197 w 375"/>
              <a:gd name="T9" fmla="*/ 182 h 411"/>
              <a:gd name="T10" fmla="*/ 197 w 375"/>
              <a:gd name="T11" fmla="*/ 273 h 411"/>
              <a:gd name="T12" fmla="*/ 287 w 375"/>
              <a:gd name="T13" fmla="*/ 273 h 411"/>
              <a:gd name="T14" fmla="*/ 287 w 375"/>
              <a:gd name="T15" fmla="*/ 363 h 411"/>
              <a:gd name="T16" fmla="*/ 333 w 375"/>
              <a:gd name="T17" fmla="*/ 363 h 411"/>
              <a:gd name="T18" fmla="*/ 375 w 375"/>
              <a:gd name="T19" fmla="*/ 411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75" h="411">
                <a:moveTo>
                  <a:pt x="15" y="0"/>
                </a:moveTo>
                <a:cubicBezTo>
                  <a:pt x="7" y="38"/>
                  <a:pt x="0" y="76"/>
                  <a:pt x="15" y="91"/>
                </a:cubicBezTo>
                <a:cubicBezTo>
                  <a:pt x="30" y="106"/>
                  <a:pt x="91" y="76"/>
                  <a:pt x="106" y="91"/>
                </a:cubicBezTo>
                <a:cubicBezTo>
                  <a:pt x="121" y="106"/>
                  <a:pt x="91" y="167"/>
                  <a:pt x="106" y="182"/>
                </a:cubicBezTo>
                <a:cubicBezTo>
                  <a:pt x="121" y="197"/>
                  <a:pt x="182" y="167"/>
                  <a:pt x="197" y="182"/>
                </a:cubicBezTo>
                <a:cubicBezTo>
                  <a:pt x="212" y="197"/>
                  <a:pt x="182" y="258"/>
                  <a:pt x="197" y="273"/>
                </a:cubicBezTo>
                <a:cubicBezTo>
                  <a:pt x="212" y="288"/>
                  <a:pt x="272" y="258"/>
                  <a:pt x="287" y="273"/>
                </a:cubicBezTo>
                <a:cubicBezTo>
                  <a:pt x="302" y="288"/>
                  <a:pt x="279" y="348"/>
                  <a:pt x="287" y="363"/>
                </a:cubicBezTo>
                <a:cubicBezTo>
                  <a:pt x="295" y="378"/>
                  <a:pt x="318" y="355"/>
                  <a:pt x="333" y="363"/>
                </a:cubicBezTo>
                <a:cubicBezTo>
                  <a:pt x="348" y="371"/>
                  <a:pt x="366" y="401"/>
                  <a:pt x="375" y="411"/>
                </a:cubicBezTo>
              </a:path>
            </a:pathLst>
          </a:custGeom>
          <a:noFill/>
          <a:ln w="31750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schemeClr val="bg1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t="68809" r="9205" b="1072"/>
          <a:stretch/>
        </p:blipFill>
        <p:spPr>
          <a:xfrm>
            <a:off x="4206107" y="4792435"/>
            <a:ext cx="3935185" cy="206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31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ovéPole 14"/>
          <p:cNvSpPr txBox="1"/>
          <p:nvPr/>
        </p:nvSpPr>
        <p:spPr>
          <a:xfrm>
            <a:off x="484905" y="1273129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chemeClr val="bg1"/>
                </a:solidFill>
              </a:rPr>
              <a:t>Neutron</a:t>
            </a:r>
          </a:p>
        </p:txBody>
      </p:sp>
      <p:sp>
        <p:nvSpPr>
          <p:cNvPr id="18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Proton a neutron</a:t>
            </a:r>
          </a:p>
        </p:txBody>
      </p:sp>
      <p:pic>
        <p:nvPicPr>
          <p:cNvPr id="16" name="Picture 2" descr="VÃ½sledek obrÃ¡zku pro proto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3" b="19845"/>
          <a:stretch/>
        </p:blipFill>
        <p:spPr bwMode="auto">
          <a:xfrm>
            <a:off x="1980579" y="3553279"/>
            <a:ext cx="1814140" cy="170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ovéPole 18"/>
          <p:cNvSpPr txBox="1"/>
          <p:nvPr/>
        </p:nvSpPr>
        <p:spPr>
          <a:xfrm>
            <a:off x="10123502" y="1427827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chemeClr val="bg1"/>
                </a:solidFill>
              </a:rPr>
              <a:t>Proton</a:t>
            </a:r>
          </a:p>
        </p:txBody>
      </p:sp>
      <p:pic>
        <p:nvPicPr>
          <p:cNvPr id="5122" name="Picture 2" descr="VÃ½sledek obrÃ¡zku pro neutro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4" b="19087"/>
          <a:stretch/>
        </p:blipFill>
        <p:spPr bwMode="auto">
          <a:xfrm>
            <a:off x="1980579" y="836257"/>
            <a:ext cx="1814140" cy="172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VÃ½sledek obrÃ¡zku pro neutro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4" b="19087"/>
          <a:stretch/>
        </p:blipFill>
        <p:spPr bwMode="auto">
          <a:xfrm>
            <a:off x="7846029" y="3592354"/>
            <a:ext cx="1814140" cy="172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VÃ½sledek obrÃ¡zku pro proto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3" b="19845"/>
          <a:stretch/>
        </p:blipFill>
        <p:spPr bwMode="auto">
          <a:xfrm>
            <a:off x="7830394" y="836257"/>
            <a:ext cx="1814140" cy="170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Přímá spojnice se šipkou 9"/>
          <p:cNvCxnSpPr/>
          <p:nvPr/>
        </p:nvCxnSpPr>
        <p:spPr>
          <a:xfrm flipH="1" flipV="1">
            <a:off x="5973816" y="1705833"/>
            <a:ext cx="39077" cy="27471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012" y="2341692"/>
            <a:ext cx="1605763" cy="1605763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10100630" y="4002869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chemeClr val="bg1"/>
                </a:solidFill>
              </a:rPr>
              <a:t>Neutron</a:t>
            </a:r>
          </a:p>
        </p:txBody>
      </p:sp>
      <p:cxnSp>
        <p:nvCxnSpPr>
          <p:cNvPr id="14" name="Přímá spojnice se šipkou 13"/>
          <p:cNvCxnSpPr/>
          <p:nvPr/>
        </p:nvCxnSpPr>
        <p:spPr>
          <a:xfrm>
            <a:off x="3659511" y="1719844"/>
            <a:ext cx="430730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>
            <a:off x="3659511" y="4466952"/>
            <a:ext cx="430730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ovéPole 19"/>
          <p:cNvSpPr txBox="1"/>
          <p:nvPr/>
        </p:nvSpPr>
        <p:spPr>
          <a:xfrm>
            <a:off x="565286" y="4260122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chemeClr val="bg1"/>
                </a:solidFill>
              </a:rPr>
              <a:t>Proton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6722795" y="2831788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Pion </a:t>
            </a:r>
            <a:endParaRPr lang="cs-CZ" sz="2800" b="1">
              <a:solidFill>
                <a:schemeClr val="bg1"/>
              </a:solidFill>
            </a:endParaRPr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" t="69473" r="8384"/>
          <a:stretch/>
        </p:blipFill>
        <p:spPr>
          <a:xfrm>
            <a:off x="4261757" y="5059398"/>
            <a:ext cx="3967843" cy="169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5944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ovéPole 14"/>
          <p:cNvSpPr txBox="1"/>
          <p:nvPr/>
        </p:nvSpPr>
        <p:spPr>
          <a:xfrm>
            <a:off x="1525217" y="1404908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chemeClr val="bg1"/>
                </a:solidFill>
              </a:rPr>
              <a:t>Neutron</a:t>
            </a:r>
          </a:p>
        </p:txBody>
      </p:sp>
      <p:sp>
        <p:nvSpPr>
          <p:cNvPr id="18" name="Nadpis 1"/>
          <p:cNvSpPr>
            <a:spLocks noGrp="1"/>
          </p:cNvSpPr>
          <p:nvPr>
            <p:ph type="title"/>
          </p:nvPr>
        </p:nvSpPr>
        <p:spPr>
          <a:xfrm>
            <a:off x="127171" y="55362"/>
            <a:ext cx="10515600" cy="606425"/>
          </a:xfrm>
        </p:spPr>
        <p:txBody>
          <a:bodyPr>
            <a:normAutofit fontScale="90000"/>
          </a:bodyPr>
          <a:lstStyle/>
          <a:p>
            <a:r>
              <a:rPr lang="cs-CZ" b="1">
                <a:solidFill>
                  <a:schemeClr val="bg1"/>
                </a:solidFill>
              </a:rPr>
              <a:t>Rozpad neutronu</a:t>
            </a:r>
          </a:p>
        </p:txBody>
      </p:sp>
      <p:pic>
        <p:nvPicPr>
          <p:cNvPr id="16" name="Picture 2" descr="VÃ½sledek obrÃ¡zku pro proto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3" b="19845"/>
          <a:stretch/>
        </p:blipFill>
        <p:spPr bwMode="auto">
          <a:xfrm>
            <a:off x="7463154" y="2057271"/>
            <a:ext cx="3542971" cy="333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ovéPole 18"/>
          <p:cNvSpPr txBox="1"/>
          <p:nvPr/>
        </p:nvSpPr>
        <p:spPr>
          <a:xfrm>
            <a:off x="8639310" y="1404908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chemeClr val="bg1"/>
                </a:solidFill>
              </a:rPr>
              <a:t>Proton</a:t>
            </a:r>
          </a:p>
        </p:txBody>
      </p:sp>
      <p:pic>
        <p:nvPicPr>
          <p:cNvPr id="5122" name="Picture 2" descr="VÃ½sledek obrÃ¡zku pro neutro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4" b="19087"/>
          <a:stretch/>
        </p:blipFill>
        <p:spPr bwMode="auto">
          <a:xfrm>
            <a:off x="518161" y="2046317"/>
            <a:ext cx="3524018" cy="334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Přímá spojnice se šipkou 6"/>
          <p:cNvCxnSpPr/>
          <p:nvPr/>
        </p:nvCxnSpPr>
        <p:spPr>
          <a:xfrm>
            <a:off x="3451192" y="3248909"/>
            <a:ext cx="4646328" cy="2261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13"/>
          <p:cNvSpPr>
            <a:spLocks/>
          </p:cNvSpPr>
          <p:nvPr/>
        </p:nvSpPr>
        <p:spPr bwMode="auto">
          <a:xfrm flipV="1">
            <a:off x="4712420" y="1923528"/>
            <a:ext cx="1283789" cy="1325380"/>
          </a:xfrm>
          <a:custGeom>
            <a:avLst/>
            <a:gdLst>
              <a:gd name="T0" fmla="*/ 15 w 375"/>
              <a:gd name="T1" fmla="*/ 0 h 411"/>
              <a:gd name="T2" fmla="*/ 15 w 375"/>
              <a:gd name="T3" fmla="*/ 91 h 411"/>
              <a:gd name="T4" fmla="*/ 106 w 375"/>
              <a:gd name="T5" fmla="*/ 91 h 411"/>
              <a:gd name="T6" fmla="*/ 106 w 375"/>
              <a:gd name="T7" fmla="*/ 182 h 411"/>
              <a:gd name="T8" fmla="*/ 197 w 375"/>
              <a:gd name="T9" fmla="*/ 182 h 411"/>
              <a:gd name="T10" fmla="*/ 197 w 375"/>
              <a:gd name="T11" fmla="*/ 273 h 411"/>
              <a:gd name="T12" fmla="*/ 287 w 375"/>
              <a:gd name="T13" fmla="*/ 273 h 411"/>
              <a:gd name="T14" fmla="*/ 287 w 375"/>
              <a:gd name="T15" fmla="*/ 363 h 411"/>
              <a:gd name="T16" fmla="*/ 333 w 375"/>
              <a:gd name="T17" fmla="*/ 363 h 411"/>
              <a:gd name="T18" fmla="*/ 375 w 375"/>
              <a:gd name="T19" fmla="*/ 411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75" h="411">
                <a:moveTo>
                  <a:pt x="15" y="0"/>
                </a:moveTo>
                <a:cubicBezTo>
                  <a:pt x="7" y="38"/>
                  <a:pt x="0" y="76"/>
                  <a:pt x="15" y="91"/>
                </a:cubicBezTo>
                <a:cubicBezTo>
                  <a:pt x="30" y="106"/>
                  <a:pt x="91" y="76"/>
                  <a:pt x="106" y="91"/>
                </a:cubicBezTo>
                <a:cubicBezTo>
                  <a:pt x="121" y="106"/>
                  <a:pt x="91" y="167"/>
                  <a:pt x="106" y="182"/>
                </a:cubicBezTo>
                <a:cubicBezTo>
                  <a:pt x="121" y="197"/>
                  <a:pt x="182" y="167"/>
                  <a:pt x="197" y="182"/>
                </a:cubicBezTo>
                <a:cubicBezTo>
                  <a:pt x="212" y="197"/>
                  <a:pt x="182" y="258"/>
                  <a:pt x="197" y="273"/>
                </a:cubicBezTo>
                <a:cubicBezTo>
                  <a:pt x="212" y="288"/>
                  <a:pt x="272" y="258"/>
                  <a:pt x="287" y="273"/>
                </a:cubicBezTo>
                <a:cubicBezTo>
                  <a:pt x="302" y="288"/>
                  <a:pt x="279" y="348"/>
                  <a:pt x="287" y="363"/>
                </a:cubicBezTo>
                <a:cubicBezTo>
                  <a:pt x="295" y="378"/>
                  <a:pt x="318" y="355"/>
                  <a:pt x="333" y="363"/>
                </a:cubicBezTo>
                <a:cubicBezTo>
                  <a:pt x="348" y="371"/>
                  <a:pt x="366" y="401"/>
                  <a:pt x="375" y="411"/>
                </a:cubicBezTo>
              </a:path>
            </a:pathLst>
          </a:custGeom>
          <a:noFill/>
          <a:ln w="31750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schemeClr val="bg1"/>
              </a:solidFill>
            </a:endParaRPr>
          </a:p>
        </p:txBody>
      </p:sp>
      <p:cxnSp>
        <p:nvCxnSpPr>
          <p:cNvPr id="10" name="Přímá spojnice se šipkou 9"/>
          <p:cNvCxnSpPr/>
          <p:nvPr/>
        </p:nvCxnSpPr>
        <p:spPr>
          <a:xfrm flipV="1">
            <a:off x="5986346" y="970030"/>
            <a:ext cx="688774" cy="96365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>
            <a:off x="5975889" y="1954007"/>
            <a:ext cx="821151" cy="7610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Obrázek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2" t="21281" r="19014" b="19374"/>
          <a:stretch/>
        </p:blipFill>
        <p:spPr>
          <a:xfrm>
            <a:off x="6637810" y="692744"/>
            <a:ext cx="267126" cy="2671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Obrázek 2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2" t="21281" r="19014" b="19374"/>
          <a:stretch/>
        </p:blipFill>
        <p:spPr>
          <a:xfrm>
            <a:off x="6817360" y="2683700"/>
            <a:ext cx="267126" cy="2671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2" name="TextovéPole 21"/>
          <p:cNvSpPr txBox="1"/>
          <p:nvPr/>
        </p:nvSpPr>
        <p:spPr>
          <a:xfrm>
            <a:off x="6950923" y="332530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chemeClr val="bg1"/>
                </a:solidFill>
              </a:rPr>
              <a:t>Elektron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6426989" y="1493732"/>
            <a:ext cx="23240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chemeClr val="bg1"/>
                </a:solidFill>
              </a:rPr>
              <a:t>Elektronové antineutrino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8" r="4276" b="8592"/>
          <a:stretch/>
        </p:blipFill>
        <p:spPr>
          <a:xfrm>
            <a:off x="3813011" y="4336469"/>
            <a:ext cx="3850640" cy="225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64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Jak vidíme částice</a:t>
            </a:r>
          </a:p>
        </p:txBody>
      </p:sp>
      <p:sp>
        <p:nvSpPr>
          <p:cNvPr id="18" name="Zástupný symbol pro obsah 2"/>
          <p:cNvSpPr>
            <a:spLocks noGrp="1"/>
          </p:cNvSpPr>
          <p:nvPr>
            <p:ph idx="1"/>
          </p:nvPr>
        </p:nvSpPr>
        <p:spPr>
          <a:xfrm>
            <a:off x="201202" y="669604"/>
            <a:ext cx="11675724" cy="6018872"/>
          </a:xfrm>
        </p:spPr>
        <p:txBody>
          <a:bodyPr/>
          <a:lstStyle/>
          <a:p>
            <a:r>
              <a:rPr lang="cs-CZ">
                <a:solidFill>
                  <a:schemeClr val="bg1"/>
                </a:solidFill>
              </a:rPr>
              <a:t>Mlžná komora</a:t>
            </a:r>
            <a:endParaRPr lang="en-US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cs-CZ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01202" y="6319144"/>
            <a:ext cx="7195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https://www.nasa.gov/multimedia/imagegallery/image_feature_928.html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635" y="726098"/>
            <a:ext cx="3537347" cy="469345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635" y="5559383"/>
            <a:ext cx="3528366" cy="106689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10" y="1155518"/>
            <a:ext cx="6379744" cy="510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500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6568611" y="6369978"/>
            <a:ext cx="5475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Motýl elektronovým mikroskopem na </a:t>
            </a:r>
            <a:r>
              <a:rPr lang="cs-CZ" err="1">
                <a:solidFill>
                  <a:schemeClr val="bg1"/>
                </a:solidFill>
              </a:rPr>
              <a:t>Dartmouth</a:t>
            </a:r>
            <a:r>
              <a:rPr lang="cs-CZ">
                <a:solidFill>
                  <a:schemeClr val="bg1"/>
                </a:solidFill>
              </a:rPr>
              <a:t> </a:t>
            </a:r>
            <a:r>
              <a:rPr lang="cs-CZ" err="1">
                <a:solidFill>
                  <a:schemeClr val="bg1"/>
                </a:solidFill>
              </a:rPr>
              <a:t>College</a:t>
            </a:r>
            <a:endParaRPr lang="cs-CZ">
              <a:solidFill>
                <a:schemeClr val="bg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009" y="659373"/>
            <a:ext cx="8363164" cy="571060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74661" y="6318607"/>
            <a:ext cx="1171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10</a:t>
            </a:r>
            <a:r>
              <a:rPr lang="cs-CZ" baseline="30000">
                <a:solidFill>
                  <a:schemeClr val="bg1"/>
                </a:solidFill>
              </a:rPr>
              <a:t>-3</a:t>
            </a:r>
            <a:r>
              <a:rPr lang="cs-CZ">
                <a:solidFill>
                  <a:schemeClr val="bg1"/>
                </a:solidFill>
              </a:rPr>
              <a:t> m</a:t>
            </a:r>
          </a:p>
        </p:txBody>
      </p:sp>
    </p:spTree>
    <p:extLst>
      <p:ext uri="{BB962C8B-B14F-4D97-AF65-F5344CB8AC3E}">
        <p14:creationId xmlns:p14="http://schemas.microsoft.com/office/powerpoint/2010/main" val="2756442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Jak vidíme částice</a:t>
            </a:r>
          </a:p>
        </p:txBody>
      </p:sp>
      <p:sp>
        <p:nvSpPr>
          <p:cNvPr id="18" name="Zástupný symbol pro obsah 2"/>
          <p:cNvSpPr>
            <a:spLocks noGrp="1"/>
          </p:cNvSpPr>
          <p:nvPr>
            <p:ph idx="1"/>
          </p:nvPr>
        </p:nvSpPr>
        <p:spPr>
          <a:xfrm>
            <a:off x="201202" y="669604"/>
            <a:ext cx="11675724" cy="6018872"/>
          </a:xfrm>
        </p:spPr>
        <p:txBody>
          <a:bodyPr/>
          <a:lstStyle/>
          <a:p>
            <a:r>
              <a:rPr lang="cs-CZ">
                <a:solidFill>
                  <a:schemeClr val="bg1"/>
                </a:solidFill>
              </a:rPr>
              <a:t>Mlžná komora</a:t>
            </a:r>
          </a:p>
          <a:p>
            <a:pPr marL="0" indent="0">
              <a:buNone/>
            </a:pPr>
            <a:endParaRPr lang="cs-CZ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039064" y="6389483"/>
            <a:ext cx="6103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https://physicsopenlab.org/2017/05/18/particles-in-the-mist/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583" y="1398953"/>
            <a:ext cx="6256216" cy="469216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" t="4164" r="2479" b="3227"/>
          <a:stretch/>
        </p:blipFill>
        <p:spPr>
          <a:xfrm>
            <a:off x="765639" y="1572356"/>
            <a:ext cx="4423508" cy="43453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ovéPole 6"/>
          <p:cNvSpPr txBox="1"/>
          <p:nvPr/>
        </p:nvSpPr>
        <p:spPr>
          <a:xfrm>
            <a:off x="2255392" y="6118427"/>
            <a:ext cx="1987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Alfa částice</a:t>
            </a:r>
          </a:p>
        </p:txBody>
      </p:sp>
    </p:spTree>
    <p:extLst>
      <p:ext uri="{BB962C8B-B14F-4D97-AF65-F5344CB8AC3E}">
        <p14:creationId xmlns:p14="http://schemas.microsoft.com/office/powerpoint/2010/main" val="13915666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Jak vidíme částice</a:t>
            </a:r>
          </a:p>
        </p:txBody>
      </p:sp>
      <p:sp>
        <p:nvSpPr>
          <p:cNvPr id="18" name="Zástupný symbol pro obsah 2"/>
          <p:cNvSpPr>
            <a:spLocks noGrp="1"/>
          </p:cNvSpPr>
          <p:nvPr>
            <p:ph idx="1"/>
          </p:nvPr>
        </p:nvSpPr>
        <p:spPr>
          <a:xfrm>
            <a:off x="201202" y="669604"/>
            <a:ext cx="11675724" cy="6018872"/>
          </a:xfrm>
        </p:spPr>
        <p:txBody>
          <a:bodyPr/>
          <a:lstStyle/>
          <a:p>
            <a:r>
              <a:rPr lang="cs-CZ">
                <a:solidFill>
                  <a:schemeClr val="bg1"/>
                </a:solidFill>
              </a:rPr>
              <a:t>Bublinová komora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Gargamelle</a:t>
            </a:r>
            <a:r>
              <a:rPr lang="en-US">
                <a:solidFill>
                  <a:schemeClr val="bg1"/>
                </a:solidFill>
              </a:rPr>
              <a:t> 1970-1979</a:t>
            </a:r>
            <a:endParaRPr lang="cs-CZ">
              <a:solidFill>
                <a:schemeClr val="bg1"/>
              </a:solidFill>
            </a:endParaRPr>
          </a:p>
          <a:p>
            <a:endParaRPr lang="cs-CZ">
              <a:solidFill>
                <a:schemeClr val="bg1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039064" y="6389483"/>
            <a:ext cx="6103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https://en.wikipedia.org/wiki/Gargamelle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260" y="1195237"/>
            <a:ext cx="3454978" cy="509609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4" b="10997"/>
          <a:stretch/>
        </p:blipFill>
        <p:spPr>
          <a:xfrm>
            <a:off x="744169" y="1195237"/>
            <a:ext cx="7441738" cy="509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4942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Jak vidíme částice</a:t>
            </a:r>
          </a:p>
        </p:txBody>
      </p:sp>
      <p:sp>
        <p:nvSpPr>
          <p:cNvPr id="18" name="Zástupný symbol pro obsah 2"/>
          <p:cNvSpPr>
            <a:spLocks noGrp="1"/>
          </p:cNvSpPr>
          <p:nvPr>
            <p:ph idx="1"/>
          </p:nvPr>
        </p:nvSpPr>
        <p:spPr>
          <a:xfrm>
            <a:off x="201202" y="669604"/>
            <a:ext cx="11675724" cy="6018872"/>
          </a:xfrm>
        </p:spPr>
        <p:txBody>
          <a:bodyPr/>
          <a:lstStyle/>
          <a:p>
            <a:r>
              <a:rPr lang="cs-CZ">
                <a:solidFill>
                  <a:schemeClr val="bg1"/>
                </a:solidFill>
              </a:rPr>
              <a:t>Bublinová komora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Gargamelle</a:t>
            </a:r>
            <a:r>
              <a:rPr lang="en-US">
                <a:solidFill>
                  <a:schemeClr val="bg1"/>
                </a:solidFill>
              </a:rPr>
              <a:t> 1970-1979</a:t>
            </a:r>
            <a:endParaRPr lang="cs-CZ">
              <a:solidFill>
                <a:schemeClr val="bg1"/>
              </a:solidFill>
            </a:endParaRPr>
          </a:p>
          <a:p>
            <a:endParaRPr lang="cs-CZ">
              <a:solidFill>
                <a:schemeClr val="bg1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039064" y="6389483"/>
            <a:ext cx="6103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https://en.wikipedia.org/wiki/Gargamelle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260" y="1195237"/>
            <a:ext cx="3454978" cy="509609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4" b="10997"/>
          <a:stretch/>
        </p:blipFill>
        <p:spPr>
          <a:xfrm>
            <a:off x="744169" y="1195237"/>
            <a:ext cx="7441738" cy="509609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20" y="1571451"/>
            <a:ext cx="4439139" cy="449161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273" y="1895378"/>
            <a:ext cx="6000653" cy="400356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5"/>
          <a:stretch/>
        </p:blipFill>
        <p:spPr>
          <a:xfrm>
            <a:off x="5099088" y="4438238"/>
            <a:ext cx="1360895" cy="200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571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Jak vidíme částice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788" y="855078"/>
            <a:ext cx="11554327" cy="147102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Současnost</a:t>
            </a:r>
          </a:p>
          <a:p>
            <a:endParaRPr lang="cs-CZ">
              <a:solidFill>
                <a:schemeClr val="bg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084" y="1326147"/>
            <a:ext cx="7960895" cy="530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2637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Srážky částic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788" y="855078"/>
            <a:ext cx="11554327" cy="1471027"/>
          </a:xfrm>
        </p:spPr>
        <p:txBody>
          <a:bodyPr/>
          <a:lstStyle/>
          <a:p>
            <a:r>
              <a:rPr lang="cs-CZ">
                <a:solidFill>
                  <a:schemeClr val="bg1"/>
                </a:solidFill>
              </a:rPr>
              <a:t>Chceme-li něco nového vytvořit, musíme nejprve něco rozbít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cs-CZ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</a:p>
          <a:p>
            <a:r>
              <a:rPr lang="cs-CZ">
                <a:solidFill>
                  <a:schemeClr val="bg1"/>
                </a:solidFill>
                <a:sym typeface="Wingdings" panose="05000000000000000000" pitchFamily="2" charset="2"/>
              </a:rPr>
              <a:t>Srážka dvou protonů: při velkých energiích nejčastěji srážka dvou částeček protonu (partonů: kvarků a gluonů), protony se  sebe rozbijí.</a:t>
            </a:r>
            <a:endParaRPr lang="cs-CZ">
              <a:solidFill>
                <a:schemeClr val="bg1"/>
              </a:solidFill>
            </a:endParaRPr>
          </a:p>
          <a:p>
            <a:endParaRPr lang="cs-CZ">
              <a:solidFill>
                <a:schemeClr val="bg1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940" y="3533227"/>
            <a:ext cx="2517648" cy="25176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111" y="3533227"/>
            <a:ext cx="2517648" cy="25176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9" name="Přímá spojnice se šipkou 8"/>
          <p:cNvCxnSpPr/>
          <p:nvPr/>
        </p:nvCxnSpPr>
        <p:spPr>
          <a:xfrm>
            <a:off x="3098485" y="4758586"/>
            <a:ext cx="2857500" cy="16328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H="1">
            <a:off x="5955985" y="4317715"/>
            <a:ext cx="3461657" cy="60415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 flipV="1">
            <a:off x="5955985" y="4293222"/>
            <a:ext cx="550729" cy="585271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 flipH="1" flipV="1">
            <a:off x="5929619" y="4046768"/>
            <a:ext cx="26366" cy="817954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 flipH="1">
            <a:off x="5750853" y="4946365"/>
            <a:ext cx="205132" cy="655864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/>
          <p:nvPr/>
        </p:nvCxnSpPr>
        <p:spPr>
          <a:xfrm>
            <a:off x="5955985" y="4921872"/>
            <a:ext cx="172798" cy="697402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/>
          <p:cNvCxnSpPr/>
          <p:nvPr/>
        </p:nvCxnSpPr>
        <p:spPr>
          <a:xfrm flipH="1">
            <a:off x="5876801" y="4954139"/>
            <a:ext cx="66001" cy="1096736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/>
          <p:cNvCxnSpPr/>
          <p:nvPr/>
        </p:nvCxnSpPr>
        <p:spPr>
          <a:xfrm flipH="1" flipV="1">
            <a:off x="5754337" y="4048337"/>
            <a:ext cx="188465" cy="830156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se šipkou 25"/>
          <p:cNvCxnSpPr/>
          <p:nvPr/>
        </p:nvCxnSpPr>
        <p:spPr>
          <a:xfrm flipV="1">
            <a:off x="5969168" y="4046768"/>
            <a:ext cx="262181" cy="796946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05672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Srážky částic</a:t>
            </a:r>
          </a:p>
        </p:txBody>
      </p:sp>
      <p:sp>
        <p:nvSpPr>
          <p:cNvPr id="17" name="Zástupný symbol pro obsah 2"/>
          <p:cNvSpPr>
            <a:spLocks noGrp="1"/>
          </p:cNvSpPr>
          <p:nvPr>
            <p:ph idx="1"/>
          </p:nvPr>
        </p:nvSpPr>
        <p:spPr>
          <a:xfrm>
            <a:off x="300788" y="855078"/>
            <a:ext cx="11554327" cy="1471027"/>
          </a:xfrm>
        </p:spPr>
        <p:txBody>
          <a:bodyPr/>
          <a:lstStyle/>
          <a:p>
            <a:r>
              <a:rPr lang="cs-CZ">
                <a:solidFill>
                  <a:schemeClr val="bg1"/>
                </a:solidFill>
              </a:rPr>
              <a:t>Chceme-li něco nového vytvořit, musíme nejprve něco rozbít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cs-CZ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</a:p>
          <a:p>
            <a:r>
              <a:rPr lang="cs-CZ">
                <a:solidFill>
                  <a:schemeClr val="bg1"/>
                </a:solidFill>
                <a:sym typeface="Wingdings" panose="05000000000000000000" pitchFamily="2" charset="2"/>
              </a:rPr>
              <a:t>Srážka dvou protonů: při velkých energiích nejčastěji srážka dvou částeček protonu (partonů: kvarků a gluonů), protony se  sebe rozbijí.</a:t>
            </a:r>
            <a:endParaRPr lang="cs-CZ">
              <a:solidFill>
                <a:schemeClr val="bg1"/>
              </a:solidFill>
            </a:endParaRPr>
          </a:p>
          <a:p>
            <a:endParaRPr lang="cs-CZ">
              <a:solidFill>
                <a:schemeClr val="bg1"/>
              </a:solidFill>
            </a:endParaRPr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940" y="3533227"/>
            <a:ext cx="2517648" cy="25176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111" y="3533227"/>
            <a:ext cx="2517648" cy="25176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23" name="Přímá spojnice se šipkou 22"/>
          <p:cNvCxnSpPr/>
          <p:nvPr/>
        </p:nvCxnSpPr>
        <p:spPr>
          <a:xfrm>
            <a:off x="3098485" y="4758586"/>
            <a:ext cx="2857500" cy="16328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se šipkou 24"/>
          <p:cNvCxnSpPr/>
          <p:nvPr/>
        </p:nvCxnSpPr>
        <p:spPr>
          <a:xfrm flipH="1">
            <a:off x="5955985" y="4317715"/>
            <a:ext cx="3461657" cy="60415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se šipkou 26"/>
          <p:cNvCxnSpPr/>
          <p:nvPr/>
        </p:nvCxnSpPr>
        <p:spPr>
          <a:xfrm flipV="1">
            <a:off x="5955985" y="4293222"/>
            <a:ext cx="550729" cy="585271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se šipkou 27"/>
          <p:cNvCxnSpPr/>
          <p:nvPr/>
        </p:nvCxnSpPr>
        <p:spPr>
          <a:xfrm flipH="1" flipV="1">
            <a:off x="5929619" y="4046768"/>
            <a:ext cx="26366" cy="817954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se šipkou 28"/>
          <p:cNvCxnSpPr/>
          <p:nvPr/>
        </p:nvCxnSpPr>
        <p:spPr>
          <a:xfrm flipH="1">
            <a:off x="5750853" y="4946365"/>
            <a:ext cx="205132" cy="655864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se šipkou 29"/>
          <p:cNvCxnSpPr/>
          <p:nvPr/>
        </p:nvCxnSpPr>
        <p:spPr>
          <a:xfrm>
            <a:off x="5955985" y="4921872"/>
            <a:ext cx="172798" cy="697402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se šipkou 30"/>
          <p:cNvCxnSpPr/>
          <p:nvPr/>
        </p:nvCxnSpPr>
        <p:spPr>
          <a:xfrm flipH="1">
            <a:off x="5876801" y="4954139"/>
            <a:ext cx="66001" cy="1096736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se šipkou 31"/>
          <p:cNvCxnSpPr/>
          <p:nvPr/>
        </p:nvCxnSpPr>
        <p:spPr>
          <a:xfrm flipH="1" flipV="1">
            <a:off x="5754337" y="4048337"/>
            <a:ext cx="188465" cy="830156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se šipkou 32"/>
          <p:cNvCxnSpPr/>
          <p:nvPr/>
        </p:nvCxnSpPr>
        <p:spPr>
          <a:xfrm flipV="1">
            <a:off x="5969168" y="4046768"/>
            <a:ext cx="262181" cy="796946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381" y="855078"/>
            <a:ext cx="5475666" cy="548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0552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Srážky částic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788" y="855078"/>
            <a:ext cx="11554327" cy="1471027"/>
          </a:xfrm>
        </p:spPr>
        <p:txBody>
          <a:bodyPr/>
          <a:lstStyle/>
          <a:p>
            <a:r>
              <a:rPr lang="cs-CZ">
                <a:solidFill>
                  <a:schemeClr val="bg1"/>
                </a:solidFill>
              </a:rPr>
              <a:t>Aneb </a:t>
            </a:r>
            <a:r>
              <a:rPr lang="en-US">
                <a:solidFill>
                  <a:schemeClr val="bg1"/>
                </a:solidFill>
              </a:rPr>
              <a:t>je to </a:t>
            </a:r>
            <a:r>
              <a:rPr lang="cs-CZ">
                <a:solidFill>
                  <a:schemeClr val="bg1"/>
                </a:solidFill>
              </a:rPr>
              <a:t>jako srážet dva budíky…</a:t>
            </a:r>
          </a:p>
        </p:txBody>
      </p:sp>
      <p:pic>
        <p:nvPicPr>
          <p:cNvPr id="4" name="Picture 7" descr="cloc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200" y="2809959"/>
            <a:ext cx="6624395" cy="245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2812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Srážky částic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788" y="855078"/>
            <a:ext cx="11554327" cy="1471027"/>
          </a:xfrm>
        </p:spPr>
        <p:txBody>
          <a:bodyPr/>
          <a:lstStyle/>
          <a:p>
            <a:r>
              <a:rPr lang="cs-CZ">
                <a:solidFill>
                  <a:schemeClr val="bg1"/>
                </a:solidFill>
              </a:rPr>
              <a:t>…abychom zjistili, z čeho se skládají.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44" y="1590591"/>
            <a:ext cx="6607113" cy="487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452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Srážky částic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788" y="855078"/>
            <a:ext cx="11554327" cy="1471027"/>
          </a:xfrm>
        </p:spPr>
        <p:txBody>
          <a:bodyPr/>
          <a:lstStyle/>
          <a:p>
            <a:r>
              <a:rPr lang="en-US" err="1">
                <a:solidFill>
                  <a:schemeClr val="bg1"/>
                </a:solidFill>
              </a:rPr>
              <a:t>Neaplikovat</a:t>
            </a:r>
            <a:r>
              <a:rPr lang="en-US">
                <a:solidFill>
                  <a:schemeClr val="bg1"/>
                </a:solidFill>
              </a:rPr>
              <a:t> v </a:t>
            </a:r>
            <a:r>
              <a:rPr lang="en-US" err="1">
                <a:solidFill>
                  <a:schemeClr val="bg1"/>
                </a:solidFill>
              </a:rPr>
              <a:t>biologii</a:t>
            </a:r>
            <a:r>
              <a:rPr lang="en-US">
                <a:solidFill>
                  <a:schemeClr val="bg1"/>
                </a:solidFill>
              </a:rPr>
              <a:t>…</a:t>
            </a:r>
            <a:endParaRPr lang="cs-CZ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201" y="1517311"/>
            <a:ext cx="6667500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061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239452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Srážky částic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788" y="855078"/>
            <a:ext cx="11554327" cy="1471027"/>
          </a:xfrm>
        </p:spPr>
        <p:txBody>
          <a:bodyPr/>
          <a:lstStyle/>
          <a:p>
            <a:r>
              <a:rPr lang="cs-CZ">
                <a:solidFill>
                  <a:schemeClr val="bg1"/>
                </a:solidFill>
              </a:rPr>
              <a:t>Chceme-li něco nového vytvořit, musíme nejprve něco rozbít</a:t>
            </a:r>
            <a:r>
              <a:rPr lang="cs-CZ">
                <a:solidFill>
                  <a:schemeClr val="bg1"/>
                </a:solidFill>
                <a:sym typeface="Wingdings" panose="05000000000000000000" pitchFamily="2" charset="2"/>
              </a:rPr>
              <a:t>.</a:t>
            </a:r>
            <a:endParaRPr lang="cs-CZ">
              <a:solidFill>
                <a:schemeClr val="bg1"/>
              </a:solidFill>
            </a:endParaRPr>
          </a:p>
          <a:p>
            <a:endParaRPr lang="cs-CZ">
              <a:solidFill>
                <a:schemeClr val="bg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914" y="3081814"/>
            <a:ext cx="1582419" cy="21335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10008" y="3092980"/>
            <a:ext cx="1582419" cy="20356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Šipka doprava 6"/>
          <p:cNvSpPr/>
          <p:nvPr/>
        </p:nvSpPr>
        <p:spPr>
          <a:xfrm>
            <a:off x="3946858" y="3959253"/>
            <a:ext cx="1347537" cy="2807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 doprava 7"/>
          <p:cNvSpPr/>
          <p:nvPr/>
        </p:nvSpPr>
        <p:spPr>
          <a:xfrm rot="10800000">
            <a:off x="5605445" y="3959253"/>
            <a:ext cx="1372871" cy="3030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9370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Molekula </a:t>
            </a:r>
            <a:r>
              <a:rPr lang="cs-CZ" b="1" err="1">
                <a:solidFill>
                  <a:schemeClr val="bg1"/>
                </a:solidFill>
              </a:rPr>
              <a:t>pentacenu</a:t>
            </a:r>
            <a:r>
              <a:rPr lang="cs-CZ" b="1">
                <a:solidFill>
                  <a:schemeClr val="bg1"/>
                </a:solidFill>
              </a:rPr>
              <a:t> – obláčky elektronů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92462"/>
            <a:ext cx="5715000" cy="27813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976" y="1438382"/>
            <a:ext cx="3999824" cy="4559799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74661" y="6318607"/>
            <a:ext cx="1171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10</a:t>
            </a:r>
            <a:r>
              <a:rPr lang="cs-CZ" baseline="30000">
                <a:solidFill>
                  <a:schemeClr val="bg1"/>
                </a:solidFill>
              </a:rPr>
              <a:t>-9</a:t>
            </a:r>
            <a:r>
              <a:rPr lang="cs-CZ">
                <a:solidFill>
                  <a:schemeClr val="bg1"/>
                </a:solidFill>
              </a:rPr>
              <a:t> m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0613206" y="6287247"/>
            <a:ext cx="1284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IBM, </a:t>
            </a:r>
            <a:r>
              <a:rPr lang="cs-CZ" err="1">
                <a:solidFill>
                  <a:schemeClr val="bg1"/>
                </a:solidFill>
              </a:rPr>
              <a:t>Zurich</a:t>
            </a:r>
            <a:endParaRPr lang="cs-CZ">
              <a:solidFill>
                <a:schemeClr val="bg1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" t="11725" r="4416" b="8178"/>
          <a:stretch/>
        </p:blipFill>
        <p:spPr>
          <a:xfrm>
            <a:off x="4333324" y="5197103"/>
            <a:ext cx="3712307" cy="160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1947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87797" flipH="1">
            <a:off x="2903911" y="4685318"/>
            <a:ext cx="1582419" cy="20356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0243" flipH="1">
            <a:off x="6677135" y="1389648"/>
            <a:ext cx="1582419" cy="20356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Srážky částic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788" y="855078"/>
            <a:ext cx="11554327" cy="1471027"/>
          </a:xfrm>
        </p:spPr>
        <p:txBody>
          <a:bodyPr/>
          <a:lstStyle/>
          <a:p>
            <a:r>
              <a:rPr lang="cs-CZ">
                <a:solidFill>
                  <a:schemeClr val="bg1"/>
                </a:solidFill>
              </a:rPr>
              <a:t>Chceme-li něco nového vytvořit, musíme nejprve něco rozbít.</a:t>
            </a:r>
          </a:p>
          <a:p>
            <a:r>
              <a:rPr lang="cs-CZ">
                <a:solidFill>
                  <a:schemeClr val="bg1"/>
                </a:solidFill>
              </a:rPr>
              <a:t>Často se ale nestane skoro nic…</a:t>
            </a:r>
          </a:p>
          <a:p>
            <a:endParaRPr lang="cs-CZ">
              <a:solidFill>
                <a:schemeClr val="bg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914" y="3081814"/>
            <a:ext cx="1582419" cy="21335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10008" y="3092980"/>
            <a:ext cx="1582419" cy="20356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Šipka doprava 6"/>
          <p:cNvSpPr/>
          <p:nvPr/>
        </p:nvSpPr>
        <p:spPr>
          <a:xfrm>
            <a:off x="3946858" y="3959253"/>
            <a:ext cx="1347537" cy="2807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 doprava 7"/>
          <p:cNvSpPr/>
          <p:nvPr/>
        </p:nvSpPr>
        <p:spPr>
          <a:xfrm rot="10800000">
            <a:off x="5605445" y="3959253"/>
            <a:ext cx="1372871" cy="3030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Výbuch 1 3"/>
          <p:cNvSpPr/>
          <p:nvPr/>
        </p:nvSpPr>
        <p:spPr>
          <a:xfrm>
            <a:off x="4146966" y="2911087"/>
            <a:ext cx="2831350" cy="2304326"/>
          </a:xfrm>
          <a:prstGeom prst="irregularSeal1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 doprava 10"/>
          <p:cNvSpPr/>
          <p:nvPr/>
        </p:nvSpPr>
        <p:spPr>
          <a:xfrm rot="19272785">
            <a:off x="5400035" y="3399966"/>
            <a:ext cx="1372871" cy="3030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Šipka doprava 12"/>
          <p:cNvSpPr/>
          <p:nvPr/>
        </p:nvSpPr>
        <p:spPr>
          <a:xfrm rot="8359609">
            <a:off x="4269976" y="4330133"/>
            <a:ext cx="1372871" cy="3030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18201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Srážky částic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788" y="855078"/>
            <a:ext cx="11554327" cy="1702655"/>
          </a:xfrm>
        </p:spPr>
        <p:txBody>
          <a:bodyPr/>
          <a:lstStyle/>
          <a:p>
            <a:r>
              <a:rPr lang="cs-CZ">
                <a:solidFill>
                  <a:schemeClr val="bg1"/>
                </a:solidFill>
              </a:rPr>
              <a:t>Chceme-li něco nového vytvořit, musíme nejprve něco rozbít.</a:t>
            </a:r>
          </a:p>
          <a:p>
            <a:r>
              <a:rPr lang="cs-CZ">
                <a:solidFill>
                  <a:schemeClr val="bg1"/>
                </a:solidFill>
              </a:rPr>
              <a:t>V</a:t>
            </a:r>
            <a:r>
              <a:rPr lang="en-US">
                <a:solidFill>
                  <a:schemeClr val="bg1"/>
                </a:solidFill>
              </a:rPr>
              <a:t>e </a:t>
            </a:r>
            <a:r>
              <a:rPr lang="en-US" err="1">
                <a:solidFill>
                  <a:schemeClr val="bg1"/>
                </a:solidFill>
              </a:rPr>
              <a:t>sr</a:t>
            </a:r>
            <a:r>
              <a:rPr lang="cs-CZ" err="1">
                <a:solidFill>
                  <a:schemeClr val="bg1"/>
                </a:solidFill>
              </a:rPr>
              <a:t>ážkách</a:t>
            </a:r>
            <a:r>
              <a:rPr lang="cs-CZ">
                <a:solidFill>
                  <a:schemeClr val="bg1"/>
                </a:solidFill>
              </a:rPr>
              <a:t> ale mohou vznikat částice nové</a:t>
            </a:r>
            <a:r>
              <a:rPr lang="en-US">
                <a:solidFill>
                  <a:schemeClr val="bg1"/>
                </a:solidFill>
              </a:rPr>
              <a:t>!</a:t>
            </a:r>
            <a:endParaRPr lang="cs-CZ">
              <a:solidFill>
                <a:schemeClr val="bg1"/>
              </a:solidFill>
            </a:endParaRPr>
          </a:p>
          <a:p>
            <a:r>
              <a:rPr lang="cs-CZ">
                <a:solidFill>
                  <a:schemeClr val="bg1"/>
                </a:solidFill>
              </a:rPr>
              <a:t>E </a:t>
            </a:r>
            <a:r>
              <a:rPr lang="en-US">
                <a:solidFill>
                  <a:schemeClr val="bg1"/>
                </a:solidFill>
              </a:rPr>
              <a:t>= mc</a:t>
            </a:r>
            <a:r>
              <a:rPr lang="en-US" baseline="30000">
                <a:solidFill>
                  <a:schemeClr val="bg1"/>
                </a:solidFill>
              </a:rPr>
              <a:t>2</a:t>
            </a:r>
            <a:r>
              <a:rPr lang="en-US">
                <a:solidFill>
                  <a:schemeClr val="bg1"/>
                </a:solidFill>
              </a:rPr>
              <a:t> </a:t>
            </a:r>
            <a:endParaRPr lang="cs-CZ">
              <a:solidFill>
                <a:schemeClr val="bg1"/>
              </a:solidFill>
            </a:endParaRPr>
          </a:p>
          <a:p>
            <a:endParaRPr lang="cs-CZ">
              <a:solidFill>
                <a:schemeClr val="bg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914" y="3081814"/>
            <a:ext cx="1582419" cy="21335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10008" y="3092980"/>
            <a:ext cx="1582419" cy="20356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Šipka doprava 6"/>
          <p:cNvSpPr/>
          <p:nvPr/>
        </p:nvSpPr>
        <p:spPr>
          <a:xfrm>
            <a:off x="3946858" y="3959253"/>
            <a:ext cx="1347537" cy="2807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 doprava 7"/>
          <p:cNvSpPr/>
          <p:nvPr/>
        </p:nvSpPr>
        <p:spPr>
          <a:xfrm rot="10800000">
            <a:off x="5605445" y="3959253"/>
            <a:ext cx="1372871" cy="3030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Výbuch 1 3"/>
          <p:cNvSpPr/>
          <p:nvPr/>
        </p:nvSpPr>
        <p:spPr>
          <a:xfrm>
            <a:off x="4146966" y="2911087"/>
            <a:ext cx="2831350" cy="2304326"/>
          </a:xfrm>
          <a:prstGeom prst="irregularSeal1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4" t="4003" r="40569" b="4802"/>
          <a:stretch/>
        </p:blipFill>
        <p:spPr>
          <a:xfrm rot="2975254">
            <a:off x="6863767" y="1523791"/>
            <a:ext cx="940363" cy="188485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4" t="4003" r="40569" b="4802"/>
          <a:stretch/>
        </p:blipFill>
        <p:spPr>
          <a:xfrm rot="13741084">
            <a:off x="3321152" y="4645374"/>
            <a:ext cx="940363" cy="1884850"/>
          </a:xfrm>
          <a:prstGeom prst="rect">
            <a:avLst/>
          </a:prstGeom>
        </p:spPr>
      </p:pic>
      <p:sp>
        <p:nvSpPr>
          <p:cNvPr id="11" name="Šipka doprava 10"/>
          <p:cNvSpPr/>
          <p:nvPr/>
        </p:nvSpPr>
        <p:spPr>
          <a:xfrm rot="19272785">
            <a:off x="5400035" y="3399966"/>
            <a:ext cx="1372871" cy="3030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Šipka doprava 12"/>
          <p:cNvSpPr/>
          <p:nvPr/>
        </p:nvSpPr>
        <p:spPr>
          <a:xfrm rot="8359609">
            <a:off x="4269976" y="4330133"/>
            <a:ext cx="1372871" cy="3030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56551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8" r="24057"/>
          <a:stretch/>
        </p:blipFill>
        <p:spPr>
          <a:xfrm rot="5400000">
            <a:off x="4599364" y="3246483"/>
            <a:ext cx="1192177" cy="225790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Srážky částic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788" y="855078"/>
            <a:ext cx="11554327" cy="1960041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bg1"/>
                </a:solidFill>
              </a:rPr>
              <a:t>Chceme-li něco nového vytvořit, musíme nejprve něco rozbít.</a:t>
            </a:r>
          </a:p>
          <a:p>
            <a:r>
              <a:rPr lang="cs-CZ">
                <a:solidFill>
                  <a:schemeClr val="bg1"/>
                </a:solidFill>
              </a:rPr>
              <a:t>Ve srážkách </a:t>
            </a:r>
            <a:r>
              <a:rPr lang="en-US">
                <a:solidFill>
                  <a:schemeClr val="bg1"/>
                </a:solidFill>
              </a:rPr>
              <a:t>ale</a:t>
            </a:r>
            <a:r>
              <a:rPr lang="cs-CZ">
                <a:solidFill>
                  <a:schemeClr val="bg1"/>
                </a:solidFill>
              </a:rPr>
              <a:t> mohou vznikat částice nové!</a:t>
            </a:r>
            <a:endParaRPr lang="en-US">
              <a:solidFill>
                <a:schemeClr val="bg1"/>
              </a:solidFill>
            </a:endParaRPr>
          </a:p>
          <a:p>
            <a:r>
              <a:rPr lang="cs-CZ">
                <a:solidFill>
                  <a:schemeClr val="bg1"/>
                </a:solidFill>
              </a:rPr>
              <a:t>E </a:t>
            </a:r>
            <a:r>
              <a:rPr lang="en-US">
                <a:solidFill>
                  <a:schemeClr val="bg1"/>
                </a:solidFill>
              </a:rPr>
              <a:t>= mc</a:t>
            </a:r>
            <a:r>
              <a:rPr lang="en-US" baseline="30000">
                <a:solidFill>
                  <a:schemeClr val="bg1"/>
                </a:solidFill>
              </a:rPr>
              <a:t>2</a:t>
            </a:r>
            <a:r>
              <a:rPr lang="en-US">
                <a:solidFill>
                  <a:schemeClr val="bg1"/>
                </a:solidFill>
              </a:rPr>
              <a:t> </a:t>
            </a:r>
            <a:endParaRPr lang="cs-CZ">
              <a:solidFill>
                <a:schemeClr val="bg1"/>
              </a:solidFill>
            </a:endParaRPr>
          </a:p>
          <a:p>
            <a:endParaRPr lang="cs-CZ">
              <a:solidFill>
                <a:schemeClr val="bg1"/>
              </a:solidFill>
            </a:endParaRPr>
          </a:p>
          <a:p>
            <a:endParaRPr lang="cs-CZ">
              <a:solidFill>
                <a:schemeClr val="bg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091" y="2030243"/>
            <a:ext cx="1582419" cy="21335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70091" y="4622230"/>
            <a:ext cx="1582419" cy="20356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4" t="4003" r="40569" b="4802"/>
          <a:stretch/>
        </p:blipFill>
        <p:spPr>
          <a:xfrm rot="2017528">
            <a:off x="6759081" y="2131134"/>
            <a:ext cx="940363" cy="188485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4" t="4003" r="40569" b="4802"/>
          <a:stretch/>
        </p:blipFill>
        <p:spPr>
          <a:xfrm rot="9310256">
            <a:off x="6643529" y="4697612"/>
            <a:ext cx="940363" cy="1884850"/>
          </a:xfrm>
          <a:prstGeom prst="rect">
            <a:avLst/>
          </a:prstGeom>
        </p:spPr>
      </p:pic>
      <p:sp>
        <p:nvSpPr>
          <p:cNvPr id="15" name="Šipka doprava 14"/>
          <p:cNvSpPr/>
          <p:nvPr/>
        </p:nvSpPr>
        <p:spPr>
          <a:xfrm rot="4165453" flipV="1">
            <a:off x="2245450" y="3151406"/>
            <a:ext cx="2489029" cy="457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Šipka doprava 15"/>
          <p:cNvSpPr/>
          <p:nvPr/>
        </p:nvSpPr>
        <p:spPr>
          <a:xfrm rot="17525642" flipV="1">
            <a:off x="2216785" y="5486289"/>
            <a:ext cx="2489029" cy="457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Šipka doprava 16"/>
          <p:cNvSpPr/>
          <p:nvPr/>
        </p:nvSpPr>
        <p:spPr>
          <a:xfrm rot="18095916" flipV="1">
            <a:off x="5869198" y="3224896"/>
            <a:ext cx="2489029" cy="457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Šipka doprava 17"/>
          <p:cNvSpPr/>
          <p:nvPr/>
        </p:nvSpPr>
        <p:spPr>
          <a:xfrm rot="3797953" flipV="1">
            <a:off x="5777267" y="5442508"/>
            <a:ext cx="2489029" cy="457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Šipka doprava 18"/>
          <p:cNvSpPr/>
          <p:nvPr/>
        </p:nvSpPr>
        <p:spPr>
          <a:xfrm flipV="1">
            <a:off x="3953132" y="4319736"/>
            <a:ext cx="2489029" cy="457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59699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Interakce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788" y="855078"/>
            <a:ext cx="11554327" cy="1751764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bg1"/>
                </a:solidFill>
              </a:rPr>
              <a:t>Energie se může přeměnit v hmotu nové těžké částice.</a:t>
            </a:r>
          </a:p>
          <a:p>
            <a:r>
              <a:rPr lang="cs-CZ">
                <a:solidFill>
                  <a:schemeClr val="bg1"/>
                </a:solidFill>
              </a:rPr>
              <a:t>Zde </a:t>
            </a:r>
            <a:r>
              <a:rPr lang="cs-CZ" i="1">
                <a:solidFill>
                  <a:schemeClr val="bg1"/>
                </a:solidFill>
              </a:rPr>
              <a:t>Z</a:t>
            </a:r>
            <a:r>
              <a:rPr lang="cs-CZ">
                <a:solidFill>
                  <a:schemeClr val="bg1"/>
                </a:solidFill>
              </a:rPr>
              <a:t> boson </a:t>
            </a:r>
            <a:r>
              <a:rPr lang="en-US">
                <a:solidFill>
                  <a:schemeClr val="bg1"/>
                </a:solidFill>
              </a:rPr>
              <a:t>~ t</a:t>
            </a:r>
            <a:r>
              <a:rPr lang="cs-CZ" err="1">
                <a:solidFill>
                  <a:schemeClr val="bg1"/>
                </a:solidFill>
              </a:rPr>
              <a:t>ěžký</a:t>
            </a:r>
            <a:r>
              <a:rPr lang="cs-CZ">
                <a:solidFill>
                  <a:schemeClr val="bg1"/>
                </a:solidFill>
              </a:rPr>
              <a:t> foton</a:t>
            </a:r>
            <a:r>
              <a:rPr lang="en-US">
                <a:solidFill>
                  <a:schemeClr val="bg1"/>
                </a:solidFill>
              </a:rPr>
              <a:t>, </a:t>
            </a:r>
            <a:r>
              <a:rPr lang="en-US" err="1">
                <a:solidFill>
                  <a:schemeClr val="bg1"/>
                </a:solidFill>
              </a:rPr>
              <a:t>nestabiln</a:t>
            </a:r>
            <a:r>
              <a:rPr lang="cs-CZ">
                <a:solidFill>
                  <a:schemeClr val="bg1"/>
                </a:solidFill>
              </a:rPr>
              <a:t>í a rychle se rozpadá.</a:t>
            </a:r>
            <a:endParaRPr lang="en-US">
              <a:solidFill>
                <a:schemeClr val="bg1"/>
              </a:solidFill>
            </a:endParaRPr>
          </a:p>
          <a:p>
            <a:r>
              <a:rPr lang="en-US" err="1">
                <a:solidFill>
                  <a:schemeClr val="bg1"/>
                </a:solidFill>
              </a:rPr>
              <a:t>Jak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zm</a:t>
            </a:r>
            <a:r>
              <a:rPr lang="cs-CZ" err="1">
                <a:solidFill>
                  <a:schemeClr val="bg1"/>
                </a:solidFill>
              </a:rPr>
              <a:t>ěřit</a:t>
            </a:r>
            <a:r>
              <a:rPr lang="cs-CZ">
                <a:solidFill>
                  <a:schemeClr val="bg1"/>
                </a:solidFill>
              </a:rPr>
              <a:t> hmotnost Z bosonu? Jak vlastně víme, že existuje?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 descr="zee_caltr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3428249"/>
            <a:ext cx="3447003" cy="335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4"/>
          <a:stretch>
            <a:fillRect/>
          </a:stretch>
        </p:blipFill>
        <p:spPr bwMode="auto">
          <a:xfrm>
            <a:off x="8516602" y="3428249"/>
            <a:ext cx="3338513" cy="335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8" descr="feynman_Z_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8" y="3952123"/>
            <a:ext cx="3889375" cy="230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189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Interakce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788" y="855078"/>
            <a:ext cx="11554327" cy="1471027"/>
          </a:xfrm>
        </p:spPr>
        <p:txBody>
          <a:bodyPr/>
          <a:lstStyle/>
          <a:p>
            <a:r>
              <a:rPr lang="cs-CZ">
                <a:solidFill>
                  <a:schemeClr val="bg1"/>
                </a:solidFill>
              </a:rPr>
              <a:t>Složitější případ vzniku párů top kvarků.</a:t>
            </a:r>
          </a:p>
        </p:txBody>
      </p:sp>
      <p:pic>
        <p:nvPicPr>
          <p:cNvPr id="4" name="Picture 2" descr="ttbar_ev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095" y="1995104"/>
            <a:ext cx="5197642" cy="471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feynman_ttbar_lje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88" y="3110833"/>
            <a:ext cx="2808288" cy="248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156" y="2804988"/>
            <a:ext cx="3751077" cy="309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6727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„Částice je kopeček!“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788" y="855078"/>
            <a:ext cx="11554327" cy="1471027"/>
          </a:xfrm>
        </p:spPr>
        <p:txBody>
          <a:bodyPr/>
          <a:lstStyle/>
          <a:p>
            <a:r>
              <a:rPr lang="cs-CZ">
                <a:solidFill>
                  <a:schemeClr val="bg1"/>
                </a:solidFill>
              </a:rPr>
              <a:t>…když zkoumáme, jak často se něco děje při různé energii.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516" y="1729373"/>
            <a:ext cx="7114674" cy="495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1757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Všecky interakce světa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50"/>
          <a:stretch/>
        </p:blipFill>
        <p:spPr>
          <a:xfrm>
            <a:off x="-1" y="681752"/>
            <a:ext cx="4033157" cy="460870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599" y="1279153"/>
            <a:ext cx="3790181" cy="537389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" t="4166" b="10238"/>
          <a:stretch/>
        </p:blipFill>
        <p:spPr>
          <a:xfrm>
            <a:off x="7649780" y="1502229"/>
            <a:ext cx="4464267" cy="515395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5" t="29139" r="38529" b="44762"/>
          <a:stretch/>
        </p:blipFill>
        <p:spPr>
          <a:xfrm>
            <a:off x="2155803" y="5440757"/>
            <a:ext cx="1913676" cy="124493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0" t="77476" r="33939"/>
          <a:stretch/>
        </p:blipFill>
        <p:spPr>
          <a:xfrm>
            <a:off x="204537" y="5386951"/>
            <a:ext cx="1951266" cy="135254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5" t="1" r="38529" b="74051"/>
          <a:stretch/>
        </p:blipFill>
        <p:spPr>
          <a:xfrm>
            <a:off x="9532297" y="5001459"/>
            <a:ext cx="2603980" cy="168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669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Všecky interakce světa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1"/>
          </p:nvPr>
        </p:nvSpPr>
        <p:spPr>
          <a:xfrm>
            <a:off x="122464" y="5110843"/>
            <a:ext cx="11895365" cy="1686714"/>
          </a:xfrm>
        </p:spPr>
        <p:txBody>
          <a:bodyPr>
            <a:normAutofit fontScale="92500"/>
          </a:bodyPr>
          <a:lstStyle/>
          <a:p>
            <a:r>
              <a:rPr lang="en-US">
                <a:solidFill>
                  <a:schemeClr val="bg1"/>
                </a:solidFill>
              </a:rPr>
              <a:t>V</a:t>
            </a:r>
            <a:r>
              <a:rPr lang="cs-CZ" err="1">
                <a:solidFill>
                  <a:schemeClr val="bg1"/>
                </a:solidFill>
              </a:rPr>
              <a:t>ýznamnou</a:t>
            </a:r>
            <a:r>
              <a:rPr lang="cs-CZ">
                <a:solidFill>
                  <a:schemeClr val="bg1"/>
                </a:solidFill>
              </a:rPr>
              <a:t> roli hrají symetrie.</a:t>
            </a:r>
          </a:p>
          <a:p>
            <a:r>
              <a:rPr lang="cs-CZ">
                <a:solidFill>
                  <a:schemeClr val="bg1"/>
                </a:solidFill>
              </a:rPr>
              <a:t>Má-li být teorie neměnná vůči nějaká symetrii/změně, vede to na interakci.</a:t>
            </a:r>
          </a:p>
          <a:p>
            <a:r>
              <a:rPr lang="cs-CZ">
                <a:solidFill>
                  <a:schemeClr val="bg1"/>
                </a:solidFill>
              </a:rPr>
              <a:t>Analogie kalibrace potenciálů </a:t>
            </a:r>
            <a:r>
              <a:rPr lang="cs-CZ" err="1">
                <a:solidFill>
                  <a:schemeClr val="bg1"/>
                </a:solidFill>
              </a:rPr>
              <a:t>elmag</a:t>
            </a:r>
            <a:r>
              <a:rPr lang="cs-CZ">
                <a:solidFill>
                  <a:schemeClr val="bg1"/>
                </a:solidFill>
              </a:rPr>
              <a:t>. pole: „Kalibrační interakce, kalibrační bosony.“</a:t>
            </a:r>
          </a:p>
        </p:txBody>
      </p:sp>
      <p:pic>
        <p:nvPicPr>
          <p:cNvPr id="3" name="Obrázek 2" descr="Obsah obrázku text, rukopis, Písmo, snímek obrazovky&#10;&#10;Popis se vygeneroval automaticky.">
            <a:extLst>
              <a:ext uri="{FF2B5EF4-FFF2-40B4-BE49-F238E27FC236}">
                <a16:creationId xmlns:a16="http://schemas.microsoft.com/office/drawing/2014/main" id="{07540038-6050-44D6-6EC6-6C51B81DB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5258" y="997342"/>
            <a:ext cx="6096000" cy="405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847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Všecky interakce světa </a:t>
            </a:r>
            <a:r>
              <a:rPr lang="en-US" b="1" err="1">
                <a:solidFill>
                  <a:schemeClr val="bg1"/>
                </a:solidFill>
              </a:rPr>
              <a:t>kompaktn</a:t>
            </a:r>
            <a:r>
              <a:rPr lang="cs-CZ" b="1">
                <a:solidFill>
                  <a:schemeClr val="bg1"/>
                </a:solidFill>
              </a:rPr>
              <a:t>ě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/>
          <a:stretch/>
        </p:blipFill>
        <p:spPr>
          <a:xfrm>
            <a:off x="2061411" y="1148681"/>
            <a:ext cx="7210926" cy="53467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0536096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486400" cy="6858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315" y="3696858"/>
            <a:ext cx="3094909" cy="230616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109" y="771267"/>
            <a:ext cx="3005322" cy="244554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89" y="3668910"/>
            <a:ext cx="2874311" cy="2667868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5" y="771267"/>
            <a:ext cx="3706156" cy="253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1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Atom</a:t>
            </a:r>
            <a:r>
              <a:rPr lang="cs-CZ" b="1">
                <a:solidFill>
                  <a:schemeClr val="bg1"/>
                </a:solidFill>
              </a:rPr>
              <a:t> – stojaté vlny elektronů kolem jádra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004" y="1695628"/>
            <a:ext cx="2400300" cy="35814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03" y="1705153"/>
            <a:ext cx="3562350" cy="35718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682" y="1705153"/>
            <a:ext cx="3590925" cy="35814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74661" y="6318607"/>
            <a:ext cx="1171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10</a:t>
            </a:r>
            <a:r>
              <a:rPr lang="cs-CZ" baseline="30000">
                <a:solidFill>
                  <a:schemeClr val="bg1"/>
                </a:solidFill>
              </a:rPr>
              <a:t>-10</a:t>
            </a:r>
            <a:r>
              <a:rPr lang="cs-CZ">
                <a:solidFill>
                  <a:schemeClr val="bg1"/>
                </a:solidFill>
              </a:rPr>
              <a:t> m</a:t>
            </a:r>
          </a:p>
        </p:txBody>
      </p:sp>
    </p:spTree>
    <p:extLst>
      <p:ext uri="{BB962C8B-B14F-4D97-AF65-F5344CB8AC3E}">
        <p14:creationId xmlns:p14="http://schemas.microsoft.com/office/powerpoint/2010/main" val="19961994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err="1">
                <a:solidFill>
                  <a:schemeClr val="bg1"/>
                </a:solidFill>
              </a:rPr>
              <a:t>Higgs</a:t>
            </a:r>
            <a:r>
              <a:rPr lang="cs-CZ" b="1">
                <a:solidFill>
                  <a:schemeClr val="bg1"/>
                </a:solidFill>
              </a:rPr>
              <a:t> :: Peter </a:t>
            </a:r>
            <a:r>
              <a:rPr lang="cs-CZ" b="1" err="1">
                <a:solidFill>
                  <a:schemeClr val="bg1"/>
                </a:solidFill>
              </a:rPr>
              <a:t>Higgs</a:t>
            </a:r>
            <a:endParaRPr lang="cs-CZ" b="1">
              <a:solidFill>
                <a:schemeClr val="bg1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966" y="2318251"/>
            <a:ext cx="6781601" cy="4539749"/>
          </a:xfrm>
          <a:prstGeom prst="rect">
            <a:avLst/>
          </a:prstGeom>
        </p:spPr>
      </p:pic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300788" y="855078"/>
            <a:ext cx="11554327" cy="2505743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bg1"/>
                </a:solidFill>
              </a:rPr>
              <a:t>Problém: interakce zavedené kalibračním principem fungují jen pro nehmotné částice…</a:t>
            </a:r>
          </a:p>
          <a:p>
            <a:r>
              <a:rPr lang="cs-CZ">
                <a:solidFill>
                  <a:schemeClr val="bg1"/>
                </a:solidFill>
              </a:rPr>
              <a:t>Jak částicím v teorii dodat hmotnost, a zachovat symetrii teorie?</a:t>
            </a:r>
          </a:p>
        </p:txBody>
      </p:sp>
      <p:sp>
        <p:nvSpPr>
          <p:cNvPr id="9" name="Zástupný symbol pro obsah 2"/>
          <p:cNvSpPr txBox="1">
            <a:spLocks/>
          </p:cNvSpPr>
          <p:nvPr/>
        </p:nvSpPr>
        <p:spPr>
          <a:xfrm>
            <a:off x="8907694" y="5604004"/>
            <a:ext cx="3284306" cy="1146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>
                <a:solidFill>
                  <a:schemeClr val="bg1"/>
                </a:solidFill>
              </a:rPr>
              <a:t>1964</a:t>
            </a:r>
          </a:p>
          <a:p>
            <a:pPr marL="0" indent="0">
              <a:buNone/>
            </a:pPr>
            <a:r>
              <a:rPr lang="cs-CZ" err="1">
                <a:solidFill>
                  <a:schemeClr val="bg1"/>
                </a:solidFill>
              </a:rPr>
              <a:t>We</a:t>
            </a:r>
            <a:r>
              <a:rPr lang="en-US">
                <a:solidFill>
                  <a:schemeClr val="bg1"/>
                </a:solidFill>
              </a:rPr>
              <a:t>’ll be back </a:t>
            </a:r>
            <a:r>
              <a:rPr lang="cs-CZ" err="1">
                <a:solidFill>
                  <a:schemeClr val="bg1"/>
                </a:solidFill>
              </a:rPr>
              <a:t>soon</a:t>
            </a:r>
            <a:r>
              <a:rPr lang="en-US">
                <a:solidFill>
                  <a:schemeClr val="bg1"/>
                </a:solidFill>
              </a:rPr>
              <a:t>…</a:t>
            </a:r>
            <a:endParaRPr lang="cs-CZ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6249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Laboratoř CERN</a:t>
            </a:r>
            <a:endParaRPr lang="cs-CZ" b="1" dirty="0">
              <a:solidFill>
                <a:schemeClr val="bg1"/>
              </a:solidFill>
              <a:cs typeface="Calibri Light"/>
            </a:endParaRPr>
          </a:p>
        </p:txBody>
      </p:sp>
      <p:pic>
        <p:nvPicPr>
          <p:cNvPr id="12" name="Obrázek 11" descr="Obsah obrázku text, Grafika, grafický design, snímek obrazovky&#10;&#10;Popis se vygeneroval automaticky.">
            <a:extLst>
              <a:ext uri="{FF2B5EF4-FFF2-40B4-BE49-F238E27FC236}">
                <a16:creationId xmlns:a16="http://schemas.microsoft.com/office/drawing/2014/main" id="{39F8EE9F-9FA3-7319-D30E-D8CEC6070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589" y="2348608"/>
            <a:ext cx="7305675" cy="4095750"/>
          </a:xfrm>
          <a:prstGeom prst="rect">
            <a:avLst/>
          </a:prstGeom>
        </p:spPr>
      </p:pic>
      <p:pic>
        <p:nvPicPr>
          <p:cNvPr id="13" name="Obrázek 12" descr="Obsah obrázku text, Písmo, snímek obrazovky, řada/pruh&#10;&#10;Popis se vygeneroval automaticky.">
            <a:extLst>
              <a:ext uri="{FF2B5EF4-FFF2-40B4-BE49-F238E27FC236}">
                <a16:creationId xmlns:a16="http://schemas.microsoft.com/office/drawing/2014/main" id="{5CBC9F68-C778-B14E-EFBB-DE081E12B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589" y="1126197"/>
            <a:ext cx="7305675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8496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Laboratoř CERN</a:t>
            </a:r>
            <a:endParaRPr lang="cs-CZ" b="1" dirty="0">
              <a:solidFill>
                <a:schemeClr val="bg1"/>
              </a:solidFill>
              <a:cs typeface="Calibri Light"/>
            </a:endParaRPr>
          </a:p>
        </p:txBody>
      </p:sp>
      <p:pic>
        <p:nvPicPr>
          <p:cNvPr id="3" name="Obrázek 2" descr="Obsah obrázku venku, obloha, strom, tráva&#10;&#10;Popis se vygeneroval automaticky.">
            <a:extLst>
              <a:ext uri="{FF2B5EF4-FFF2-40B4-BE49-F238E27FC236}">
                <a16:creationId xmlns:a16="http://schemas.microsoft.com/office/drawing/2014/main" id="{F019DA81-94DE-81A7-44BB-56C800810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534" y="966727"/>
            <a:ext cx="9645079" cy="540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7765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Laboratoř CERN </a:t>
            </a:r>
            <a:endParaRPr lang="cs-CZ" b="1" dirty="0">
              <a:solidFill>
                <a:schemeClr val="bg1"/>
              </a:solidFill>
              <a:cs typeface="Calibri Light"/>
            </a:endParaRPr>
          </a:p>
        </p:txBody>
      </p:sp>
      <p:pic>
        <p:nvPicPr>
          <p:cNvPr id="3" name="Obrázek 2" descr="Obsah obrázku příroda, snímek obrazovky, mapa, Země&#10;&#10;Popis se vygeneroval automaticky.">
            <a:extLst>
              <a:ext uri="{FF2B5EF4-FFF2-40B4-BE49-F238E27FC236}">
                <a16:creationId xmlns:a16="http://schemas.microsoft.com/office/drawing/2014/main" id="{91B25D07-612D-96A8-76C7-38CD62193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207" y="858856"/>
            <a:ext cx="9934146" cy="556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8994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Laboratoř CERN</a:t>
            </a:r>
            <a:endParaRPr lang="cs-CZ" b="1" dirty="0">
              <a:solidFill>
                <a:schemeClr val="bg1"/>
              </a:solidFill>
              <a:cs typeface="Calibri Light"/>
            </a:endParaRPr>
          </a:p>
        </p:txBody>
      </p:sp>
      <p:pic>
        <p:nvPicPr>
          <p:cNvPr id="3" name="Obrázek 2" descr="Obsah obrázku text, mapa, Svět, Země&#10;&#10;Popis se vygeneroval automaticky.">
            <a:extLst>
              <a:ext uri="{FF2B5EF4-FFF2-40B4-BE49-F238E27FC236}">
                <a16:creationId xmlns:a16="http://schemas.microsoft.com/office/drawing/2014/main" id="{C3B4C8A6-2E5F-B9B5-3A33-168932568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119" y="902584"/>
            <a:ext cx="9426494" cy="540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4735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Laboratoř CERN</a:t>
            </a:r>
            <a:endParaRPr lang="cs-CZ" b="1" dirty="0">
              <a:solidFill>
                <a:schemeClr val="bg1"/>
              </a:solidFill>
              <a:cs typeface="Calibri Light"/>
            </a:endParaRPr>
          </a:p>
        </p:txBody>
      </p:sp>
      <p:pic>
        <p:nvPicPr>
          <p:cNvPr id="4" name="Obrázek 3" descr="Obsah obrázku koláž, žena, snímek obrazovky, oblečení&#10;&#10;Popis se vygeneroval automaticky.">
            <a:extLst>
              <a:ext uri="{FF2B5EF4-FFF2-40B4-BE49-F238E27FC236}">
                <a16:creationId xmlns:a16="http://schemas.microsoft.com/office/drawing/2014/main" id="{557578E6-4651-EBC1-01D2-A9D7BE2C9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971" y="867045"/>
            <a:ext cx="10488202" cy="576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1814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Není k dispozici žádný popis fotky.">
            <a:extLst>
              <a:ext uri="{FF2B5EF4-FFF2-40B4-BE49-F238E27FC236}">
                <a16:creationId xmlns:a16="http://schemas.microsoft.com/office/drawing/2014/main" id="{DA564633-6F63-7CED-6BAB-01FD21B9F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2144" y="182475"/>
            <a:ext cx="2743200" cy="2743200"/>
          </a:xfrm>
          <a:prstGeom prst="rect">
            <a:avLst/>
          </a:prstGeom>
        </p:spPr>
      </p:pic>
      <p:pic>
        <p:nvPicPr>
          <p:cNvPr id="5" name="Obrázek 4" descr="Není k dispozici žádný popis fotky.">
            <a:extLst>
              <a:ext uri="{FF2B5EF4-FFF2-40B4-BE49-F238E27FC236}">
                <a16:creationId xmlns:a16="http://schemas.microsoft.com/office/drawing/2014/main" id="{11D11CD7-32EA-D8E5-3FD1-C75DC6B6F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488" y="178460"/>
            <a:ext cx="5174750" cy="3889624"/>
          </a:xfrm>
          <a:prstGeom prst="rect">
            <a:avLst/>
          </a:prstGeom>
        </p:spPr>
      </p:pic>
      <p:pic>
        <p:nvPicPr>
          <p:cNvPr id="6" name="Obrázek 5" descr="Může jít o obrázek text">
            <a:extLst>
              <a:ext uri="{FF2B5EF4-FFF2-40B4-BE49-F238E27FC236}">
                <a16:creationId xmlns:a16="http://schemas.microsoft.com/office/drawing/2014/main" id="{83D3552C-10E3-F790-FC10-2E0232285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6046" y="2612503"/>
            <a:ext cx="2743200" cy="2057400"/>
          </a:xfrm>
          <a:prstGeom prst="rect">
            <a:avLst/>
          </a:prstGeom>
        </p:spPr>
      </p:pic>
      <p:pic>
        <p:nvPicPr>
          <p:cNvPr id="7" name="Obrázek 6" descr="Může jít o obrázek text">
            <a:extLst>
              <a:ext uri="{FF2B5EF4-FFF2-40B4-BE49-F238E27FC236}">
                <a16:creationId xmlns:a16="http://schemas.microsoft.com/office/drawing/2014/main" id="{4E8690D4-04BA-0EA5-0823-7D4CCCC6AE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6045" y="4618781"/>
            <a:ext cx="2743200" cy="2057400"/>
          </a:xfrm>
          <a:prstGeom prst="rect">
            <a:avLst/>
          </a:prstGeom>
        </p:spPr>
      </p:pic>
      <p:pic>
        <p:nvPicPr>
          <p:cNvPr id="8" name="Obrázek 7" descr="Není k dispozici žádný popis fotky.">
            <a:extLst>
              <a:ext uri="{FF2B5EF4-FFF2-40B4-BE49-F238E27FC236}">
                <a16:creationId xmlns:a16="http://schemas.microsoft.com/office/drawing/2014/main" id="{27981505-0757-75FA-E45F-AED9CEBE3F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9996" y="2969389"/>
            <a:ext cx="4942389" cy="3706792"/>
          </a:xfrm>
          <a:prstGeom prst="rect">
            <a:avLst/>
          </a:prstGeom>
        </p:spPr>
      </p:pic>
      <p:pic>
        <p:nvPicPr>
          <p:cNvPr id="9" name="Obrázek 8" descr="Může jít o obrázek 1 osoba a text">
            <a:extLst>
              <a:ext uri="{FF2B5EF4-FFF2-40B4-BE49-F238E27FC236}">
                <a16:creationId xmlns:a16="http://schemas.microsoft.com/office/drawing/2014/main" id="{27DF5C4F-223D-368D-9B67-B2B7EBC4AE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2148" y="230048"/>
            <a:ext cx="3640237" cy="2742235"/>
          </a:xfrm>
          <a:prstGeom prst="rect">
            <a:avLst/>
          </a:prstGeom>
        </p:spPr>
      </p:pic>
      <p:pic>
        <p:nvPicPr>
          <p:cNvPr id="12" name="Obrázek 11" descr="Může jít o obrázek text">
            <a:extLst>
              <a:ext uri="{FF2B5EF4-FFF2-40B4-BE49-F238E27FC236}">
                <a16:creationId xmlns:a16="http://schemas.microsoft.com/office/drawing/2014/main" id="{3001EC7B-F897-569A-4B65-61182854A0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7817" y="4140842"/>
            <a:ext cx="2598517" cy="259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0621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Mezitím v laboratoři CERN, kde</a:t>
            </a:r>
            <a:r>
              <a:rPr lang="en-US" b="1">
                <a:solidFill>
                  <a:schemeClr val="bg1"/>
                </a:solidFill>
              </a:rPr>
              <a:t> </a:t>
            </a:r>
            <a:r>
              <a:rPr lang="cs-CZ" b="1">
                <a:solidFill>
                  <a:schemeClr val="bg1"/>
                </a:solidFill>
              </a:rPr>
              <a:t>„</a:t>
            </a:r>
            <a:r>
              <a:rPr lang="en-US" b="1">
                <a:solidFill>
                  <a:schemeClr val="bg1"/>
                </a:solidFill>
              </a:rPr>
              <a:t>E = mc</a:t>
            </a:r>
            <a:r>
              <a:rPr lang="en-US" b="1" baseline="30000">
                <a:solidFill>
                  <a:schemeClr val="bg1"/>
                </a:solidFill>
              </a:rPr>
              <a:t>2</a:t>
            </a:r>
            <a:r>
              <a:rPr lang="cs-CZ" b="1">
                <a:solidFill>
                  <a:schemeClr val="bg1"/>
                </a:solidFill>
              </a:rPr>
              <a:t>“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397" y="936354"/>
            <a:ext cx="8503206" cy="56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4148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Mezitím v laboratoři CERN, kde</a:t>
            </a:r>
            <a:r>
              <a:rPr lang="en-US" b="1">
                <a:solidFill>
                  <a:schemeClr val="bg1"/>
                </a:solidFill>
              </a:rPr>
              <a:t> </a:t>
            </a:r>
            <a:r>
              <a:rPr lang="cs-CZ" b="1">
                <a:solidFill>
                  <a:schemeClr val="bg1"/>
                </a:solidFill>
              </a:rPr>
              <a:t>„</a:t>
            </a:r>
            <a:r>
              <a:rPr lang="en-US" b="1">
                <a:solidFill>
                  <a:schemeClr val="bg1"/>
                </a:solidFill>
              </a:rPr>
              <a:t>E = mc</a:t>
            </a:r>
            <a:r>
              <a:rPr lang="en-US" b="1" baseline="30000">
                <a:solidFill>
                  <a:schemeClr val="bg1"/>
                </a:solidFill>
              </a:rPr>
              <a:t>2</a:t>
            </a:r>
            <a:r>
              <a:rPr lang="cs-CZ" b="1">
                <a:solidFill>
                  <a:schemeClr val="bg1"/>
                </a:solidFill>
              </a:rPr>
              <a:t>“</a:t>
            </a:r>
          </a:p>
        </p:txBody>
      </p:sp>
      <p:pic>
        <p:nvPicPr>
          <p:cNvPr id="3" name="Obrázek 2" descr="Obsah obrázku text, diagram, kruh, Plán&#10;&#10;Popis se vygeneroval automaticky.">
            <a:extLst>
              <a:ext uri="{FF2B5EF4-FFF2-40B4-BE49-F238E27FC236}">
                <a16:creationId xmlns:a16="http://schemas.microsoft.com/office/drawing/2014/main" id="{6181395D-F681-A096-0A47-AECB6E2FC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311" y="779422"/>
            <a:ext cx="8908768" cy="596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4238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CERN</a:t>
            </a:r>
            <a:r>
              <a:rPr lang="en-US" b="1">
                <a:solidFill>
                  <a:schemeClr val="bg1"/>
                </a:solidFill>
              </a:rPr>
              <a:t>: </a:t>
            </a:r>
            <a:r>
              <a:rPr lang="cs-CZ" b="1" err="1">
                <a:solidFill>
                  <a:schemeClr val="bg1"/>
                </a:solidFill>
              </a:rPr>
              <a:t>l</a:t>
            </a:r>
            <a:r>
              <a:rPr lang="en-US" b="1" err="1">
                <a:solidFill>
                  <a:schemeClr val="bg1"/>
                </a:solidFill>
              </a:rPr>
              <a:t>aborato</a:t>
            </a:r>
            <a:r>
              <a:rPr lang="cs-CZ" b="1">
                <a:solidFill>
                  <a:schemeClr val="bg1"/>
                </a:solidFill>
              </a:rPr>
              <a:t>ř</a:t>
            </a:r>
            <a:r>
              <a:rPr lang="en-US" b="1">
                <a:solidFill>
                  <a:schemeClr val="bg1"/>
                </a:solidFill>
              </a:rPr>
              <a:t> </a:t>
            </a:r>
            <a:r>
              <a:rPr lang="cs-CZ" b="1">
                <a:solidFill>
                  <a:schemeClr val="bg1"/>
                </a:solidFill>
              </a:rPr>
              <a:t>„</a:t>
            </a:r>
            <a:r>
              <a:rPr lang="en-US" b="1">
                <a:solidFill>
                  <a:schemeClr val="bg1"/>
                </a:solidFill>
              </a:rPr>
              <a:t>E = mc</a:t>
            </a:r>
            <a:r>
              <a:rPr lang="en-US" b="1" baseline="30000">
                <a:solidFill>
                  <a:schemeClr val="bg1"/>
                </a:solidFill>
              </a:rPr>
              <a:t>2</a:t>
            </a:r>
            <a:r>
              <a:rPr lang="cs-CZ" b="1">
                <a:solidFill>
                  <a:schemeClr val="bg1"/>
                </a:solidFill>
              </a:rPr>
              <a:t>“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656" y="717567"/>
            <a:ext cx="8605947" cy="6074002"/>
          </a:xfrm>
          <a:prstGeom prst="rect">
            <a:avLst/>
          </a:prstGeom>
          <a:effectLst>
            <a:glow>
              <a:schemeClr val="tx1">
                <a:alpha val="91000"/>
              </a:schemeClr>
            </a:glow>
          </a:effectLst>
        </p:spPr>
      </p:pic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2460846" y="1316891"/>
            <a:ext cx="7656564" cy="529664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Urychlova</a:t>
            </a:r>
            <a:r>
              <a:rPr lang="cs-CZ" dirty="0">
                <a:solidFill>
                  <a:schemeClr val="bg1"/>
                </a:solidFill>
              </a:rPr>
              <a:t>č LHC (</a:t>
            </a:r>
            <a:r>
              <a:rPr lang="cs-CZ" dirty="0" err="1">
                <a:solidFill>
                  <a:schemeClr val="bg1"/>
                </a:solidFill>
              </a:rPr>
              <a:t>Large</a:t>
            </a:r>
            <a:r>
              <a:rPr lang="cs-CZ" dirty="0">
                <a:solidFill>
                  <a:schemeClr val="bg1"/>
                </a:solidFill>
              </a:rPr>
              <a:t> Hadron </a:t>
            </a:r>
            <a:r>
              <a:rPr lang="cs-CZ" dirty="0" err="1">
                <a:solidFill>
                  <a:schemeClr val="bg1"/>
                </a:solidFill>
              </a:rPr>
              <a:t>Collider</a:t>
            </a:r>
            <a:r>
              <a:rPr lang="cs-CZ" dirty="0">
                <a:solidFill>
                  <a:schemeClr val="bg1"/>
                </a:solidFill>
              </a:rPr>
              <a:t>): </a:t>
            </a:r>
            <a:r>
              <a:rPr lang="en-US" dirty="0">
                <a:solidFill>
                  <a:schemeClr val="bg1"/>
                </a:solidFill>
              </a:rPr>
              <a:t>27 km </a:t>
            </a:r>
            <a:r>
              <a:rPr lang="en-US" dirty="0" err="1">
                <a:solidFill>
                  <a:schemeClr val="bg1"/>
                </a:solidFill>
              </a:rPr>
              <a:t>obvod</a:t>
            </a:r>
            <a:r>
              <a:rPr lang="cs-CZ" dirty="0">
                <a:solidFill>
                  <a:schemeClr val="bg1"/>
                </a:solidFill>
              </a:rPr>
              <a:t>.</a:t>
            </a:r>
          </a:p>
          <a:p>
            <a:r>
              <a:rPr lang="en-US" dirty="0" err="1">
                <a:solidFill>
                  <a:schemeClr val="bg1"/>
                </a:solidFill>
              </a:rPr>
              <a:t>Supravodiv</a:t>
            </a:r>
            <a:r>
              <a:rPr lang="cs-CZ" dirty="0">
                <a:solidFill>
                  <a:schemeClr val="bg1"/>
                </a:solidFill>
              </a:rPr>
              <a:t>é dipólové magnety chlazeny na </a:t>
            </a:r>
            <a:r>
              <a:rPr lang="en-US" dirty="0">
                <a:solidFill>
                  <a:schemeClr val="bg1"/>
                </a:solidFill>
              </a:rPr>
              <a:t>1,9 K</a:t>
            </a:r>
            <a:r>
              <a:rPr lang="cs-CZ" dirty="0">
                <a:solidFill>
                  <a:schemeClr val="bg1"/>
                </a:solidFill>
              </a:rPr>
              <a:t>.</a:t>
            </a:r>
            <a:endParaRPr lang="cs-CZ" dirty="0">
              <a:solidFill>
                <a:schemeClr val="bg1"/>
              </a:solidFill>
              <a:cs typeface="Calibri"/>
            </a:endParaRPr>
          </a:p>
          <a:p>
            <a:pPr lvl="1"/>
            <a:r>
              <a:rPr lang="cs-CZ" dirty="0">
                <a:solidFill>
                  <a:schemeClr val="bg1"/>
                </a:solidFill>
              </a:rPr>
              <a:t>Studenější než Vesmír.</a:t>
            </a:r>
            <a:endParaRPr lang="cs-CZ" dirty="0">
              <a:solidFill>
                <a:schemeClr val="bg1"/>
              </a:solidFill>
              <a:cs typeface="Calibri"/>
            </a:endParaRPr>
          </a:p>
          <a:p>
            <a:pPr lvl="1"/>
            <a:r>
              <a:rPr lang="cs-CZ" dirty="0">
                <a:solidFill>
                  <a:schemeClr val="bg1"/>
                </a:solidFill>
              </a:rPr>
              <a:t>Elektrický proud v supravodiči je 13 </a:t>
            </a:r>
            <a:r>
              <a:rPr lang="cs-CZ" dirty="0" err="1">
                <a:solidFill>
                  <a:schemeClr val="bg1"/>
                </a:solidFill>
              </a:rPr>
              <a:t>kA</a:t>
            </a:r>
            <a:r>
              <a:rPr lang="cs-CZ" dirty="0">
                <a:solidFill>
                  <a:schemeClr val="bg1"/>
                </a:solidFill>
              </a:rPr>
              <a:t>.</a:t>
            </a:r>
            <a:endParaRPr lang="cs-CZ" dirty="0">
              <a:solidFill>
                <a:schemeClr val="bg1"/>
              </a:solidFill>
              <a:cs typeface="Calibri"/>
            </a:endParaRPr>
          </a:p>
          <a:p>
            <a:r>
              <a:rPr lang="cs-CZ" dirty="0">
                <a:solidFill>
                  <a:schemeClr val="bg1"/>
                </a:solidFill>
              </a:rPr>
              <a:t>Mikroskop s rozlišením 0,01 </a:t>
            </a:r>
            <a:r>
              <a:rPr lang="cs-CZ" dirty="0" err="1">
                <a:solidFill>
                  <a:schemeClr val="bg1"/>
                </a:solidFill>
              </a:rPr>
              <a:t>fm</a:t>
            </a:r>
            <a:r>
              <a:rPr lang="cs-CZ" dirty="0">
                <a:solidFill>
                  <a:schemeClr val="bg1"/>
                </a:solidFill>
              </a:rPr>
              <a:t>.</a:t>
            </a:r>
            <a:endParaRPr lang="cs-CZ" dirty="0">
              <a:solidFill>
                <a:schemeClr val="bg1"/>
              </a:solidFill>
              <a:cs typeface="Calibri"/>
            </a:endParaRPr>
          </a:p>
          <a:p>
            <a:r>
              <a:rPr lang="cs-CZ" dirty="0">
                <a:solidFill>
                  <a:schemeClr val="bg1"/>
                </a:solidFill>
              </a:rPr>
              <a:t>Srážky protonů: lokální teplota 10</a:t>
            </a:r>
            <a:r>
              <a:rPr lang="cs-CZ" baseline="30000" dirty="0">
                <a:solidFill>
                  <a:schemeClr val="bg1"/>
                </a:solidFill>
              </a:rPr>
              <a:t>16</a:t>
            </a:r>
            <a:r>
              <a:rPr lang="cs-CZ" dirty="0">
                <a:solidFill>
                  <a:schemeClr val="bg1"/>
                </a:solidFill>
              </a:rPr>
              <a:t> Kelvinů.</a:t>
            </a:r>
            <a:endParaRPr lang="cs-CZ" dirty="0">
              <a:solidFill>
                <a:schemeClr val="bg1"/>
              </a:solidFill>
              <a:cs typeface="Calibri"/>
            </a:endParaRPr>
          </a:p>
          <a:p>
            <a:pPr lvl="1"/>
            <a:r>
              <a:rPr lang="cs-CZ" dirty="0">
                <a:solidFill>
                  <a:schemeClr val="bg1"/>
                </a:solidFill>
              </a:rPr>
              <a:t>Místo s nejvyšší teplotou ve Sluneční soustavě.</a:t>
            </a:r>
            <a:endParaRPr lang="cs-CZ" dirty="0">
              <a:solidFill>
                <a:schemeClr val="bg1"/>
              </a:solidFill>
              <a:cs typeface="Calibri"/>
            </a:endParaRPr>
          </a:p>
          <a:p>
            <a:r>
              <a:rPr lang="cs-CZ" dirty="0">
                <a:solidFill>
                  <a:schemeClr val="bg1"/>
                </a:solidFill>
              </a:rPr>
              <a:t>Protony o energii 6,5 </a:t>
            </a:r>
            <a:r>
              <a:rPr lang="cs-CZ" dirty="0" err="1">
                <a:solidFill>
                  <a:schemeClr val="bg1"/>
                </a:solidFill>
              </a:rPr>
              <a:t>TeV</a:t>
            </a:r>
            <a:r>
              <a:rPr lang="cs-CZ" dirty="0">
                <a:solidFill>
                  <a:schemeClr val="bg1"/>
                </a:solidFill>
              </a:rPr>
              <a:t> oběhnou za </a:t>
            </a:r>
            <a:r>
              <a:rPr lang="en-US" dirty="0">
                <a:solidFill>
                  <a:schemeClr val="bg1"/>
                </a:solidFill>
              </a:rPr>
              <a:t>90 µs</a:t>
            </a:r>
            <a:r>
              <a:rPr lang="cs-CZ" dirty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Protony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jsou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shluc</a:t>
            </a:r>
            <a:r>
              <a:rPr lang="cs-CZ" dirty="0" err="1">
                <a:solidFill>
                  <a:schemeClr val="bg1"/>
                </a:solidFill>
              </a:rPr>
              <a:t>ích</a:t>
            </a:r>
            <a:r>
              <a:rPr lang="cs-CZ" dirty="0">
                <a:solidFill>
                  <a:schemeClr val="bg1"/>
                </a:solidFill>
              </a:rPr>
              <a:t> po 10</a:t>
            </a:r>
            <a:r>
              <a:rPr lang="cs-CZ" baseline="30000" dirty="0">
                <a:solidFill>
                  <a:schemeClr val="bg1"/>
                </a:solidFill>
              </a:rPr>
              <a:t>10</a:t>
            </a:r>
            <a:r>
              <a:rPr lang="cs-CZ" dirty="0">
                <a:solidFill>
                  <a:schemeClr val="bg1"/>
                </a:solidFill>
              </a:rPr>
              <a:t> částic.</a:t>
            </a:r>
            <a:endParaRPr lang="cs-CZ" dirty="0">
              <a:solidFill>
                <a:schemeClr val="bg1"/>
              </a:solidFill>
              <a:cs typeface="Calibri"/>
            </a:endParaRPr>
          </a:p>
          <a:p>
            <a:r>
              <a:rPr lang="cs-CZ" dirty="0">
                <a:solidFill>
                  <a:schemeClr val="bg1"/>
                </a:solidFill>
              </a:rPr>
              <a:t>Shluků je 2000.</a:t>
            </a:r>
            <a:endParaRPr lang="cs-CZ" dirty="0">
              <a:solidFill>
                <a:schemeClr val="bg1"/>
              </a:solidFill>
              <a:cs typeface="Calibri"/>
            </a:endParaRPr>
          </a:p>
          <a:p>
            <a:r>
              <a:rPr lang="cs-CZ" dirty="0">
                <a:solidFill>
                  <a:schemeClr val="bg1"/>
                </a:solidFill>
              </a:rPr>
              <a:t>Frekvence srážek je 40 MHz, tj. každých 25 </a:t>
            </a:r>
            <a:r>
              <a:rPr lang="cs-CZ" dirty="0" err="1">
                <a:solidFill>
                  <a:schemeClr val="bg1"/>
                </a:solidFill>
              </a:rPr>
              <a:t>ns</a:t>
            </a:r>
            <a:r>
              <a:rPr lang="cs-CZ" dirty="0">
                <a:solidFill>
                  <a:schemeClr val="bg1"/>
                </a:solidFill>
              </a:rPr>
              <a:t>.</a:t>
            </a:r>
            <a:endParaRPr lang="cs-CZ" dirty="0">
              <a:solidFill>
                <a:schemeClr val="bg1"/>
              </a:solidFill>
              <a:cs typeface="Calibri"/>
            </a:endParaRPr>
          </a:p>
          <a:p>
            <a:r>
              <a:rPr lang="cs-CZ" dirty="0">
                <a:solidFill>
                  <a:schemeClr val="bg1"/>
                </a:solidFill>
              </a:rPr>
              <a:t>Spotřeba energie jako kanton Ženeva.</a:t>
            </a:r>
            <a:endParaRPr lang="cs-CZ" dirty="0">
              <a:solidFill>
                <a:schemeClr val="bg1"/>
              </a:solidFill>
              <a:cs typeface="Calibri"/>
            </a:endParaRPr>
          </a:p>
          <a:p>
            <a:endParaRPr lang="cs-CZ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347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Škály délek a energií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788" y="855078"/>
            <a:ext cx="11554327" cy="537300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cs-CZ" dirty="0">
                <a:solidFill>
                  <a:schemeClr val="bg1"/>
                </a:solidFill>
              </a:rPr>
              <a:t>Atomový obal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10 </a:t>
            </a:r>
            <a:r>
              <a:rPr lang="cs-CZ" dirty="0" err="1">
                <a:solidFill>
                  <a:schemeClr val="bg1"/>
                </a:solidFill>
              </a:rPr>
              <a:t>nm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= 10</a:t>
            </a:r>
            <a:r>
              <a:rPr lang="en-US" baseline="30000" dirty="0">
                <a:solidFill>
                  <a:schemeClr val="bg1"/>
                </a:solidFill>
              </a:rPr>
              <a:t>-8</a:t>
            </a:r>
            <a:r>
              <a:rPr lang="en-US" dirty="0">
                <a:solidFill>
                  <a:schemeClr val="bg1"/>
                </a:solidFill>
              </a:rPr>
              <a:t>m</a:t>
            </a:r>
            <a:endParaRPr lang="en-US" dirty="0">
              <a:solidFill>
                <a:schemeClr val="bg1"/>
              </a:solidFill>
              <a:cs typeface="Calibri"/>
            </a:endParaRPr>
          </a:p>
          <a:p>
            <a:pPr lvl="1"/>
            <a:r>
              <a:rPr lang="cs-CZ" dirty="0">
                <a:solidFill>
                  <a:schemeClr val="bg1"/>
                </a:solidFill>
              </a:rPr>
              <a:t>10 eV --  </a:t>
            </a:r>
            <a:r>
              <a:rPr lang="cs-CZ" dirty="0" err="1">
                <a:solidFill>
                  <a:schemeClr val="bg1"/>
                </a:solidFill>
              </a:rPr>
              <a:t>keV</a:t>
            </a:r>
            <a:endParaRPr lang="cs-CZ" dirty="0">
              <a:solidFill>
                <a:schemeClr val="bg1"/>
              </a:solidFill>
            </a:endParaRPr>
          </a:p>
          <a:p>
            <a:endParaRPr lang="cs-CZ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Atomové jádro</a:t>
            </a:r>
            <a:endParaRPr lang="cs-CZ" dirty="0">
              <a:solidFill>
                <a:schemeClr val="bg1"/>
              </a:solidFill>
              <a:cs typeface="Calibri"/>
            </a:endParaRPr>
          </a:p>
          <a:p>
            <a:pPr lvl="1"/>
            <a:r>
              <a:rPr lang="cs-CZ" dirty="0">
                <a:solidFill>
                  <a:schemeClr val="bg1"/>
                </a:solidFill>
              </a:rPr>
              <a:t>100 </a:t>
            </a:r>
            <a:r>
              <a:rPr lang="cs-CZ" dirty="0" err="1">
                <a:solidFill>
                  <a:schemeClr val="bg1"/>
                </a:solidFill>
              </a:rPr>
              <a:t>fm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= 10</a:t>
            </a:r>
            <a:r>
              <a:rPr lang="en-US" baseline="30000" dirty="0">
                <a:solidFill>
                  <a:schemeClr val="bg1"/>
                </a:solidFill>
              </a:rPr>
              <a:t>-13</a:t>
            </a:r>
            <a:r>
              <a:rPr lang="en-US" dirty="0">
                <a:solidFill>
                  <a:schemeClr val="bg1"/>
                </a:solidFill>
              </a:rPr>
              <a:t>m</a:t>
            </a:r>
            <a:endParaRPr lang="en-US" dirty="0">
              <a:solidFill>
                <a:schemeClr val="bg1"/>
              </a:solidFill>
              <a:cs typeface="Calibri"/>
            </a:endParaRPr>
          </a:p>
          <a:p>
            <a:pPr lvl="1"/>
            <a:r>
              <a:rPr lang="cs-CZ" dirty="0">
                <a:solidFill>
                  <a:schemeClr val="bg1"/>
                </a:solidFill>
              </a:rPr>
              <a:t>10 </a:t>
            </a:r>
            <a:r>
              <a:rPr lang="cs-CZ" dirty="0" err="1">
                <a:solidFill>
                  <a:schemeClr val="bg1"/>
                </a:solidFill>
              </a:rPr>
              <a:t>keV</a:t>
            </a:r>
            <a:r>
              <a:rPr lang="cs-CZ" dirty="0">
                <a:solidFill>
                  <a:schemeClr val="bg1"/>
                </a:solidFill>
              </a:rPr>
              <a:t> --</a:t>
            </a:r>
            <a:r>
              <a:rPr lang="cs-CZ" dirty="0">
                <a:solidFill>
                  <a:schemeClr val="bg1"/>
                </a:solidFill>
                <a:sym typeface="Symbol" panose="05050102010706020507" pitchFamily="18" charset="2"/>
              </a:rPr>
              <a:t> 1 </a:t>
            </a:r>
            <a:r>
              <a:rPr lang="cs-CZ" dirty="0" err="1">
                <a:solidFill>
                  <a:schemeClr val="bg1"/>
                </a:solidFill>
                <a:sym typeface="Symbol" panose="05050102010706020507" pitchFamily="18" charset="2"/>
              </a:rPr>
              <a:t>MeV</a:t>
            </a:r>
            <a:endParaRPr lang="cs-CZ" dirty="0">
              <a:solidFill>
                <a:schemeClr val="bg1"/>
              </a:solidFill>
            </a:endParaRPr>
          </a:p>
          <a:p>
            <a:endParaRPr lang="cs-CZ">
              <a:solidFill>
                <a:schemeClr val="bg1"/>
              </a:solidFill>
            </a:endParaRPr>
          </a:p>
          <a:p>
            <a:endParaRPr lang="cs-CZ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Struktura protonu</a:t>
            </a:r>
            <a:endParaRPr lang="cs-CZ" dirty="0">
              <a:solidFill>
                <a:schemeClr val="bg1"/>
              </a:solidFill>
              <a:cs typeface="Calibri"/>
            </a:endParaRPr>
          </a:p>
          <a:p>
            <a:pPr lvl="1"/>
            <a:r>
              <a:rPr lang="cs-CZ" dirty="0">
                <a:solidFill>
                  <a:schemeClr val="bg1"/>
                </a:solidFill>
              </a:rPr>
              <a:t>1 </a:t>
            </a:r>
            <a:r>
              <a:rPr lang="cs-CZ" dirty="0" err="1">
                <a:solidFill>
                  <a:schemeClr val="bg1"/>
                </a:solidFill>
              </a:rPr>
              <a:t>fm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= 10</a:t>
            </a:r>
            <a:r>
              <a:rPr lang="en-US" baseline="30000" dirty="0">
                <a:solidFill>
                  <a:schemeClr val="bg1"/>
                </a:solidFill>
              </a:rPr>
              <a:t>-15</a:t>
            </a:r>
            <a:r>
              <a:rPr lang="en-US" dirty="0">
                <a:solidFill>
                  <a:schemeClr val="bg1"/>
                </a:solidFill>
              </a:rPr>
              <a:t>m</a:t>
            </a:r>
            <a:endParaRPr lang="en-US" dirty="0">
              <a:solidFill>
                <a:schemeClr val="bg1"/>
              </a:solidFill>
              <a:cs typeface="Calibri"/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1 </a:t>
            </a:r>
            <a:r>
              <a:rPr lang="cs-CZ" dirty="0" err="1">
                <a:solidFill>
                  <a:schemeClr val="bg1"/>
                </a:solidFill>
              </a:rPr>
              <a:t>GeV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6" name="Picture 2" descr="Související obráze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931" y="4847294"/>
            <a:ext cx="1494555" cy="14945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1920" y="3905194"/>
            <a:ext cx="334190" cy="3516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Obrázek 8"/>
          <p:cNvPicPr preferRelativeResize="0"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H="1" flipV="1">
            <a:off x="4948302" y="3485922"/>
            <a:ext cx="434324" cy="4666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Obrázek 9"/>
          <p:cNvPicPr preferRelativeResize="0"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H="1" flipV="1">
            <a:off x="4920190" y="2905469"/>
            <a:ext cx="434324" cy="4666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Obrázek 10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75331" y="3807272"/>
            <a:ext cx="334190" cy="3516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Obrázek 11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4945" y="3794354"/>
            <a:ext cx="334190" cy="3516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Obrázek 12"/>
          <p:cNvPicPr preferRelativeResize="0"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H="1" flipV="1">
            <a:off x="5006194" y="3758355"/>
            <a:ext cx="434324" cy="4666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Obrázek 13"/>
          <p:cNvPicPr preferRelativeResize="0"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H="1" flipV="1">
            <a:off x="5335671" y="3561012"/>
            <a:ext cx="434324" cy="4666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Obrázek 14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11197" y="3313000"/>
            <a:ext cx="334190" cy="3516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Obrázek 15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16968" y="3421384"/>
            <a:ext cx="334190" cy="3516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Obrázek 16"/>
          <p:cNvPicPr preferRelativeResize="0"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H="1" flipV="1">
            <a:off x="4616828" y="3119026"/>
            <a:ext cx="434324" cy="4666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Obrázek 17"/>
          <p:cNvPicPr preferRelativeResize="0"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H="1" flipV="1">
            <a:off x="4768535" y="3525013"/>
            <a:ext cx="434324" cy="4666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Obrázek 18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06722" y="3387613"/>
            <a:ext cx="334190" cy="3516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Obrázek 19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72671" y="3063539"/>
            <a:ext cx="334190" cy="3516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Obrázek 20"/>
          <p:cNvPicPr preferRelativeResize="0"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H="1" flipV="1">
            <a:off x="5348013" y="3090829"/>
            <a:ext cx="434324" cy="4666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Obrázek 21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5209" y="3423894"/>
            <a:ext cx="334190" cy="3516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4" name="Obrázek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92" b="7939"/>
          <a:stretch/>
        </p:blipFill>
        <p:spPr>
          <a:xfrm>
            <a:off x="4294280" y="786062"/>
            <a:ext cx="1660542" cy="1959031"/>
          </a:xfrm>
          <a:prstGeom prst="rect">
            <a:avLst/>
          </a:prstGeom>
        </p:spPr>
      </p:pic>
      <p:sp>
        <p:nvSpPr>
          <p:cNvPr id="23" name="Zástupný symbol pro obsah 2"/>
          <p:cNvSpPr txBox="1">
            <a:spLocks/>
          </p:cNvSpPr>
          <p:nvPr/>
        </p:nvSpPr>
        <p:spPr>
          <a:xfrm>
            <a:off x="7324060" y="1725593"/>
            <a:ext cx="4333759" cy="3133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solidFill>
                  <a:schemeClr val="bg1"/>
                </a:solidFill>
              </a:rPr>
              <a:t>1 </a:t>
            </a:r>
            <a:r>
              <a:rPr lang="en-US" err="1">
                <a:solidFill>
                  <a:schemeClr val="bg1"/>
                </a:solidFill>
              </a:rPr>
              <a:t>elektronvolt</a:t>
            </a:r>
            <a:r>
              <a:rPr lang="en-US">
                <a:solidFill>
                  <a:schemeClr val="bg1"/>
                </a:solidFill>
              </a:rPr>
              <a:t>:</a:t>
            </a:r>
            <a:r>
              <a:rPr lang="cs-CZ">
                <a:solidFill>
                  <a:schemeClr val="bg1"/>
                </a:solidFill>
              </a:rPr>
              <a:t> kinetická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energie</a:t>
            </a:r>
            <a:r>
              <a:rPr lang="en-US">
                <a:solidFill>
                  <a:schemeClr val="bg1"/>
                </a:solidFill>
              </a:rPr>
              <a:t>, </a:t>
            </a:r>
            <a:r>
              <a:rPr lang="en-US" err="1">
                <a:solidFill>
                  <a:schemeClr val="bg1"/>
                </a:solidFill>
              </a:rPr>
              <a:t>kterou</a:t>
            </a:r>
            <a:r>
              <a:rPr lang="en-US">
                <a:solidFill>
                  <a:schemeClr val="bg1"/>
                </a:solidFill>
              </a:rPr>
              <a:t> z</a:t>
            </a:r>
            <a:r>
              <a:rPr lang="cs-CZ" err="1">
                <a:solidFill>
                  <a:schemeClr val="bg1"/>
                </a:solidFill>
              </a:rPr>
              <a:t>íská</a:t>
            </a:r>
            <a:r>
              <a:rPr lang="cs-CZ">
                <a:solidFill>
                  <a:schemeClr val="bg1"/>
                </a:solidFill>
              </a:rPr>
              <a:t> částice s náboje elektronu po urychlení napětím 1 V.</a:t>
            </a:r>
          </a:p>
          <a:p>
            <a:pPr marL="0" indent="0">
              <a:buNone/>
            </a:pPr>
            <a:endParaRPr lang="cs-CZ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>
                <a:solidFill>
                  <a:schemeClr val="bg1"/>
                </a:solidFill>
              </a:rPr>
              <a:t>1eV </a:t>
            </a:r>
            <a:r>
              <a:rPr lang="en-US">
                <a:solidFill>
                  <a:schemeClr val="bg1"/>
                </a:solidFill>
              </a:rPr>
              <a:t>= 1,602 10</a:t>
            </a:r>
            <a:r>
              <a:rPr lang="en-US" baseline="30000">
                <a:solidFill>
                  <a:schemeClr val="bg1"/>
                </a:solidFill>
              </a:rPr>
              <a:t>-19</a:t>
            </a:r>
            <a:r>
              <a:rPr lang="en-US">
                <a:solidFill>
                  <a:schemeClr val="bg1"/>
                </a:solidFill>
              </a:rPr>
              <a:t> J</a:t>
            </a:r>
            <a:endParaRPr lang="cs-CZ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3984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12.9.2022</a:t>
            </a: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AD99-5832-4858-9C15-39B89B7D5F7B}" type="slidenum">
              <a:rPr lang="cs-CZ" smtClean="0"/>
              <a:t>60</a:t>
            </a:fld>
            <a:endParaRPr lang="cs-CZ"/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Urychlovač LHC</a:t>
            </a:r>
          </a:p>
        </p:txBody>
      </p:sp>
      <p:pic>
        <p:nvPicPr>
          <p:cNvPr id="3084" name="Picture 12" descr="https://jointlab.upol.cz/kvita/lhc/LHC_first_Run3_6p8TeV_pilot_beams_20220425_10h25m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845" y="768415"/>
            <a:ext cx="6791507" cy="509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3443614" y="5844398"/>
            <a:ext cx="3824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https://jointlab.upol.cz/kvita/LHC.html</a:t>
            </a:r>
          </a:p>
        </p:txBody>
      </p:sp>
    </p:spTree>
    <p:extLst>
      <p:ext uri="{BB962C8B-B14F-4D97-AF65-F5344CB8AC3E}">
        <p14:creationId xmlns:p14="http://schemas.microsoft.com/office/powerpoint/2010/main" val="39131796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690978" y="890971"/>
            <a:ext cx="10662821" cy="5181599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Hlavní kontrolní místnost všech urychlovačů v CERN</a:t>
            </a:r>
          </a:p>
          <a:p>
            <a:r>
              <a:rPr lang="en-US" dirty="0">
                <a:solidFill>
                  <a:schemeClr val="bg1"/>
                </a:solidFill>
              </a:rPr>
              <a:t>24/7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12.9.2022</a:t>
            </a: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AD99-5832-4858-9C15-39B89B7D5F7B}" type="slidenum">
              <a:rPr lang="cs-CZ" smtClean="0"/>
              <a:t>61</a:t>
            </a:fld>
            <a:endParaRPr lang="cs-CZ"/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CERN </a:t>
            </a:r>
            <a:r>
              <a:rPr lang="cs-CZ" b="1" dirty="0" err="1">
                <a:solidFill>
                  <a:schemeClr val="bg1"/>
                </a:solidFill>
              </a:rPr>
              <a:t>Control</a:t>
            </a:r>
            <a:r>
              <a:rPr lang="cs-CZ" b="1" dirty="0">
                <a:solidFill>
                  <a:schemeClr val="bg1"/>
                </a:solidFill>
              </a:rPr>
              <a:t> Centre</a:t>
            </a:r>
          </a:p>
        </p:txBody>
      </p:sp>
      <p:sp>
        <p:nvSpPr>
          <p:cNvPr id="2" name="Obdélník 1"/>
          <p:cNvSpPr/>
          <p:nvPr/>
        </p:nvSpPr>
        <p:spPr>
          <a:xfrm>
            <a:off x="1196875" y="5996255"/>
            <a:ext cx="8134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https://home.cern/resources/image/accelerators/cern-control-centre-images-gallery</a:t>
            </a:r>
          </a:p>
        </p:txBody>
      </p:sp>
      <p:pic>
        <p:nvPicPr>
          <p:cNvPr id="4100" name="Picture 4" descr="https://mediaarchive.cern.ch/MediaArchive/Photo/Public/2008/0809002/0809002_02/0809002_02-A5-at-72-dp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124" y="2087542"/>
            <a:ext cx="5343525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mediaarchive.cern.ch/MediaArchive/Photo/Public/2009/0911205/0911205_61/0911205_61-A5-at-72-dp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2087541"/>
            <a:ext cx="5343525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1891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CERN – Evropské centrum (sub)jaderného výzkumu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904" y="961330"/>
            <a:ext cx="6559515" cy="583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0392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Experiment ATLAS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783" y="898357"/>
            <a:ext cx="8412090" cy="588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5590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Experiment ATLAS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783" y="898357"/>
            <a:ext cx="8412090" cy="588745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577" y="1878675"/>
            <a:ext cx="5895837" cy="442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939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Experiment ATLAS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853" y="1011720"/>
            <a:ext cx="8148734" cy="530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385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Experiment ATLAS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37" y="786061"/>
            <a:ext cx="5842574" cy="438193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215" y="2770227"/>
            <a:ext cx="5878572" cy="392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3549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/>
          <p:cNvSpPr txBox="1">
            <a:spLocks/>
          </p:cNvSpPr>
          <p:nvPr/>
        </p:nvSpPr>
        <p:spPr>
          <a:xfrm>
            <a:off x="838200" y="57150"/>
            <a:ext cx="10515600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chemeClr val="bg1"/>
                </a:solidFill>
              </a:rPr>
              <a:t>Polovodi</a:t>
            </a:r>
            <a:r>
              <a:rPr lang="cs-CZ" b="1" dirty="0" err="1">
                <a:solidFill>
                  <a:schemeClr val="bg1"/>
                </a:solidFill>
              </a:rPr>
              <a:t>čové</a:t>
            </a:r>
            <a:r>
              <a:rPr lang="cs-CZ" b="1" dirty="0">
                <a:solidFill>
                  <a:schemeClr val="bg1"/>
                </a:solidFill>
              </a:rPr>
              <a:t> dráhové detektory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12.9.2022</a:t>
            </a: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Jiří Kvita :: Urychlovače a detektory částic :: 30 let ČSFR v CERN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608" y="3904722"/>
            <a:ext cx="2312559" cy="2325654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607" y="2175842"/>
            <a:ext cx="2312559" cy="1540742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1" t="16259" r="16900" b="19099"/>
          <a:stretch/>
        </p:blipFill>
        <p:spPr>
          <a:xfrm>
            <a:off x="9452607" y="577324"/>
            <a:ext cx="2312559" cy="1512058"/>
          </a:xfrm>
          <a:prstGeom prst="rect">
            <a:avLst/>
          </a:prstGeom>
        </p:spPr>
      </p:pic>
      <p:pic>
        <p:nvPicPr>
          <p:cNvPr id="5126" name="Picture 6" descr="Pix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401" y="1679105"/>
            <a:ext cx="6668589" cy="445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bdélník 17"/>
          <p:cNvSpPr/>
          <p:nvPr/>
        </p:nvSpPr>
        <p:spPr>
          <a:xfrm>
            <a:off x="2209800" y="6117852"/>
            <a:ext cx="5093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https://atlas.cern/Discover/Detector/Inner-Detector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AD99-5832-4858-9C15-39B89B7D5F7B}" type="slidenum">
              <a:rPr lang="cs-CZ" smtClean="0"/>
              <a:t>67</a:t>
            </a:fld>
            <a:endParaRPr lang="cs-CZ"/>
          </a:p>
        </p:txBody>
      </p:sp>
      <p:sp>
        <p:nvSpPr>
          <p:cNvPr id="11" name="Zástupný symbol pro obsah 2"/>
          <p:cNvSpPr>
            <a:spLocks noGrp="1"/>
          </p:cNvSpPr>
          <p:nvPr>
            <p:ph idx="1"/>
          </p:nvPr>
        </p:nvSpPr>
        <p:spPr>
          <a:xfrm>
            <a:off x="130864" y="500527"/>
            <a:ext cx="11675724" cy="6018872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Měření polohy a hybnosti částic</a:t>
            </a:r>
          </a:p>
          <a:p>
            <a:r>
              <a:rPr lang="cs-CZ" dirty="0">
                <a:solidFill>
                  <a:schemeClr val="bg1"/>
                </a:solidFill>
              </a:rPr>
              <a:t>Smysl zakřivení drah v magnetickém poli: náboj.</a:t>
            </a:r>
          </a:p>
        </p:txBody>
      </p:sp>
    </p:spTree>
    <p:extLst>
      <p:ext uri="{BB962C8B-B14F-4D97-AF65-F5344CB8AC3E}">
        <p14:creationId xmlns:p14="http://schemas.microsoft.com/office/powerpoint/2010/main" val="170842309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rgbClr val="0470CA"/>
                </a:solidFill>
              </a:rPr>
              <a:t>Experiment ATLAS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29. 3. 2019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499" y="1044944"/>
            <a:ext cx="8490984" cy="5660656"/>
          </a:xfrm>
          <a:prstGeom prst="rect">
            <a:avLst/>
          </a:prstGeom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132AAB0-2BD0-2A96-6B8D-49CC4E3D3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4A76F-1232-425D-9E85-90A37E6695D8}" type="slidenum">
              <a:rPr lang="cs-CZ" smtClean="0"/>
              <a:t>68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128C2E6-6093-98E7-11C9-35D49F6EB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23.2.2024</a:t>
            </a:r>
          </a:p>
        </p:txBody>
      </p:sp>
    </p:spTree>
    <p:extLst>
      <p:ext uri="{BB962C8B-B14F-4D97-AF65-F5344CB8AC3E}">
        <p14:creationId xmlns:p14="http://schemas.microsoft.com/office/powerpoint/2010/main" val="239251273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5170" y="188661"/>
            <a:ext cx="10515600" cy="597401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0470CA"/>
                </a:solidFill>
              </a:rPr>
              <a:t>Experiment ATLAS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29. 3. 2019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72" y="3534905"/>
            <a:ext cx="4756040" cy="317069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51" y="927562"/>
            <a:ext cx="4756040" cy="317069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188" y="3534906"/>
            <a:ext cx="4756040" cy="317069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00779" y="679581"/>
            <a:ext cx="3242754" cy="2161836"/>
          </a:xfrm>
          <a:prstGeom prst="rect">
            <a:avLst/>
          </a:prstGeom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A1CBC8B-076E-ACF4-65C9-8525FE48F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4A76F-1232-425D-9E85-90A37E6695D8}" type="slidenum">
              <a:rPr lang="cs-CZ" smtClean="0"/>
              <a:t>69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9E042A0-4BEF-C954-4B70-B9E671092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23.2.2024</a:t>
            </a:r>
          </a:p>
        </p:txBody>
      </p:sp>
    </p:spTree>
    <p:extLst>
      <p:ext uri="{BB962C8B-B14F-4D97-AF65-F5344CB8AC3E}">
        <p14:creationId xmlns:p14="http://schemas.microsoft.com/office/powerpoint/2010/main" val="2226984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Elektron</a:t>
            </a:r>
          </a:p>
        </p:txBody>
      </p:sp>
      <p:sp>
        <p:nvSpPr>
          <p:cNvPr id="18" name="Zástupný symbol pro obsah 2"/>
          <p:cNvSpPr>
            <a:spLocks noGrp="1"/>
          </p:cNvSpPr>
          <p:nvPr>
            <p:ph idx="1"/>
          </p:nvPr>
        </p:nvSpPr>
        <p:spPr>
          <a:xfrm>
            <a:off x="201202" y="669604"/>
            <a:ext cx="11675724" cy="60188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Elektron:</a:t>
            </a:r>
            <a:endParaRPr lang="cs-CZ" dirty="0"/>
          </a:p>
          <a:p>
            <a:pPr lvl="1"/>
            <a:r>
              <a:rPr lang="cs-CZ" dirty="0">
                <a:solidFill>
                  <a:schemeClr val="bg1"/>
                </a:solidFill>
              </a:rPr>
              <a:t>Náboj -1 v jednotkách elementárního náboje.</a:t>
            </a:r>
            <a:endParaRPr lang="cs-CZ" dirty="0">
              <a:solidFill>
                <a:schemeClr val="bg1"/>
              </a:solidFill>
              <a:cs typeface="Calibri"/>
            </a:endParaRPr>
          </a:p>
          <a:p>
            <a:pPr lvl="1"/>
            <a:r>
              <a:rPr lang="cs-CZ" dirty="0">
                <a:solidFill>
                  <a:schemeClr val="bg1"/>
                </a:solidFill>
              </a:rPr>
              <a:t>Klidová energie 0,511 </a:t>
            </a:r>
            <a:r>
              <a:rPr lang="cs-CZ" dirty="0" err="1">
                <a:solidFill>
                  <a:schemeClr val="bg1"/>
                </a:solidFill>
              </a:rPr>
              <a:t>MeV</a:t>
            </a:r>
            <a:r>
              <a:rPr lang="cs-CZ" dirty="0">
                <a:solidFill>
                  <a:schemeClr val="bg1"/>
                </a:solidFill>
              </a:rPr>
              <a:t>.</a:t>
            </a:r>
            <a:endParaRPr lang="cs-CZ" dirty="0">
              <a:solidFill>
                <a:schemeClr val="bg1"/>
              </a:solidFill>
              <a:cs typeface="Calibri"/>
            </a:endParaRPr>
          </a:p>
          <a:p>
            <a:pPr lvl="1"/>
            <a:r>
              <a:rPr lang="cs-CZ" dirty="0">
                <a:solidFill>
                  <a:schemeClr val="bg1"/>
                </a:solidFill>
              </a:rPr>
              <a:t>Bodová částice bez vnitřní struktury!</a:t>
            </a:r>
            <a:endParaRPr lang="cs-CZ" dirty="0">
              <a:solidFill>
                <a:schemeClr val="bg1"/>
              </a:solidFill>
              <a:cs typeface="Calibri"/>
            </a:endParaRPr>
          </a:p>
          <a:p>
            <a:pPr lvl="1"/>
            <a:r>
              <a:rPr lang="cs-CZ" dirty="0">
                <a:solidFill>
                  <a:schemeClr val="bg1"/>
                </a:solidFill>
              </a:rPr>
              <a:t>„Necítí“ silnou (jadernou) interakci.</a:t>
            </a:r>
            <a:endParaRPr lang="cs-CZ" dirty="0">
              <a:solidFill>
                <a:schemeClr val="bg1"/>
              </a:solidFill>
              <a:cs typeface="Calibri"/>
            </a:endParaRPr>
          </a:p>
          <a:p>
            <a:pPr lvl="1"/>
            <a:r>
              <a:rPr lang="cs-CZ" dirty="0">
                <a:solidFill>
                  <a:schemeClr val="bg1"/>
                </a:solidFill>
              </a:rPr>
              <a:t>Spin ½.</a:t>
            </a:r>
            <a:endParaRPr lang="cs-CZ" dirty="0">
              <a:solidFill>
                <a:schemeClr val="bg1"/>
              </a:solidFill>
              <a:cs typeface="Calibri"/>
            </a:endParaRPr>
          </a:p>
          <a:p>
            <a:pPr lvl="1"/>
            <a:endParaRPr lang="cs-CZ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2" t="21281" r="19014" b="19374"/>
          <a:stretch/>
        </p:blipFill>
        <p:spPr>
          <a:xfrm>
            <a:off x="1985549" y="789697"/>
            <a:ext cx="267126" cy="2671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801" y="3996175"/>
            <a:ext cx="1911647" cy="285229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003762"/>
            <a:ext cx="2837127" cy="284471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479" y="4005700"/>
            <a:ext cx="2859885" cy="285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77966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5170" y="188661"/>
            <a:ext cx="10515600" cy="597401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0470CA"/>
                </a:solidFill>
              </a:rPr>
              <a:t>Experiment ATLAS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29. 3. 2019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52" y="0"/>
            <a:ext cx="6961038" cy="6858000"/>
          </a:xfrm>
          <a:prstGeom prst="rect">
            <a:avLst/>
          </a:prstGeom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B65E91C-EE9E-5F69-6D67-EC4BF0584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4A76F-1232-425D-9E85-90A37E6695D8}" type="slidenum">
              <a:rPr lang="cs-CZ" smtClean="0"/>
              <a:t>70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69F527B-D2CF-6C1C-1D4D-0C537ABA6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23.2.2024</a:t>
            </a:r>
          </a:p>
        </p:txBody>
      </p:sp>
      <p:pic>
        <p:nvPicPr>
          <p:cNvPr id="7" name="Obrázek 6" descr="Obsah obrázku budova, interiér&#10;&#10;Popis se vygeneroval automaticky.">
            <a:extLst>
              <a:ext uri="{FF2B5EF4-FFF2-40B4-BE49-F238E27FC236}">
                <a16:creationId xmlns:a16="http://schemas.microsoft.com/office/drawing/2014/main" id="{602DA8F0-C43B-E962-D5F1-E08AAF7F4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9031" y="1028338"/>
            <a:ext cx="3790950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1992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5170" y="188661"/>
            <a:ext cx="10515600" cy="597401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0470CA"/>
                </a:solidFill>
              </a:rPr>
              <a:t>Experiment ATLAS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29. 3. 2019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46140" y="985115"/>
            <a:ext cx="6456686" cy="484251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3" y="1807532"/>
            <a:ext cx="6466860" cy="4850145"/>
          </a:xfrm>
          <a:prstGeom prst="rect">
            <a:avLst/>
          </a:prstGeom>
        </p:spPr>
      </p:pic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28A963E-C8F2-5A56-8AF3-DF1CF434C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4A76F-1232-425D-9E85-90A37E6695D8}" type="slidenum">
              <a:rPr lang="cs-CZ" smtClean="0"/>
              <a:t>71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2DB9B24-2CB0-850E-29E3-5C9BACF9E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23.2.2024</a:t>
            </a:r>
          </a:p>
        </p:txBody>
      </p:sp>
    </p:spTree>
    <p:extLst>
      <p:ext uri="{BB962C8B-B14F-4D97-AF65-F5344CB8AC3E}">
        <p14:creationId xmlns:p14="http://schemas.microsoft.com/office/powerpoint/2010/main" val="411179721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Interakce v srdci experimentu ATLAS</a:t>
            </a:r>
          </a:p>
        </p:txBody>
      </p:sp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204538" y="855078"/>
            <a:ext cx="11916342" cy="2101482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Až 100 interakcí na jednom snímku z detektoru při jednom průchodu shluků částic (tzv. pile-up).</a:t>
            </a:r>
          </a:p>
          <a:p>
            <a:r>
              <a:rPr lang="cs-CZ" dirty="0" err="1">
                <a:solidFill>
                  <a:schemeClr val="bg1"/>
                </a:solidFill>
              </a:rPr>
              <a:t>Higgsův</a:t>
            </a:r>
            <a:r>
              <a:rPr lang="cs-CZ" dirty="0">
                <a:solidFill>
                  <a:schemeClr val="bg1"/>
                </a:solidFill>
              </a:rPr>
              <a:t> boson produkován cca v jedné srážce z 10 miliard, </a:t>
            </a:r>
            <a:r>
              <a:rPr lang="cs-CZ" dirty="0" err="1">
                <a:solidFill>
                  <a:schemeClr val="bg1"/>
                </a:solidFill>
              </a:rPr>
              <a:t>tj</a:t>
            </a:r>
            <a:r>
              <a:rPr lang="cs-CZ" dirty="0">
                <a:solidFill>
                  <a:schemeClr val="bg1"/>
                </a:solidFill>
              </a:rPr>
              <a:t> cca každých 5 min.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(někde v atmosféře každých 8s:)</a:t>
            </a:r>
          </a:p>
        </p:txBody>
      </p:sp>
      <p:pic>
        <p:nvPicPr>
          <p:cNvPr id="6146" name="Picture 2" descr="VÃ½sledek obrÃ¡zku pro atlas pile u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32" b="-1"/>
          <a:stretch/>
        </p:blipFill>
        <p:spPr bwMode="auto">
          <a:xfrm>
            <a:off x="1861500" y="3035736"/>
            <a:ext cx="8701074" cy="291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12.9.2022</a:t>
            </a: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Jiří Kvita :: Urychlovače a detektory částic :: 30 let ČSFR v CERN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AD99-5832-4858-9C15-39B89B7D5F7B}" type="slidenum">
              <a:rPr lang="cs-CZ" smtClean="0"/>
              <a:t>72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24225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Jak ATLAS vidí částice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37" y="848362"/>
            <a:ext cx="7240824" cy="5873113"/>
          </a:xfrm>
          <a:prstGeom prst="rect">
            <a:avLst/>
          </a:prstGeom>
        </p:spPr>
      </p:pic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7445361" y="855078"/>
            <a:ext cx="4409754" cy="4184282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bg1"/>
                </a:solidFill>
              </a:rPr>
              <a:t>Částice většinou nejsou takto ideálně izolované.</a:t>
            </a:r>
          </a:p>
          <a:p>
            <a:r>
              <a:rPr lang="cs-CZ">
                <a:solidFill>
                  <a:schemeClr val="bg1"/>
                </a:solidFill>
              </a:rPr>
              <a:t>V praxi se definuje jejich „ID“ či kvalita např. na základě toho, jak moc dalších drah či energie je okolo </a:t>
            </a:r>
            <a:r>
              <a:rPr lang="cs-CZ" err="1">
                <a:solidFill>
                  <a:schemeClr val="bg1"/>
                </a:solidFill>
              </a:rPr>
              <a:t>mionu</a:t>
            </a:r>
            <a:r>
              <a:rPr lang="cs-CZ">
                <a:solidFill>
                  <a:schemeClr val="bg1"/>
                </a:solidFill>
              </a:rPr>
              <a:t> či elektronu.</a:t>
            </a:r>
          </a:p>
        </p:txBody>
      </p:sp>
    </p:spTree>
    <p:extLst>
      <p:ext uri="{BB962C8B-B14F-4D97-AF65-F5344CB8AC3E}">
        <p14:creationId xmlns:p14="http://schemas.microsoft.com/office/powerpoint/2010/main" val="407520413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Jak ATLAS vidí částice</a:t>
            </a:r>
          </a:p>
        </p:txBody>
      </p:sp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204538" y="855078"/>
            <a:ext cx="11916342" cy="2101482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bg1"/>
                </a:solidFill>
              </a:rPr>
              <a:t>Až 100 interakcí na jednom snímku z detektoru při jednom průchodu shluků částic (tzv. pile-up).</a:t>
            </a:r>
          </a:p>
          <a:p>
            <a:r>
              <a:rPr lang="cs-CZ" err="1">
                <a:solidFill>
                  <a:schemeClr val="bg1"/>
                </a:solidFill>
              </a:rPr>
              <a:t>Higgsův</a:t>
            </a:r>
            <a:r>
              <a:rPr lang="cs-CZ">
                <a:solidFill>
                  <a:schemeClr val="bg1"/>
                </a:solidFill>
              </a:rPr>
              <a:t> boson produkován cca v jedné srážce z 10 miliard, </a:t>
            </a:r>
            <a:r>
              <a:rPr lang="cs-CZ" err="1">
                <a:solidFill>
                  <a:schemeClr val="bg1"/>
                </a:solidFill>
              </a:rPr>
              <a:t>tj</a:t>
            </a:r>
            <a:r>
              <a:rPr lang="cs-CZ">
                <a:solidFill>
                  <a:schemeClr val="bg1"/>
                </a:solidFill>
              </a:rPr>
              <a:t> cca každých 5 min.</a:t>
            </a:r>
          </a:p>
          <a:p>
            <a:pPr lvl="1"/>
            <a:r>
              <a:rPr lang="cs-CZ">
                <a:solidFill>
                  <a:schemeClr val="bg1"/>
                </a:solidFill>
              </a:rPr>
              <a:t>(někde v atmosféře každých 8s:)</a:t>
            </a:r>
          </a:p>
        </p:txBody>
      </p:sp>
      <p:pic>
        <p:nvPicPr>
          <p:cNvPr id="6146" name="Picture 2" descr="VÃ½sledek obrÃ¡zku pro atlas pile u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32" b="-1"/>
          <a:stretch/>
        </p:blipFill>
        <p:spPr bwMode="auto">
          <a:xfrm>
            <a:off x="1861500" y="3035736"/>
            <a:ext cx="8701074" cy="291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9907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Jak ATLAS vidí částice</a:t>
            </a:r>
          </a:p>
        </p:txBody>
      </p:sp>
      <p:pic>
        <p:nvPicPr>
          <p:cNvPr id="3" name="Obrázek 2" descr="May be a graphic of text that says &quot;&quot;Beam Splash&quot; from ATLAS EXPERIMENT LHC Beam 2: from ide Run: 469573 Event: 874810 2024-03-08 12:19:23 ceT&quot;">
            <a:extLst>
              <a:ext uri="{FF2B5EF4-FFF2-40B4-BE49-F238E27FC236}">
                <a16:creationId xmlns:a16="http://schemas.microsoft.com/office/drawing/2014/main" id="{D3E3D4C0-F230-7937-E44E-31E8BCF2C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881" y="893429"/>
            <a:ext cx="8221882" cy="541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45518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2352" y="257677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err="1">
                <a:solidFill>
                  <a:schemeClr val="bg1"/>
                </a:solidFill>
              </a:rPr>
              <a:t>Higgsův</a:t>
            </a:r>
            <a:r>
              <a:rPr lang="cs-CZ" b="1">
                <a:solidFill>
                  <a:schemeClr val="bg1"/>
                </a:solidFill>
              </a:rPr>
              <a:t> boson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788" y="855078"/>
            <a:ext cx="11554327" cy="1471027"/>
          </a:xfrm>
        </p:spPr>
        <p:txBody>
          <a:bodyPr/>
          <a:lstStyle/>
          <a:p>
            <a:r>
              <a:rPr lang="cs-CZ">
                <a:solidFill>
                  <a:schemeClr val="bg1"/>
                </a:solidFill>
              </a:rPr>
              <a:t>Rozpad </a:t>
            </a:r>
            <a:r>
              <a:rPr lang="cs-CZ" err="1">
                <a:solidFill>
                  <a:schemeClr val="bg1"/>
                </a:solidFill>
              </a:rPr>
              <a:t>Higgsova</a:t>
            </a:r>
            <a:r>
              <a:rPr lang="cs-CZ">
                <a:solidFill>
                  <a:schemeClr val="bg1"/>
                </a:solidFill>
              </a:rPr>
              <a:t> bosonu na dva fotony.</a:t>
            </a:r>
          </a:p>
          <a:p>
            <a:endParaRPr lang="cs-CZ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77" y="1955369"/>
            <a:ext cx="6717556" cy="476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80990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err="1">
                <a:solidFill>
                  <a:schemeClr val="bg1"/>
                </a:solidFill>
              </a:rPr>
              <a:t>Higgsův</a:t>
            </a:r>
            <a:r>
              <a:rPr lang="cs-CZ" b="1">
                <a:solidFill>
                  <a:schemeClr val="bg1"/>
                </a:solidFill>
              </a:rPr>
              <a:t> boson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323" y="1260833"/>
            <a:ext cx="5521028" cy="546064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" y="1282563"/>
            <a:ext cx="5288303" cy="5073787"/>
          </a:xfrm>
          <a:prstGeom prst="rect">
            <a:avLst/>
          </a:prstGeom>
        </p:spPr>
      </p:pic>
      <p:sp>
        <p:nvSpPr>
          <p:cNvPr id="11" name="Šipka doprava 10"/>
          <p:cNvSpPr/>
          <p:nvPr/>
        </p:nvSpPr>
        <p:spPr>
          <a:xfrm>
            <a:off x="5174619" y="364554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265932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err="1">
                <a:solidFill>
                  <a:schemeClr val="bg1"/>
                </a:solidFill>
              </a:rPr>
              <a:t>Higgsův</a:t>
            </a:r>
            <a:r>
              <a:rPr lang="cs-CZ" b="1">
                <a:solidFill>
                  <a:schemeClr val="bg1"/>
                </a:solidFill>
              </a:rPr>
              <a:t> boson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788" y="855078"/>
            <a:ext cx="11554327" cy="1471027"/>
          </a:xfrm>
        </p:spPr>
        <p:txBody>
          <a:bodyPr/>
          <a:lstStyle/>
          <a:p>
            <a:r>
              <a:rPr lang="cs-CZ">
                <a:solidFill>
                  <a:schemeClr val="bg1"/>
                </a:solidFill>
              </a:rPr>
              <a:t>Čekání na </a:t>
            </a:r>
            <a:r>
              <a:rPr lang="cs-CZ" err="1">
                <a:solidFill>
                  <a:schemeClr val="bg1"/>
                </a:solidFill>
              </a:rPr>
              <a:t>Higgse</a:t>
            </a:r>
            <a:r>
              <a:rPr lang="cs-CZ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29" y="1724525"/>
            <a:ext cx="4796839" cy="465221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898" y="1724525"/>
            <a:ext cx="4796839" cy="465221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942" y="63333"/>
            <a:ext cx="3019425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60158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err="1">
                <a:solidFill>
                  <a:schemeClr val="bg1"/>
                </a:solidFill>
              </a:rPr>
              <a:t>Higgsův</a:t>
            </a:r>
            <a:r>
              <a:rPr lang="cs-CZ" b="1">
                <a:solidFill>
                  <a:schemeClr val="bg1"/>
                </a:solidFill>
              </a:rPr>
              <a:t> boson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788" y="855078"/>
            <a:ext cx="11554327" cy="1471027"/>
          </a:xfrm>
        </p:spPr>
        <p:txBody>
          <a:bodyPr/>
          <a:lstStyle/>
          <a:p>
            <a:r>
              <a:rPr lang="cs-CZ">
                <a:solidFill>
                  <a:schemeClr val="bg1"/>
                </a:solidFill>
              </a:rPr>
              <a:t>BEH boson (</a:t>
            </a:r>
            <a:r>
              <a:rPr lang="cs-CZ" err="1">
                <a:solidFill>
                  <a:schemeClr val="bg1"/>
                </a:solidFill>
              </a:rPr>
              <a:t>Brout</a:t>
            </a:r>
            <a:r>
              <a:rPr lang="cs-CZ">
                <a:solidFill>
                  <a:schemeClr val="bg1"/>
                </a:solidFill>
              </a:rPr>
              <a:t>, </a:t>
            </a:r>
            <a:r>
              <a:rPr lang="cs-CZ" err="1">
                <a:solidFill>
                  <a:schemeClr val="bg1"/>
                </a:solidFill>
              </a:rPr>
              <a:t>Englert</a:t>
            </a:r>
            <a:r>
              <a:rPr lang="cs-CZ">
                <a:solidFill>
                  <a:schemeClr val="bg1"/>
                </a:solidFill>
              </a:rPr>
              <a:t>, </a:t>
            </a:r>
            <a:r>
              <a:rPr lang="cs-CZ" err="1">
                <a:solidFill>
                  <a:schemeClr val="bg1"/>
                </a:solidFill>
              </a:rPr>
              <a:t>Higgs</a:t>
            </a:r>
            <a:r>
              <a:rPr lang="cs-CZ">
                <a:solidFill>
                  <a:schemeClr val="bg1"/>
                </a:solidFill>
              </a:rPr>
              <a:t>).</a:t>
            </a:r>
            <a:r>
              <a:rPr lang="en-US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en-US">
                <a:solidFill>
                  <a:schemeClr val="bg1"/>
                </a:solidFill>
              </a:rPr>
              <a:t>(a </a:t>
            </a:r>
            <a:r>
              <a:rPr lang="cs-CZ">
                <a:solidFill>
                  <a:schemeClr val="bg1"/>
                </a:solidFill>
              </a:rPr>
              <a:t>také </a:t>
            </a:r>
            <a:r>
              <a:rPr lang="en-US">
                <a:solidFill>
                  <a:schemeClr val="bg1"/>
                </a:solidFill>
              </a:rPr>
              <a:t>Gerald </a:t>
            </a:r>
            <a:r>
              <a:rPr lang="en-US" err="1">
                <a:solidFill>
                  <a:schemeClr val="bg1"/>
                </a:solidFill>
              </a:rPr>
              <a:t>Guralnik</a:t>
            </a:r>
            <a:r>
              <a:rPr lang="en-US">
                <a:solidFill>
                  <a:schemeClr val="bg1"/>
                </a:solidFill>
              </a:rPr>
              <a:t>, C. R. Hagen, a Tom Kibble )</a:t>
            </a:r>
            <a:endParaRPr lang="cs-CZ">
              <a:solidFill>
                <a:schemeClr val="bg1"/>
              </a:solidFill>
            </a:endParaRPr>
          </a:p>
          <a:p>
            <a:endParaRPr lang="cs-CZ">
              <a:solidFill>
                <a:schemeClr val="bg1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649" y="3037804"/>
            <a:ext cx="1339276" cy="182019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692" y="3037804"/>
            <a:ext cx="3597273" cy="3412031"/>
          </a:xfrm>
          <a:prstGeom prst="rect">
            <a:avLst/>
          </a:prstGeom>
        </p:spPr>
      </p:pic>
      <p:sp>
        <p:nvSpPr>
          <p:cNvPr id="8" name="Zástupný symbol pro obsah 2"/>
          <p:cNvSpPr txBox="1">
            <a:spLocks/>
          </p:cNvSpPr>
          <p:nvPr/>
        </p:nvSpPr>
        <p:spPr>
          <a:xfrm>
            <a:off x="10027579" y="4942491"/>
            <a:ext cx="1827536" cy="10909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>
                <a:solidFill>
                  <a:schemeClr val="bg1"/>
                </a:solidFill>
              </a:rPr>
              <a:t>Robert </a:t>
            </a:r>
            <a:r>
              <a:rPr lang="en-US" sz="1800" err="1">
                <a:solidFill>
                  <a:schemeClr val="bg1"/>
                </a:solidFill>
              </a:rPr>
              <a:t>Brout</a:t>
            </a:r>
            <a:r>
              <a:rPr lang="en-US" sz="180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1800">
                <a:solidFill>
                  <a:schemeClr val="bg1"/>
                </a:solidFill>
              </a:rPr>
              <a:t>(1928 -- 2011)</a:t>
            </a:r>
            <a:endParaRPr lang="cs-CZ" sz="1800">
              <a:solidFill>
                <a:schemeClr val="bg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72" y="3004973"/>
            <a:ext cx="5167292" cy="3444861"/>
          </a:xfrm>
          <a:prstGeom prst="rect">
            <a:avLst/>
          </a:prstGeom>
        </p:spPr>
      </p:pic>
      <p:sp>
        <p:nvSpPr>
          <p:cNvPr id="9" name="Zástupný symbol pro obsah 2"/>
          <p:cNvSpPr txBox="1">
            <a:spLocks/>
          </p:cNvSpPr>
          <p:nvPr/>
        </p:nvSpPr>
        <p:spPr>
          <a:xfrm>
            <a:off x="697971" y="2483478"/>
            <a:ext cx="3857699" cy="364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>
                <a:solidFill>
                  <a:schemeClr val="bg1"/>
                </a:solidFill>
              </a:rPr>
              <a:t>Fabiola </a:t>
            </a:r>
            <a:r>
              <a:rPr lang="en-US" sz="1800" err="1">
                <a:solidFill>
                  <a:schemeClr val="bg1"/>
                </a:solidFill>
              </a:rPr>
              <a:t>Gianotti</a:t>
            </a:r>
            <a:r>
              <a:rPr lang="en-US" sz="1800">
                <a:solidFill>
                  <a:schemeClr val="bg1"/>
                </a:solidFill>
              </a:rPr>
              <a:t> a Peter Higgs, 2012</a:t>
            </a:r>
            <a:endParaRPr lang="cs-CZ" sz="1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727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Proton a neutron</a:t>
            </a:r>
          </a:p>
        </p:txBody>
      </p:sp>
      <p:sp>
        <p:nvSpPr>
          <p:cNvPr id="18" name="Zástupný symbol pro obsah 2"/>
          <p:cNvSpPr>
            <a:spLocks noGrp="1"/>
          </p:cNvSpPr>
          <p:nvPr>
            <p:ph idx="1"/>
          </p:nvPr>
        </p:nvSpPr>
        <p:spPr>
          <a:xfrm>
            <a:off x="201202" y="669604"/>
            <a:ext cx="11675724" cy="6018872"/>
          </a:xfrm>
        </p:spPr>
        <p:txBody>
          <a:bodyPr/>
          <a:lstStyle/>
          <a:p>
            <a:endParaRPr lang="cs-CZ">
              <a:solidFill>
                <a:schemeClr val="bg1"/>
              </a:solidFill>
            </a:endParaRPr>
          </a:p>
          <a:p>
            <a:r>
              <a:rPr lang="cs-CZ">
                <a:solidFill>
                  <a:schemeClr val="bg1"/>
                </a:solidFill>
              </a:rPr>
              <a:t>Proton:</a:t>
            </a:r>
          </a:p>
          <a:p>
            <a:pPr lvl="1"/>
            <a:r>
              <a:rPr lang="cs-CZ">
                <a:solidFill>
                  <a:schemeClr val="bg1"/>
                </a:solidFill>
              </a:rPr>
              <a:t>Náboj +1 v jednotkách elementárního náboje.</a:t>
            </a:r>
          </a:p>
          <a:p>
            <a:pPr lvl="1"/>
            <a:r>
              <a:rPr lang="cs-CZ">
                <a:solidFill>
                  <a:schemeClr val="bg1"/>
                </a:solidFill>
              </a:rPr>
              <a:t>Střední poloměr okolo 1 </a:t>
            </a:r>
            <a:r>
              <a:rPr lang="cs-CZ" err="1">
                <a:solidFill>
                  <a:schemeClr val="bg1"/>
                </a:solidFill>
              </a:rPr>
              <a:t>fm</a:t>
            </a:r>
            <a:r>
              <a:rPr lang="cs-CZ">
                <a:solidFill>
                  <a:schemeClr val="bg1"/>
                </a:solidFill>
              </a:rPr>
              <a:t>.</a:t>
            </a:r>
          </a:p>
          <a:p>
            <a:pPr lvl="1"/>
            <a:r>
              <a:rPr lang="cs-CZ">
                <a:solidFill>
                  <a:schemeClr val="bg1"/>
                </a:solidFill>
              </a:rPr>
              <a:t>Klidová energie 938 </a:t>
            </a:r>
            <a:r>
              <a:rPr lang="cs-CZ" err="1">
                <a:solidFill>
                  <a:schemeClr val="bg1"/>
                </a:solidFill>
              </a:rPr>
              <a:t>MeV</a:t>
            </a:r>
            <a:r>
              <a:rPr lang="cs-CZ">
                <a:solidFill>
                  <a:schemeClr val="bg1"/>
                </a:solidFill>
              </a:rPr>
              <a:t>.</a:t>
            </a:r>
          </a:p>
          <a:p>
            <a:pPr lvl="1"/>
            <a:r>
              <a:rPr lang="cs-CZ">
                <a:solidFill>
                  <a:schemeClr val="bg1"/>
                </a:solidFill>
              </a:rPr>
              <a:t>Spin ½.</a:t>
            </a:r>
          </a:p>
          <a:p>
            <a:pPr lvl="1"/>
            <a:r>
              <a:rPr lang="cs-CZ">
                <a:solidFill>
                  <a:schemeClr val="bg1"/>
                </a:solidFill>
              </a:rPr>
              <a:t>Kvarkový obsah </a:t>
            </a:r>
            <a:r>
              <a:rPr lang="cs-CZ" i="1" err="1">
                <a:solidFill>
                  <a:schemeClr val="bg1"/>
                </a:solidFill>
              </a:rPr>
              <a:t>uud</a:t>
            </a:r>
            <a:r>
              <a:rPr lang="cs-CZ">
                <a:solidFill>
                  <a:schemeClr val="bg1"/>
                </a:solidFill>
              </a:rPr>
              <a:t>.</a:t>
            </a:r>
          </a:p>
          <a:p>
            <a:r>
              <a:rPr lang="cs-CZ">
                <a:solidFill>
                  <a:schemeClr val="bg1"/>
                </a:solidFill>
              </a:rPr>
              <a:t>Neutron:</a:t>
            </a:r>
          </a:p>
          <a:p>
            <a:pPr lvl="1"/>
            <a:r>
              <a:rPr lang="cs-CZ">
                <a:solidFill>
                  <a:schemeClr val="bg1"/>
                </a:solidFill>
              </a:rPr>
              <a:t>Nulový náboj.</a:t>
            </a:r>
          </a:p>
          <a:p>
            <a:pPr lvl="1"/>
            <a:r>
              <a:rPr lang="cs-CZ">
                <a:solidFill>
                  <a:schemeClr val="bg1"/>
                </a:solidFill>
              </a:rPr>
              <a:t>Střední poloměr okolo 1 </a:t>
            </a:r>
            <a:r>
              <a:rPr lang="cs-CZ" err="1">
                <a:solidFill>
                  <a:schemeClr val="bg1"/>
                </a:solidFill>
              </a:rPr>
              <a:t>fm</a:t>
            </a:r>
            <a:r>
              <a:rPr lang="cs-CZ">
                <a:solidFill>
                  <a:schemeClr val="bg1"/>
                </a:solidFill>
              </a:rPr>
              <a:t>.</a:t>
            </a:r>
          </a:p>
          <a:p>
            <a:pPr lvl="1"/>
            <a:r>
              <a:rPr lang="cs-CZ">
                <a:solidFill>
                  <a:schemeClr val="bg1"/>
                </a:solidFill>
              </a:rPr>
              <a:t>Klidová energie 939 </a:t>
            </a:r>
            <a:r>
              <a:rPr lang="cs-CZ" err="1">
                <a:solidFill>
                  <a:schemeClr val="bg1"/>
                </a:solidFill>
              </a:rPr>
              <a:t>MeV</a:t>
            </a:r>
            <a:r>
              <a:rPr lang="cs-CZ">
                <a:solidFill>
                  <a:schemeClr val="bg1"/>
                </a:solidFill>
              </a:rPr>
              <a:t>.</a:t>
            </a:r>
          </a:p>
          <a:p>
            <a:pPr lvl="1"/>
            <a:r>
              <a:rPr lang="cs-CZ">
                <a:solidFill>
                  <a:schemeClr val="bg1"/>
                </a:solidFill>
              </a:rPr>
              <a:t>Spin ½.</a:t>
            </a:r>
          </a:p>
          <a:p>
            <a:pPr lvl="1"/>
            <a:r>
              <a:rPr lang="cs-CZ">
                <a:solidFill>
                  <a:schemeClr val="bg1"/>
                </a:solidFill>
              </a:rPr>
              <a:t>Kvarkový obsah </a:t>
            </a:r>
            <a:r>
              <a:rPr lang="cs-CZ" i="1" err="1">
                <a:solidFill>
                  <a:schemeClr val="bg1"/>
                </a:solidFill>
              </a:rPr>
              <a:t>udd</a:t>
            </a:r>
            <a:r>
              <a:rPr lang="cs-CZ">
                <a:solidFill>
                  <a:schemeClr val="bg1"/>
                </a:solidFill>
              </a:rPr>
              <a:t>.</a:t>
            </a:r>
          </a:p>
          <a:p>
            <a:pPr lvl="1"/>
            <a:endParaRPr lang="cs-CZ">
              <a:solidFill>
                <a:schemeClr val="bg1"/>
              </a:solidFill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5445137" y="4583872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137" y="2373834"/>
            <a:ext cx="1301725" cy="13052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89907321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Rozptylový experiment</a:t>
            </a:r>
          </a:p>
        </p:txBody>
      </p:sp>
      <p:sp>
        <p:nvSpPr>
          <p:cNvPr id="18" name="Zástupný symbol pro obsah 2"/>
          <p:cNvSpPr>
            <a:spLocks noGrp="1"/>
          </p:cNvSpPr>
          <p:nvPr>
            <p:ph idx="1"/>
          </p:nvPr>
        </p:nvSpPr>
        <p:spPr>
          <a:xfrm>
            <a:off x="201202" y="669604"/>
            <a:ext cx="11675724" cy="6018872"/>
          </a:xfrm>
        </p:spPr>
        <p:txBody>
          <a:bodyPr/>
          <a:lstStyle/>
          <a:p>
            <a:r>
              <a:rPr lang="cs-CZ">
                <a:solidFill>
                  <a:schemeClr val="bg1"/>
                </a:solidFill>
              </a:rPr>
              <a:t>Aneb od E. </a:t>
            </a:r>
            <a:r>
              <a:rPr lang="cs-CZ" err="1">
                <a:solidFill>
                  <a:schemeClr val="bg1"/>
                </a:solidFill>
              </a:rPr>
              <a:t>Rutherforda</a:t>
            </a:r>
            <a:r>
              <a:rPr lang="cs-CZ">
                <a:solidFill>
                  <a:schemeClr val="bg1"/>
                </a:solidFill>
              </a:rPr>
              <a:t> k R. </a:t>
            </a:r>
            <a:r>
              <a:rPr lang="cs-CZ" err="1">
                <a:solidFill>
                  <a:schemeClr val="bg1"/>
                </a:solidFill>
              </a:rPr>
              <a:t>Hofstadterovi</a:t>
            </a:r>
            <a:r>
              <a:rPr lang="cs-CZ">
                <a:solidFill>
                  <a:schemeClr val="bg1"/>
                </a:solidFill>
              </a:rPr>
              <a:t> a P. </a:t>
            </a:r>
            <a:r>
              <a:rPr lang="cs-CZ" err="1">
                <a:solidFill>
                  <a:schemeClr val="bg1"/>
                </a:solidFill>
              </a:rPr>
              <a:t>Higgsovi</a:t>
            </a:r>
            <a:r>
              <a:rPr lang="cs-CZ">
                <a:solidFill>
                  <a:schemeClr val="bg1"/>
                </a:solidFill>
              </a:rPr>
              <a:t>.</a:t>
            </a:r>
          </a:p>
          <a:p>
            <a:r>
              <a:rPr lang="cs-CZ">
                <a:solidFill>
                  <a:schemeClr val="bg1"/>
                </a:solidFill>
              </a:rPr>
              <a:t>Od alfa částic a elektronů ke srážkám protonů na urychlovači LHC.</a:t>
            </a:r>
          </a:p>
        </p:txBody>
      </p:sp>
      <p:pic>
        <p:nvPicPr>
          <p:cNvPr id="1042" name="Picture 18" descr="Ernest Rutherford LO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02" y="2177918"/>
            <a:ext cx="3363805" cy="451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Robert Hofstad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348" y="2129455"/>
            <a:ext cx="3162978" cy="447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" r="42735"/>
          <a:stretch/>
        </p:blipFill>
        <p:spPr>
          <a:xfrm>
            <a:off x="7788667" y="2129455"/>
            <a:ext cx="3565133" cy="453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34403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408670" y="2388973"/>
            <a:ext cx="8674444" cy="32951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Nebojte</a:t>
            </a:r>
            <a:r>
              <a:rPr lang="en-US" b="1" dirty="0">
                <a:solidFill>
                  <a:schemeClr val="bg1"/>
                </a:solidFill>
              </a:rPr>
              <a:t> se b</a:t>
            </a:r>
            <a:r>
              <a:rPr lang="cs-CZ" b="1" dirty="0" err="1">
                <a:solidFill>
                  <a:schemeClr val="bg1"/>
                </a:solidFill>
              </a:rPr>
              <a:t>ádat</a:t>
            </a:r>
            <a:r>
              <a:rPr lang="cs-CZ" b="1" dirty="0">
                <a:solidFill>
                  <a:schemeClr val="bg1"/>
                </a:solidFill>
              </a:rPr>
              <a:t>! </a:t>
            </a:r>
            <a:endParaRPr lang="cs-CZ" b="1" dirty="0">
              <a:solidFill>
                <a:schemeClr val="bg1"/>
              </a:solidFill>
              <a:cs typeface="Calibri Light"/>
              <a:sym typeface="Wingdings" panose="05000000000000000000" pitchFamily="2" charset="2"/>
            </a:endParaRPr>
          </a:p>
        </p:txBody>
      </p:sp>
      <p:sp>
        <p:nvSpPr>
          <p:cNvPr id="18" name="Zástupný symbol pro obsah 2"/>
          <p:cNvSpPr>
            <a:spLocks noGrp="1"/>
          </p:cNvSpPr>
          <p:nvPr>
            <p:ph idx="1"/>
          </p:nvPr>
        </p:nvSpPr>
        <p:spPr>
          <a:xfrm>
            <a:off x="201202" y="669604"/>
            <a:ext cx="11675724" cy="6018872"/>
          </a:xfrm>
        </p:spPr>
        <p:txBody>
          <a:bodyPr/>
          <a:lstStyle/>
          <a:p>
            <a:r>
              <a:rPr lang="cs-CZ">
                <a:solidFill>
                  <a:schemeClr val="bg1"/>
                </a:solidFill>
              </a:rPr>
              <a:t>Projekty pro vás!</a:t>
            </a:r>
            <a:endParaRPr lang="en-US">
              <a:solidFill>
                <a:schemeClr val="bg1"/>
              </a:solidFill>
            </a:endParaRPr>
          </a:p>
          <a:p>
            <a:r>
              <a:rPr lang="cs-CZ">
                <a:solidFill>
                  <a:schemeClr val="bg1"/>
                </a:solidFill>
                <a:hlinkClick r:id="rId2"/>
              </a:rPr>
              <a:t>https:</a:t>
            </a:r>
            <a:r>
              <a:rPr lang="en-US">
                <a:solidFill>
                  <a:schemeClr val="bg1"/>
                </a:solidFill>
                <a:hlinkClick r:id="rId2"/>
              </a:rPr>
              <a:t>//</a:t>
            </a:r>
            <a:r>
              <a:rPr lang="cs-CZ">
                <a:solidFill>
                  <a:schemeClr val="bg1"/>
                </a:solidFill>
                <a:hlinkClick r:id="rId2"/>
              </a:rPr>
              <a:t>badatel.upol.cz</a:t>
            </a:r>
            <a:endParaRPr lang="en-US">
              <a:solidFill>
                <a:schemeClr val="bg1"/>
              </a:solidFill>
            </a:endParaRPr>
          </a:p>
          <a:p>
            <a:endParaRPr lang="cs-CZ">
              <a:solidFill>
                <a:schemeClr val="bg1"/>
              </a:solidFill>
            </a:endParaRPr>
          </a:p>
          <a:p>
            <a:endParaRPr lang="cs-CZ">
              <a:solidFill>
                <a:schemeClr val="bg1"/>
              </a:solidFill>
            </a:endParaRPr>
          </a:p>
          <a:p>
            <a:endParaRPr lang="cs-CZ">
              <a:solidFill>
                <a:schemeClr val="bg1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185" y="3101586"/>
            <a:ext cx="6645504" cy="186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4902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err="1">
                <a:solidFill>
                  <a:schemeClr val="bg1"/>
                </a:solidFill>
              </a:rPr>
              <a:t>Vesm</a:t>
            </a:r>
            <a:r>
              <a:rPr lang="cs-CZ" b="1" err="1">
                <a:solidFill>
                  <a:schemeClr val="bg1"/>
                </a:solidFill>
              </a:rPr>
              <a:t>ír</a:t>
            </a:r>
            <a:endParaRPr lang="cs-CZ" b="1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152" y="608040"/>
            <a:ext cx="7832333" cy="587425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9880662" y="6426754"/>
            <a:ext cx="2189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err="1">
                <a:solidFill>
                  <a:schemeClr val="bg1"/>
                </a:solidFill>
              </a:rPr>
              <a:t>Millenium</a:t>
            </a:r>
            <a:r>
              <a:rPr lang="cs-CZ">
                <a:solidFill>
                  <a:schemeClr val="bg1"/>
                </a:solidFill>
              </a:rPr>
              <a:t> </a:t>
            </a:r>
            <a:r>
              <a:rPr lang="cs-CZ" err="1">
                <a:solidFill>
                  <a:schemeClr val="bg1"/>
                </a:solidFill>
              </a:rPr>
              <a:t>Simulation</a:t>
            </a:r>
            <a:endParaRPr lang="cs-CZ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74661" y="6318607"/>
            <a:ext cx="1850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10</a:t>
            </a:r>
            <a:r>
              <a:rPr lang="cs-CZ" baseline="30000">
                <a:solidFill>
                  <a:schemeClr val="bg1"/>
                </a:solidFill>
              </a:rPr>
              <a:t>26</a:t>
            </a:r>
            <a:r>
              <a:rPr lang="cs-CZ">
                <a:solidFill>
                  <a:schemeClr val="bg1"/>
                </a:solidFill>
              </a:rPr>
              <a:t> m</a:t>
            </a:r>
            <a:r>
              <a:rPr lang="en-US">
                <a:solidFill>
                  <a:schemeClr val="bg1"/>
                </a:solidFill>
              </a:rPr>
              <a:t>, 10 </a:t>
            </a:r>
            <a:r>
              <a:rPr lang="en-US" err="1">
                <a:solidFill>
                  <a:schemeClr val="bg1"/>
                </a:solidFill>
              </a:rPr>
              <a:t>Gly</a:t>
            </a:r>
            <a:endParaRPr lang="cs-CZ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15287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000" b="1">
                <a:solidFill>
                  <a:schemeClr val="bg1"/>
                </a:solidFill>
              </a:rPr>
              <a:t>Kupy galaxií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107" y="588831"/>
            <a:ext cx="6691229" cy="610938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9606335" y="6405938"/>
            <a:ext cx="2617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err="1">
                <a:solidFill>
                  <a:schemeClr val="bg1"/>
                </a:solidFill>
              </a:rPr>
              <a:t>Hubble</a:t>
            </a:r>
            <a:r>
              <a:rPr lang="cs-CZ">
                <a:solidFill>
                  <a:schemeClr val="bg1"/>
                </a:solidFill>
              </a:rPr>
              <a:t> </a:t>
            </a:r>
            <a:r>
              <a:rPr lang="cs-CZ" err="1">
                <a:solidFill>
                  <a:schemeClr val="bg1"/>
                </a:solidFill>
              </a:rPr>
              <a:t>Space</a:t>
            </a:r>
            <a:r>
              <a:rPr lang="cs-CZ">
                <a:solidFill>
                  <a:schemeClr val="bg1"/>
                </a:solidFill>
              </a:rPr>
              <a:t> </a:t>
            </a:r>
            <a:r>
              <a:rPr lang="cs-CZ" err="1">
                <a:solidFill>
                  <a:schemeClr val="bg1"/>
                </a:solidFill>
              </a:rPr>
              <a:t>Telescope</a:t>
            </a:r>
            <a:endParaRPr lang="cs-CZ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74660" y="6318607"/>
            <a:ext cx="2454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10</a:t>
            </a:r>
            <a:r>
              <a:rPr lang="cs-CZ" baseline="30000">
                <a:solidFill>
                  <a:schemeClr val="bg1"/>
                </a:solidFill>
              </a:rPr>
              <a:t>23</a:t>
            </a:r>
            <a:r>
              <a:rPr lang="cs-CZ">
                <a:solidFill>
                  <a:schemeClr val="bg1"/>
                </a:solidFill>
              </a:rPr>
              <a:t> m</a:t>
            </a:r>
            <a:r>
              <a:rPr lang="en-US">
                <a:solidFill>
                  <a:schemeClr val="bg1"/>
                </a:solidFill>
              </a:rPr>
              <a:t>, 10 </a:t>
            </a:r>
            <a:r>
              <a:rPr lang="en-US" err="1">
                <a:solidFill>
                  <a:schemeClr val="bg1"/>
                </a:solidFill>
              </a:rPr>
              <a:t>Mly</a:t>
            </a:r>
            <a:endParaRPr lang="cs-CZ">
              <a:solidFill>
                <a:schemeClr val="bg1"/>
              </a:solidFill>
            </a:endParaRPr>
          </a:p>
          <a:p>
            <a:endParaRPr lang="cs-CZ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10171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Galaxie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460" y="584707"/>
            <a:ext cx="8863080" cy="582304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0527540" y="6394152"/>
            <a:ext cx="1317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Adam </a:t>
            </a:r>
            <a:r>
              <a:rPr lang="cs-CZ" err="1">
                <a:solidFill>
                  <a:schemeClr val="bg1"/>
                </a:solidFill>
              </a:rPr>
              <a:t>Evans</a:t>
            </a:r>
            <a:endParaRPr lang="cs-CZ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74660" y="6318607"/>
            <a:ext cx="1719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10</a:t>
            </a:r>
            <a:r>
              <a:rPr lang="cs-CZ" baseline="30000">
                <a:solidFill>
                  <a:schemeClr val="bg1"/>
                </a:solidFill>
              </a:rPr>
              <a:t>21</a:t>
            </a:r>
            <a:r>
              <a:rPr lang="cs-CZ">
                <a:solidFill>
                  <a:schemeClr val="bg1"/>
                </a:solidFill>
              </a:rPr>
              <a:t> m</a:t>
            </a:r>
            <a:r>
              <a:rPr lang="en-US">
                <a:solidFill>
                  <a:schemeClr val="bg1"/>
                </a:solidFill>
              </a:rPr>
              <a:t>, 100 </a:t>
            </a:r>
            <a:r>
              <a:rPr lang="en-US" err="1">
                <a:solidFill>
                  <a:schemeClr val="bg1"/>
                </a:solidFill>
              </a:rPr>
              <a:t>kly</a:t>
            </a:r>
            <a:endParaRPr lang="cs-CZ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55316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Sluneční soustava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74661" y="6318607"/>
            <a:ext cx="1809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10</a:t>
            </a:r>
            <a:r>
              <a:rPr lang="cs-CZ" baseline="30000">
                <a:solidFill>
                  <a:schemeClr val="bg1"/>
                </a:solidFill>
              </a:rPr>
              <a:t>11</a:t>
            </a:r>
            <a:r>
              <a:rPr lang="cs-CZ">
                <a:solidFill>
                  <a:schemeClr val="bg1"/>
                </a:solidFill>
              </a:rPr>
              <a:t> m</a:t>
            </a:r>
            <a:r>
              <a:rPr lang="en-US">
                <a:solidFill>
                  <a:schemeClr val="bg1"/>
                </a:solidFill>
              </a:rPr>
              <a:t>, 10 </a:t>
            </a:r>
            <a:r>
              <a:rPr lang="en-US" err="1">
                <a:solidFill>
                  <a:schemeClr val="bg1"/>
                </a:solidFill>
              </a:rPr>
              <a:t>lh</a:t>
            </a:r>
            <a:endParaRPr lang="cs-CZ">
              <a:solidFill>
                <a:schemeClr val="bg1"/>
              </a:solidFill>
            </a:endParaRPr>
          </a:p>
        </p:txBody>
      </p:sp>
      <p:pic>
        <p:nvPicPr>
          <p:cNvPr id="1026" name="Picture 2" descr="The planets, dwarf planets and other objects in our solar sy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382" y="884237"/>
            <a:ext cx="9753600" cy="507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5601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err="1">
                <a:solidFill>
                  <a:schemeClr val="bg1"/>
                </a:solidFill>
              </a:rPr>
              <a:t>Ze</a:t>
            </a:r>
            <a:r>
              <a:rPr lang="en-US" b="1">
                <a:solidFill>
                  <a:schemeClr val="bg1"/>
                </a:solidFill>
              </a:rPr>
              <a:t> </a:t>
            </a:r>
            <a:r>
              <a:rPr lang="en-US" b="1" err="1">
                <a:solidFill>
                  <a:schemeClr val="bg1"/>
                </a:solidFill>
              </a:rPr>
              <a:t>Zem</a:t>
            </a:r>
            <a:r>
              <a:rPr lang="cs-CZ" b="1">
                <a:solidFill>
                  <a:schemeClr val="bg1"/>
                </a:solidFill>
              </a:rPr>
              <a:t>ě na Měsíc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74661" y="6318607"/>
            <a:ext cx="1809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10</a:t>
            </a:r>
            <a:r>
              <a:rPr lang="cs-CZ" baseline="30000">
                <a:solidFill>
                  <a:schemeClr val="bg1"/>
                </a:solidFill>
              </a:rPr>
              <a:t>8</a:t>
            </a:r>
            <a:r>
              <a:rPr lang="cs-CZ">
                <a:solidFill>
                  <a:schemeClr val="bg1"/>
                </a:solidFill>
              </a:rPr>
              <a:t> m</a:t>
            </a:r>
            <a:r>
              <a:rPr lang="en-US">
                <a:solidFill>
                  <a:schemeClr val="bg1"/>
                </a:solidFill>
              </a:rPr>
              <a:t>, 1 l</a:t>
            </a:r>
            <a:r>
              <a:rPr lang="cs-CZ">
                <a:solidFill>
                  <a:schemeClr val="bg1"/>
                </a:solidFill>
              </a:rPr>
              <a:t>s</a:t>
            </a:r>
          </a:p>
        </p:txBody>
      </p:sp>
      <p:pic>
        <p:nvPicPr>
          <p:cNvPr id="2050" name="Picture 2" descr="VÃ½sledek obrÃ¡zku pro earth moo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77"/>
          <a:stretch/>
        </p:blipFill>
        <p:spPr bwMode="auto">
          <a:xfrm>
            <a:off x="2186154" y="1129096"/>
            <a:ext cx="8252390" cy="537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07116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4" r="9569"/>
          <a:stretch/>
        </p:blipFill>
        <p:spPr>
          <a:xfrm rot="10800000">
            <a:off x="3137043" y="796031"/>
            <a:ext cx="5917914" cy="556367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0602930" y="6359704"/>
            <a:ext cx="1353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by Apollo 17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838200" y="57150"/>
            <a:ext cx="10515600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err="1">
                <a:solidFill>
                  <a:schemeClr val="bg1"/>
                </a:solidFill>
              </a:rPr>
              <a:t>Zem</a:t>
            </a:r>
            <a:r>
              <a:rPr lang="cs-CZ" b="1">
                <a:solidFill>
                  <a:schemeClr val="bg1"/>
                </a:solidFill>
              </a:rPr>
              <a:t>ě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74661" y="6318607"/>
            <a:ext cx="1171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10</a:t>
            </a:r>
            <a:r>
              <a:rPr lang="cs-CZ" baseline="30000">
                <a:solidFill>
                  <a:schemeClr val="bg1"/>
                </a:solidFill>
              </a:rPr>
              <a:t>7</a:t>
            </a:r>
            <a:r>
              <a:rPr lang="cs-CZ">
                <a:solidFill>
                  <a:schemeClr val="bg1"/>
                </a:solidFill>
              </a:rPr>
              <a:t> m</a:t>
            </a:r>
          </a:p>
        </p:txBody>
      </p:sp>
    </p:spTree>
    <p:extLst>
      <p:ext uri="{BB962C8B-B14F-4D97-AF65-F5344CB8AC3E}">
        <p14:creationId xmlns:p14="http://schemas.microsoft.com/office/powerpoint/2010/main" val="105129131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Tvor</a:t>
            </a:r>
          </a:p>
        </p:txBody>
      </p:sp>
      <p:pic>
        <p:nvPicPr>
          <p:cNvPr id="2050" name="Picture 2" descr="Výsledek obrázku pro dendrobátk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" t="1988" r="1457" b="2944"/>
          <a:stretch/>
        </p:blipFill>
        <p:spPr bwMode="auto">
          <a:xfrm>
            <a:off x="2229492" y="1089059"/>
            <a:ext cx="7376846" cy="480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7058346" y="6322849"/>
            <a:ext cx="4742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Optická fotografie </a:t>
            </a:r>
            <a:r>
              <a:rPr lang="cs-CZ" err="1">
                <a:solidFill>
                  <a:schemeClr val="bg1"/>
                </a:solidFill>
              </a:rPr>
              <a:t>listovnice</a:t>
            </a:r>
            <a:r>
              <a:rPr lang="cs-CZ">
                <a:solidFill>
                  <a:schemeClr val="bg1"/>
                </a:solidFill>
              </a:rPr>
              <a:t> nádherné</a:t>
            </a:r>
            <a:r>
              <a:rPr lang="en-US">
                <a:solidFill>
                  <a:schemeClr val="bg1"/>
                </a:solidFill>
              </a:rPr>
              <a:t>, ifauna.cz</a:t>
            </a:r>
            <a:endParaRPr lang="cs-CZ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74661" y="6318607"/>
            <a:ext cx="1171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10</a:t>
            </a:r>
            <a:r>
              <a:rPr lang="cs-CZ" baseline="30000">
                <a:solidFill>
                  <a:schemeClr val="bg1"/>
                </a:solidFill>
              </a:rPr>
              <a:t>-2</a:t>
            </a:r>
            <a:r>
              <a:rPr lang="cs-CZ">
                <a:solidFill>
                  <a:schemeClr val="bg1"/>
                </a:solidFill>
              </a:rPr>
              <a:t> m</a:t>
            </a:r>
          </a:p>
        </p:txBody>
      </p:sp>
    </p:spTree>
    <p:extLst>
      <p:ext uri="{BB962C8B-B14F-4D97-AF65-F5344CB8AC3E}">
        <p14:creationId xmlns:p14="http://schemas.microsoft.com/office/powerpoint/2010/main" val="4251872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Rutherford</a:t>
            </a:r>
            <a:r>
              <a:rPr lang="cs-CZ" b="1" err="1">
                <a:solidFill>
                  <a:schemeClr val="bg1"/>
                </a:solidFill>
              </a:rPr>
              <a:t>ův</a:t>
            </a:r>
            <a:r>
              <a:rPr lang="cs-CZ" b="1">
                <a:solidFill>
                  <a:schemeClr val="bg1"/>
                </a:solidFill>
              </a:rPr>
              <a:t> experiment 1918</a:t>
            </a:r>
          </a:p>
        </p:txBody>
      </p:sp>
      <p:sp>
        <p:nvSpPr>
          <p:cNvPr id="18" name="Zástupný symbol pro obsah 2"/>
          <p:cNvSpPr>
            <a:spLocks noGrp="1"/>
          </p:cNvSpPr>
          <p:nvPr>
            <p:ph idx="1"/>
          </p:nvPr>
        </p:nvSpPr>
        <p:spPr>
          <a:xfrm>
            <a:off x="201202" y="669604"/>
            <a:ext cx="11675724" cy="6018872"/>
          </a:xfrm>
        </p:spPr>
        <p:txBody>
          <a:bodyPr/>
          <a:lstStyle/>
          <a:p>
            <a:r>
              <a:rPr lang="cs-CZ" b="1">
                <a:solidFill>
                  <a:schemeClr val="bg1"/>
                </a:solidFill>
              </a:rPr>
              <a:t>Alfa částice</a:t>
            </a:r>
            <a:r>
              <a:rPr lang="cs-CZ">
                <a:solidFill>
                  <a:schemeClr val="bg1"/>
                </a:solidFill>
              </a:rPr>
              <a:t>: jádra hélia, která vyletují z jiných těžkých jader, čímž </a:t>
            </a:r>
            <a:r>
              <a:rPr lang="cs-CZ" err="1">
                <a:solidFill>
                  <a:schemeClr val="bg1"/>
                </a:solidFill>
              </a:rPr>
              <a:t>vzikají</a:t>
            </a:r>
            <a:r>
              <a:rPr lang="cs-CZ">
                <a:solidFill>
                  <a:schemeClr val="bg1"/>
                </a:solidFill>
              </a:rPr>
              <a:t> stabilnější jádra.</a:t>
            </a:r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Al</a:t>
            </a:r>
            <a:r>
              <a:rPr lang="cs-CZ">
                <a:solidFill>
                  <a:schemeClr val="bg1"/>
                </a:solidFill>
              </a:rPr>
              <a:t>fa částice ve vzduchu uletí jen několik cm.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288533" y="2208477"/>
            <a:ext cx="6949611" cy="33904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>
                <a:solidFill>
                  <a:schemeClr val="bg1"/>
                </a:solidFill>
              </a:rPr>
              <a:t>Alfa rozpadem se přeměňují velmi těžké prvky, např. uran, radon, polonium, rádium…</a:t>
            </a:r>
          </a:p>
          <a:p>
            <a:r>
              <a:rPr lang="cs-CZ">
                <a:solidFill>
                  <a:schemeClr val="bg1"/>
                </a:solidFill>
              </a:rPr>
              <a:t>Bombardováním zlaté fólie alfa částicemi objevil Ernest </a:t>
            </a:r>
            <a:r>
              <a:rPr lang="cs-CZ" err="1">
                <a:solidFill>
                  <a:schemeClr val="bg1"/>
                </a:solidFill>
              </a:rPr>
              <a:t>Rutherford</a:t>
            </a:r>
            <a:r>
              <a:rPr lang="cs-CZ">
                <a:solidFill>
                  <a:schemeClr val="bg1"/>
                </a:solidFill>
              </a:rPr>
              <a:t> atomové jádro!</a:t>
            </a:r>
          </a:p>
          <a:p>
            <a:pPr lvl="1"/>
            <a:r>
              <a:rPr lang="cs-CZ">
                <a:solidFill>
                  <a:schemeClr val="bg1"/>
                </a:solidFill>
              </a:rPr>
              <a:t>Alfa částice se občas odrazily zpět, což nešlo vysvětlit jinak, než že většina hmotnosti atomu je v nějakém velmi malém hmotném centru.  </a:t>
            </a:r>
          </a:p>
        </p:txBody>
      </p:sp>
      <p:pic>
        <p:nvPicPr>
          <p:cNvPr id="40964" name="Picture 4" descr="http://1.bp.blogspot.com/-ieiEvcU14gA/U0NFnQ_079I/AAAAAAAAA1Q/KxP8ZyI6GaE/s1600/sciencecats_rutherford_scatter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475" y="2649584"/>
            <a:ext cx="4417888" cy="377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061983" y="6365934"/>
            <a:ext cx="6902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http://spalenkaletters.blogspot.cz/2014/04/science-cats-volume-2.html</a:t>
            </a:r>
          </a:p>
        </p:txBody>
      </p:sp>
    </p:spTree>
    <p:extLst>
      <p:ext uri="{BB962C8B-B14F-4D97-AF65-F5344CB8AC3E}">
        <p14:creationId xmlns:p14="http://schemas.microsoft.com/office/powerpoint/2010/main" val="247858346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Širokoúhlá obrazovka</PresentationFormat>
  <Slides>88</Slides>
  <Notes>19</Notes>
  <HiddenSlides>0</HiddenSlide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88</vt:i4>
      </vt:variant>
    </vt:vector>
  </HeadingPairs>
  <TitlesOfParts>
    <vt:vector size="89" baseType="lpstr">
      <vt:lpstr>Motiv Office</vt:lpstr>
      <vt:lpstr>Mikrosvět aneb  Od E. Rutherforda k laboratoři CERN a urychlovači LHC</vt:lpstr>
      <vt:lpstr>Buňka</vt:lpstr>
      <vt:lpstr>Prezentace aplikace PowerPoint</vt:lpstr>
      <vt:lpstr>Molekula pentacenu – obláčky elektronů</vt:lpstr>
      <vt:lpstr>Atom – stojaté vlny elektronů kolem jádra</vt:lpstr>
      <vt:lpstr>Škály délek a energií</vt:lpstr>
      <vt:lpstr>Elektron</vt:lpstr>
      <vt:lpstr>Proton a neutron</vt:lpstr>
      <vt:lpstr>Rutherfordův experiment 1918</vt:lpstr>
      <vt:lpstr>Rutherfordův experiment 1918</vt:lpstr>
      <vt:lpstr>Rutherfordův experiment 1918</vt:lpstr>
      <vt:lpstr>Rutherfordův experiment 1918</vt:lpstr>
      <vt:lpstr>Velikost protonu</vt:lpstr>
      <vt:lpstr>Velikost protonu, 1956</vt:lpstr>
      <vt:lpstr>Struktura protonu</vt:lpstr>
      <vt:lpstr>Proton – silná „polévka“ kvarků a gluonů</vt:lpstr>
      <vt:lpstr>Můj neutron?</vt:lpstr>
      <vt:lpstr>Rozpad volného neutronu</vt:lpstr>
      <vt:lpstr>Rozpad atomového jádra</vt:lpstr>
      <vt:lpstr>Proton a neutron</vt:lpstr>
      <vt:lpstr>Elementární částice</vt:lpstr>
      <vt:lpstr>Částice složené z kvarků -- baryony</vt:lpstr>
      <vt:lpstr>Částice složené z kvarku a antikvarku -- mezony</vt:lpstr>
      <vt:lpstr>Částice složené</vt:lpstr>
      <vt:lpstr>Interakce jako výměna částic</vt:lpstr>
      <vt:lpstr>Posviťme si na atom!</vt:lpstr>
      <vt:lpstr>Proton a neutron</vt:lpstr>
      <vt:lpstr>Rozpad neutronu</vt:lpstr>
      <vt:lpstr>Jak vidíme částice</vt:lpstr>
      <vt:lpstr>Jak vidíme částice</vt:lpstr>
      <vt:lpstr>Jak vidíme částice</vt:lpstr>
      <vt:lpstr>Jak vidíme částice</vt:lpstr>
      <vt:lpstr>Jak vidíme částice</vt:lpstr>
      <vt:lpstr>Srážky částic</vt:lpstr>
      <vt:lpstr>Srážky částic</vt:lpstr>
      <vt:lpstr>Srážky částic</vt:lpstr>
      <vt:lpstr>Srážky částic</vt:lpstr>
      <vt:lpstr>Srážky částic</vt:lpstr>
      <vt:lpstr>Srážky částic</vt:lpstr>
      <vt:lpstr>Srážky částic</vt:lpstr>
      <vt:lpstr>Srážky částic</vt:lpstr>
      <vt:lpstr>Srážky částic</vt:lpstr>
      <vt:lpstr>Interakce</vt:lpstr>
      <vt:lpstr>Interakce</vt:lpstr>
      <vt:lpstr>„Částice je kopeček!“</vt:lpstr>
      <vt:lpstr>Všecky interakce světa</vt:lpstr>
      <vt:lpstr>Všecky interakce světa</vt:lpstr>
      <vt:lpstr>Všecky interakce světa kompaktně</vt:lpstr>
      <vt:lpstr>Prezentace aplikace PowerPoint</vt:lpstr>
      <vt:lpstr>Higgs :: Peter Higgs</vt:lpstr>
      <vt:lpstr>Laboratoř CERN</vt:lpstr>
      <vt:lpstr>Laboratoř CERN</vt:lpstr>
      <vt:lpstr>Laboratoř CERN </vt:lpstr>
      <vt:lpstr>Laboratoř CERN</vt:lpstr>
      <vt:lpstr>Laboratoř CERN</vt:lpstr>
      <vt:lpstr>Prezentace aplikace PowerPoint</vt:lpstr>
      <vt:lpstr>Mezitím v laboratoři CERN, kde „E = mc2“</vt:lpstr>
      <vt:lpstr>Mezitím v laboratoři CERN, kde „E = mc2“</vt:lpstr>
      <vt:lpstr>CERN: laboratoř „E = mc2“</vt:lpstr>
      <vt:lpstr>Urychlovač LHC</vt:lpstr>
      <vt:lpstr>CERN Control Centre</vt:lpstr>
      <vt:lpstr>CERN – Evropské centrum (sub)jaderného výzkumu</vt:lpstr>
      <vt:lpstr>Experiment ATLAS</vt:lpstr>
      <vt:lpstr>Experiment ATLAS</vt:lpstr>
      <vt:lpstr>Experiment ATLAS</vt:lpstr>
      <vt:lpstr>Experiment ATLAS</vt:lpstr>
      <vt:lpstr>Prezentace aplikace PowerPoint</vt:lpstr>
      <vt:lpstr>Experiment ATLAS</vt:lpstr>
      <vt:lpstr>Experiment ATLAS</vt:lpstr>
      <vt:lpstr>Experiment ATLAS</vt:lpstr>
      <vt:lpstr>Experiment ATLAS</vt:lpstr>
      <vt:lpstr>Interakce v srdci experimentu ATLAS</vt:lpstr>
      <vt:lpstr>Jak ATLAS vidí částice</vt:lpstr>
      <vt:lpstr>Jak ATLAS vidí částice</vt:lpstr>
      <vt:lpstr>Jak ATLAS vidí částice</vt:lpstr>
      <vt:lpstr>Higgsův boson</vt:lpstr>
      <vt:lpstr>Higgsův boson</vt:lpstr>
      <vt:lpstr>Higgsův boson</vt:lpstr>
      <vt:lpstr>Higgsův boson</vt:lpstr>
      <vt:lpstr>Rozptylový experiment</vt:lpstr>
      <vt:lpstr>Nebojte se bádat! </vt:lpstr>
      <vt:lpstr>Vesmír</vt:lpstr>
      <vt:lpstr>Kupy galaxií</vt:lpstr>
      <vt:lpstr>Galaxie</vt:lpstr>
      <vt:lpstr>Sluneční soustava</vt:lpstr>
      <vt:lpstr>Ze Země na Měsíc</vt:lpstr>
      <vt:lpstr>Prezentace aplikace PowerPoint</vt:lpstr>
      <vt:lpstr>Tvor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Svět očima částicové kamery</dc:title>
  <dc:creator>jiri.kvita@outlook.cz</dc:creator>
  <cp:revision>157</cp:revision>
  <dcterms:created xsi:type="dcterms:W3CDTF">2018-02-18T08:44:10Z</dcterms:created>
  <dcterms:modified xsi:type="dcterms:W3CDTF">2024-03-14T22:25:06Z</dcterms:modified>
</cp:coreProperties>
</file>