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2"/>
  </p:notesMasterIdLst>
  <p:sldIdLst>
    <p:sldId id="256" r:id="rId2"/>
    <p:sldId id="338" r:id="rId3"/>
    <p:sldId id="339" r:id="rId4"/>
    <p:sldId id="341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73" r:id="rId19"/>
    <p:sldId id="356" r:id="rId20"/>
    <p:sldId id="359" r:id="rId21"/>
    <p:sldId id="357" r:id="rId22"/>
    <p:sldId id="342" r:id="rId23"/>
    <p:sldId id="258" r:id="rId24"/>
    <p:sldId id="360" r:id="rId25"/>
    <p:sldId id="260" r:id="rId26"/>
    <p:sldId id="369" r:id="rId27"/>
    <p:sldId id="358" r:id="rId28"/>
    <p:sldId id="368" r:id="rId29"/>
    <p:sldId id="363" r:id="rId30"/>
    <p:sldId id="362" r:id="rId31"/>
    <p:sldId id="331" r:id="rId32"/>
    <p:sldId id="305" r:id="rId33"/>
    <p:sldId id="257" r:id="rId34"/>
    <p:sldId id="306" r:id="rId35"/>
    <p:sldId id="304" r:id="rId36"/>
    <p:sldId id="307" r:id="rId37"/>
    <p:sldId id="275" r:id="rId38"/>
    <p:sldId id="278" r:id="rId39"/>
    <p:sldId id="282" r:id="rId40"/>
    <p:sldId id="279" r:id="rId41"/>
    <p:sldId id="261" r:id="rId42"/>
    <p:sldId id="332" r:id="rId43"/>
    <p:sldId id="333" r:id="rId44"/>
    <p:sldId id="335" r:id="rId45"/>
    <p:sldId id="334" r:id="rId46"/>
    <p:sldId id="336" r:id="rId47"/>
    <p:sldId id="276" r:id="rId48"/>
    <p:sldId id="370" r:id="rId49"/>
    <p:sldId id="263" r:id="rId50"/>
    <p:sldId id="287" r:id="rId51"/>
    <p:sldId id="274" r:id="rId52"/>
    <p:sldId id="316" r:id="rId53"/>
    <p:sldId id="283" r:id="rId54"/>
    <p:sldId id="271" r:id="rId55"/>
    <p:sldId id="361" r:id="rId56"/>
    <p:sldId id="291" r:id="rId57"/>
    <p:sldId id="272" r:id="rId58"/>
    <p:sldId id="314" r:id="rId59"/>
    <p:sldId id="315" r:id="rId60"/>
    <p:sldId id="294" r:id="rId61"/>
    <p:sldId id="308" r:id="rId62"/>
    <p:sldId id="292" r:id="rId63"/>
    <p:sldId id="377" r:id="rId64"/>
    <p:sldId id="378" r:id="rId65"/>
    <p:sldId id="379" r:id="rId66"/>
    <p:sldId id="376" r:id="rId67"/>
    <p:sldId id="273" r:id="rId68"/>
    <p:sldId id="374" r:id="rId69"/>
    <p:sldId id="375" r:id="rId70"/>
    <p:sldId id="364" r:id="rId71"/>
    <p:sldId id="267" r:id="rId72"/>
    <p:sldId id="269" r:id="rId73"/>
    <p:sldId id="319" r:id="rId74"/>
    <p:sldId id="266" r:id="rId75"/>
    <p:sldId id="327" r:id="rId76"/>
    <p:sldId id="371" r:id="rId77"/>
    <p:sldId id="330" r:id="rId78"/>
    <p:sldId id="372" r:id="rId79"/>
    <p:sldId id="329" r:id="rId80"/>
    <p:sldId id="367" r:id="rId8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70CA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7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" y="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C6DCF-FE60-499B-94C3-3F49F9EA51F9}" type="datetimeFigureOut">
              <a:rPr lang="cs-CZ" smtClean="0"/>
              <a:t>17. 9. 2022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92CD1-AF76-4659-8280-1CFF8C55D2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938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123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267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9838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 šroubku</a:t>
            </a:r>
            <a:r>
              <a:rPr lang="cs-CZ" baseline="0" dirty="0" smtClean="0"/>
              <a:t> v simulaci…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558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 šroubku</a:t>
            </a:r>
            <a:r>
              <a:rPr lang="cs-CZ" baseline="0" dirty="0" smtClean="0"/>
              <a:t> v simulaci…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542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 šroubku</a:t>
            </a:r>
            <a:r>
              <a:rPr lang="cs-CZ" baseline="0" dirty="0" smtClean="0"/>
              <a:t> v simulaci…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3719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 šroubku</a:t>
            </a:r>
            <a:r>
              <a:rPr lang="cs-CZ" baseline="0" dirty="0" smtClean="0"/>
              <a:t> v simulaci…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916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 šroubku</a:t>
            </a:r>
            <a:r>
              <a:rPr lang="cs-CZ" baseline="0" dirty="0" smtClean="0"/>
              <a:t> v simulaci…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2120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 šroubku</a:t>
            </a:r>
            <a:r>
              <a:rPr lang="cs-CZ" baseline="0" dirty="0" smtClean="0"/>
              <a:t> v simulaci…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385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 šroubku</a:t>
            </a:r>
            <a:r>
              <a:rPr lang="cs-CZ" baseline="0" dirty="0" smtClean="0"/>
              <a:t> v simulaci…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030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 šroubku</a:t>
            </a:r>
            <a:r>
              <a:rPr lang="cs-CZ" baseline="0" dirty="0" smtClean="0"/>
              <a:t> v simulaci…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1999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4805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 šroubku</a:t>
            </a:r>
            <a:r>
              <a:rPr lang="cs-CZ" baseline="0" dirty="0" smtClean="0"/>
              <a:t> v simulaci…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641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 šroubku</a:t>
            </a:r>
            <a:r>
              <a:rPr lang="cs-CZ" baseline="0" dirty="0" smtClean="0"/>
              <a:t> v simulaci…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6114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386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016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187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609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953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99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960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23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A76F-1232-425D-9E85-90A37E6695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3472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A76F-1232-425D-9E85-90A37E6695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187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A76F-1232-425D-9E85-90A37E6695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254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A76F-1232-425D-9E85-90A37E6695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069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A76F-1232-425D-9E85-90A37E6695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14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A76F-1232-425D-9E85-90A37E6695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5080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A76F-1232-425D-9E85-90A37E6695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4160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A76F-1232-425D-9E85-90A37E6695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688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A76F-1232-425D-9E85-90A37E6695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56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A76F-1232-425D-9E85-90A37E6695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141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A76F-1232-425D-9E85-90A37E6695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4645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29. 3. 2019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4A76F-1232-425D-9E85-90A37E6695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83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2.gif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2.gif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2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wmf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AtlasPublic/HiggsPublicResults" TargetMode="External"/><Relationship Id="rId2" Type="http://schemas.openxmlformats.org/officeDocument/2006/relationships/hyperlink" Target="https://twiki.cern.ch/twiki/bin/view/AtlasPublic/EventDisplaysFromHiggsSearch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ki.cern.ch/twiki/bin/view/AtlasPublic/EventDisplayRun2Physics#W_candidate_event_decaying_to_on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t="24052" r="17632" b="25278"/>
          <a:stretch/>
        </p:blipFill>
        <p:spPr>
          <a:xfrm>
            <a:off x="0" y="4011"/>
            <a:ext cx="12462776" cy="719889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44052" y="3505197"/>
            <a:ext cx="5285874" cy="2286002"/>
          </a:xfrm>
        </p:spPr>
        <p:txBody>
          <a:bodyPr>
            <a:normAutofit/>
          </a:bodyPr>
          <a:lstStyle/>
          <a:p>
            <a:r>
              <a:rPr lang="cs-CZ" sz="5000" b="1" dirty="0" smtClean="0">
                <a:solidFill>
                  <a:srgbClr val="0470CA"/>
                </a:solidFill>
                <a:latin typeface="Caflisch Script Pro Light" panose="020F0403020208020904" pitchFamily="34" charset="-18"/>
              </a:rPr>
              <a:t>Částicová fyzika </a:t>
            </a:r>
            <a:br>
              <a:rPr lang="cs-CZ" sz="5000" b="1" dirty="0" smtClean="0">
                <a:solidFill>
                  <a:srgbClr val="0470CA"/>
                </a:solidFill>
                <a:latin typeface="Caflisch Script Pro Light" panose="020F0403020208020904" pitchFamily="34" charset="-18"/>
              </a:rPr>
            </a:br>
            <a:r>
              <a:rPr lang="cs-CZ" sz="5000" b="1" dirty="0" smtClean="0">
                <a:solidFill>
                  <a:srgbClr val="0470CA"/>
                </a:solidFill>
                <a:latin typeface="Caflisch Script Pro Light" panose="020F0403020208020904" pitchFamily="34" charset="-18"/>
              </a:rPr>
              <a:t>s experimentem </a:t>
            </a:r>
            <a:br>
              <a:rPr lang="cs-CZ" sz="5000" b="1" dirty="0" smtClean="0">
                <a:solidFill>
                  <a:srgbClr val="0470CA"/>
                </a:solidFill>
                <a:latin typeface="Caflisch Script Pro Light" panose="020F0403020208020904" pitchFamily="34" charset="-18"/>
              </a:rPr>
            </a:br>
            <a:r>
              <a:rPr lang="cs-CZ" sz="5000" b="1" dirty="0" smtClean="0">
                <a:solidFill>
                  <a:srgbClr val="0470CA"/>
                </a:solidFill>
                <a:latin typeface="Caflisch Script Pro Light" panose="020F0403020208020904" pitchFamily="34" charset="-18"/>
              </a:rPr>
              <a:t>ATLAS</a:t>
            </a:r>
            <a:endParaRPr lang="cs-CZ" sz="5000" b="1" dirty="0">
              <a:solidFill>
                <a:srgbClr val="0470CA"/>
              </a:solidFill>
              <a:latin typeface="Caflisch Script Pro Light" panose="020F0403020208020904" pitchFamily="34" charset="-18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186989" y="5880017"/>
            <a:ext cx="4852737" cy="1106320"/>
          </a:xfrm>
        </p:spPr>
        <p:txBody>
          <a:bodyPr/>
          <a:lstStyle/>
          <a:p>
            <a:r>
              <a:rPr lang="cs-CZ" dirty="0" smtClean="0"/>
              <a:t>Jiří </a:t>
            </a:r>
            <a:r>
              <a:rPr lang="cs-CZ" dirty="0" err="1" smtClean="0"/>
              <a:t>Kvita</a:t>
            </a:r>
            <a:endParaRPr lang="cs-CZ" dirty="0" smtClean="0"/>
          </a:p>
          <a:p>
            <a:r>
              <a:rPr lang="cs-CZ" dirty="0" err="1" smtClean="0"/>
              <a:t>PřF</a:t>
            </a:r>
            <a:r>
              <a:rPr lang="cs-CZ" dirty="0" smtClean="0"/>
              <a:t> UP, RCPTM</a:t>
            </a:r>
            <a:r>
              <a:rPr lang="en-US" dirty="0" smtClean="0"/>
              <a:t>, Olomouc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285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r="9569"/>
          <a:stretch/>
        </p:blipFill>
        <p:spPr>
          <a:xfrm rot="10800000">
            <a:off x="3137043" y="796031"/>
            <a:ext cx="5917914" cy="556367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602930" y="6359704"/>
            <a:ext cx="13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by </a:t>
            </a:r>
            <a:r>
              <a:rPr lang="cs-CZ" dirty="0">
                <a:solidFill>
                  <a:schemeClr val="bg1"/>
                </a:solidFill>
              </a:rPr>
              <a:t>Apollo</a:t>
            </a:r>
            <a:r>
              <a:rPr lang="cs-CZ" dirty="0" smtClean="0">
                <a:solidFill>
                  <a:schemeClr val="bg1"/>
                </a:solidFill>
              </a:rPr>
              <a:t> 17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838200" y="57150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Zem</a:t>
            </a:r>
            <a:r>
              <a:rPr lang="cs-CZ" b="1" dirty="0" smtClean="0">
                <a:solidFill>
                  <a:schemeClr val="bg1"/>
                </a:solidFill>
              </a:rPr>
              <a:t>ě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7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30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Tvor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Výsledek obrázku pro dendrobát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t="1988" r="1457" b="2944"/>
          <a:stretch/>
        </p:blipFill>
        <p:spPr bwMode="auto">
          <a:xfrm>
            <a:off x="2229492" y="1089059"/>
            <a:ext cx="7376846" cy="480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058346" y="6322849"/>
            <a:ext cx="4742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Optická fotografie </a:t>
            </a:r>
            <a:r>
              <a:rPr lang="cs-CZ" dirty="0" err="1" smtClean="0">
                <a:solidFill>
                  <a:schemeClr val="bg1"/>
                </a:solidFill>
              </a:rPr>
              <a:t>listovnice</a:t>
            </a:r>
            <a:r>
              <a:rPr lang="cs-CZ" dirty="0" smtClean="0">
                <a:solidFill>
                  <a:schemeClr val="bg1"/>
                </a:solidFill>
              </a:rPr>
              <a:t> nádherné</a:t>
            </a:r>
            <a:r>
              <a:rPr lang="en-US" dirty="0" smtClean="0">
                <a:solidFill>
                  <a:schemeClr val="bg1"/>
                </a:solidFill>
              </a:rPr>
              <a:t>, ifauna.cz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-2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272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Tvor II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68611" y="6369978"/>
            <a:ext cx="547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Motýl elektronovým mikroskopem na </a:t>
            </a:r>
            <a:r>
              <a:rPr lang="cs-CZ" dirty="0" err="1" smtClean="0">
                <a:solidFill>
                  <a:schemeClr val="bg1"/>
                </a:solidFill>
              </a:rPr>
              <a:t>Dartmouth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College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09" y="659373"/>
            <a:ext cx="8363164" cy="571060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-3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903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Buňka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Výsledek obrázku pro cytoskelet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4" b="2121"/>
          <a:stretch/>
        </p:blipFill>
        <p:spPr bwMode="auto">
          <a:xfrm>
            <a:off x="2878226" y="1082906"/>
            <a:ext cx="6584272" cy="477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209052" y="6359704"/>
            <a:ext cx="373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myší vazivová buňka, Jan </a:t>
            </a:r>
            <a:r>
              <a:rPr lang="cs-CZ" dirty="0" err="1" smtClean="0">
                <a:solidFill>
                  <a:schemeClr val="bg1"/>
                </a:solidFill>
              </a:rPr>
              <a:t>Schmoranzer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-5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74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Molekula DNA – model vs. fotografie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419439"/>
            <a:ext cx="4286250" cy="42862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015" y="1419439"/>
            <a:ext cx="4067175" cy="428625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-8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0489914" y="6359704"/>
            <a:ext cx="1458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Britannica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88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Molekula </a:t>
            </a:r>
            <a:r>
              <a:rPr lang="cs-CZ" b="1" dirty="0" err="1" smtClean="0">
                <a:solidFill>
                  <a:schemeClr val="bg1"/>
                </a:solidFill>
              </a:rPr>
              <a:t>pentacenu</a:t>
            </a:r>
            <a:r>
              <a:rPr lang="cs-CZ" b="1" dirty="0" smtClean="0">
                <a:solidFill>
                  <a:schemeClr val="bg1"/>
                </a:solidFill>
              </a:rPr>
              <a:t> – obláčky elektronů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92462"/>
            <a:ext cx="5715000" cy="27813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76" y="1438382"/>
            <a:ext cx="3999824" cy="455979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-9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r>
              <a:rPr lang="en-US" dirty="0" smtClean="0">
                <a:solidFill>
                  <a:schemeClr val="bg1"/>
                </a:solidFill>
              </a:rPr>
              <a:t>, eV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0613206" y="6287247"/>
            <a:ext cx="128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IBM, </a:t>
            </a:r>
            <a:r>
              <a:rPr lang="cs-CZ" dirty="0" err="1" smtClean="0">
                <a:solidFill>
                  <a:schemeClr val="bg1"/>
                </a:solidFill>
              </a:rPr>
              <a:t>Zurich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24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Atom</a:t>
            </a:r>
            <a:r>
              <a:rPr lang="cs-CZ" b="1" dirty="0" smtClean="0">
                <a:solidFill>
                  <a:schemeClr val="bg1"/>
                </a:solidFill>
              </a:rPr>
              <a:t> – stojaté vlny elektronů kolem jádra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462" y="4689189"/>
            <a:ext cx="4029075" cy="20002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97" y="885682"/>
            <a:ext cx="2400300" cy="3581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6" y="895207"/>
            <a:ext cx="3562350" cy="35718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5" y="895207"/>
            <a:ext cx="3590925" cy="35814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4660" y="6318607"/>
            <a:ext cx="3615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-10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r>
              <a:rPr lang="en-US" dirty="0" smtClean="0">
                <a:solidFill>
                  <a:schemeClr val="bg1"/>
                </a:solidFill>
              </a:rPr>
              <a:t>, eV </a:t>
            </a:r>
            <a:r>
              <a:rPr lang="en-US" dirty="0" smtClean="0">
                <a:solidFill>
                  <a:schemeClr val="bg1"/>
                </a:solidFill>
                <a:sym typeface="Symbol" panose="05050102010706020507" pitchFamily="18" charset="2"/>
              </a:rPr>
              <a:t>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keV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931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Jádro – protony a neutrony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4660" y="6318607"/>
            <a:ext cx="213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-14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r>
              <a:rPr lang="en-US" dirty="0" smtClean="0">
                <a:solidFill>
                  <a:schemeClr val="bg1"/>
                </a:solidFill>
              </a:rPr>
              <a:t>, MeV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37" y="1681255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ek 7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63" y="3980603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4395409" y="3235938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ázek 9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329716" y="2115794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9" y="2567652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979" y="3631721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ázek 12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630251" y="3536908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ázek 13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939532" y="2883250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Obrázek 14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889" y="2996908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Obrázek 15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79" y="2657506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Obrázek 16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4456975" y="2125934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Obrázek 17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4965502" y="3018909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Obrázek 18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099" y="1963929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Obrázek 19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42" y="2474149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Obrázek 20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757539" y="2301154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Obrázek 21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645" y="2884602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Obrázek 22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12" y="3716181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67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Jádro – </a:t>
            </a:r>
            <a:r>
              <a:rPr lang="en-US" b="1" dirty="0" err="1" smtClean="0">
                <a:solidFill>
                  <a:schemeClr val="bg1"/>
                </a:solidFill>
              </a:rPr>
              <a:t>objev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-1974412" y="6853655"/>
            <a:ext cx="696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-14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r>
              <a:rPr lang="en-US" dirty="0" smtClean="0">
                <a:solidFill>
                  <a:schemeClr val="bg1"/>
                </a:solidFill>
              </a:rPr>
              <a:t>, MeV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pic>
        <p:nvPicPr>
          <p:cNvPr id="1026" name="Picture 2" descr="https://cdn.britannica.com/75/22475-050-879AFC0A/gold-foil-experiment-Diagram-Rutherford-JJ-atom-substance-19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163" y="663575"/>
            <a:ext cx="5447815" cy="432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5723023" cy="5373002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Ernest </a:t>
            </a:r>
            <a:r>
              <a:rPr lang="cs-CZ" dirty="0" err="1" smtClean="0">
                <a:solidFill>
                  <a:schemeClr val="bg1"/>
                </a:solidFill>
              </a:rPr>
              <a:t>Rutherford</a:t>
            </a:r>
            <a:r>
              <a:rPr lang="cs-CZ" dirty="0" smtClean="0">
                <a:solidFill>
                  <a:schemeClr val="bg1"/>
                </a:solidFill>
              </a:rPr>
              <a:t> (1871-1937)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Geiger-</a:t>
            </a:r>
            <a:r>
              <a:rPr lang="cs-CZ" dirty="0" err="1" smtClean="0">
                <a:solidFill>
                  <a:schemeClr val="bg1"/>
                </a:solidFill>
              </a:rPr>
              <a:t>Marsdenův</a:t>
            </a:r>
            <a:r>
              <a:rPr lang="cs-CZ" dirty="0" smtClean="0">
                <a:solidFill>
                  <a:schemeClr val="bg1"/>
                </a:solidFill>
              </a:rPr>
              <a:t> experiment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Hans Geiger (1882-1945)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Ernest </a:t>
            </a:r>
            <a:r>
              <a:rPr lang="cs-CZ" dirty="0" err="1" smtClean="0">
                <a:solidFill>
                  <a:schemeClr val="bg1"/>
                </a:solidFill>
              </a:rPr>
              <a:t>Marsden</a:t>
            </a:r>
            <a:r>
              <a:rPr lang="cs-CZ" dirty="0" smtClean="0">
                <a:solidFill>
                  <a:schemeClr val="bg1"/>
                </a:solidFill>
              </a:rPr>
              <a:t> (1889-1970)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„Bombardování“ zlaté fólie jádry helia (alfa </a:t>
            </a:r>
            <a:r>
              <a:rPr lang="cs-CZ" dirty="0" err="1" smtClean="0">
                <a:solidFill>
                  <a:schemeClr val="bg1"/>
                </a:solidFill>
              </a:rPr>
              <a:t>čístice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Rozptylov</a:t>
            </a:r>
            <a:r>
              <a:rPr lang="cs-CZ" b="1" dirty="0" smtClean="0">
                <a:solidFill>
                  <a:schemeClr val="bg1"/>
                </a:solidFill>
              </a:rPr>
              <a:t>á experiment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Zpětný odraz alfa částic možný jen když je hmota koncentrována do malé oblasti, atomového jádra!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1910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s://upload.wikimedia.org/wikipedia/en/2/24/Geiger-Marsden_apparatus_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041" y="5140609"/>
            <a:ext cx="1880937" cy="150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6/6e/Ernest_Rutherford_LOC.jpg/153px-Ernest_Rutherford_L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952" y="5140609"/>
            <a:ext cx="1118259" cy="14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a/ad/Hans_geiger.jpg/148px-Hans_geig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30" y="5140609"/>
            <a:ext cx="1076464" cy="14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thumb/f/fb/Ernest_Marsden_1921.jpg/147px-Ernest_Marsden_19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046" y="5140609"/>
            <a:ext cx="1123741" cy="14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05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Proton – polévka kvarků a gluonů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93380" y="6232775"/>
            <a:ext cx="156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-15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r>
              <a:rPr lang="en-US" dirty="0" smtClean="0">
                <a:solidFill>
                  <a:schemeClr val="bg1"/>
                </a:solidFill>
              </a:rPr>
              <a:t>, GeV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9218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965" y="1150706"/>
            <a:ext cx="5082069" cy="50820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27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Od </a:t>
            </a:r>
            <a:r>
              <a:rPr lang="en-US" b="1" dirty="0" err="1" smtClean="0">
                <a:solidFill>
                  <a:schemeClr val="bg1"/>
                </a:solidFill>
              </a:rPr>
              <a:t>Velk</a:t>
            </a:r>
            <a:r>
              <a:rPr lang="cs-CZ" b="1" dirty="0" err="1" smtClean="0">
                <a:solidFill>
                  <a:schemeClr val="bg1"/>
                </a:solidFill>
              </a:rPr>
              <a:t>ého</a:t>
            </a:r>
            <a:r>
              <a:rPr lang="cs-CZ" b="1" dirty="0" smtClean="0">
                <a:solidFill>
                  <a:schemeClr val="bg1"/>
                </a:solidFill>
              </a:rPr>
              <a:t> třesku po současnost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chemeClr val="bg1"/>
                </a:solidFill>
              </a:rPr>
              <a:t>29. 3. 2019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708" y="1017502"/>
            <a:ext cx="8355429" cy="570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2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345936" y="2812222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92" y="1119883"/>
            <a:ext cx="1301725" cy="13052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7456018" y="3554760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6553691" y="5115182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ovéPole 11"/>
          <p:cNvSpPr txBox="1"/>
          <p:nvPr/>
        </p:nvSpPr>
        <p:spPr>
          <a:xfrm>
            <a:off x="8236852" y="3462291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Elektron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251434" y="4987135"/>
            <a:ext cx="2324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Elektronové antineutrino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812596" y="1463870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Proton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50350" y="3350141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Neutron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7" name="Šipka doprava 16"/>
          <p:cNvSpPr/>
          <p:nvPr/>
        </p:nvSpPr>
        <p:spPr>
          <a:xfrm>
            <a:off x="4446878" y="3269515"/>
            <a:ext cx="679926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Rozpad volného neutronu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370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Rozpad atomu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-14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4" name="Obrázek 23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59" y="1765941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Obrázek 24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85" y="4065289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Obrázek 25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18631" y="3320624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Obrázek 26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1652938" y="2200480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Obrázek 27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51" y="2652338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Obrázek 28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01" y="3716407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Obrázek 29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1953473" y="3621594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Obrázek 30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262754" y="2967936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Obrázek 31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1" y="3081594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3" name="Obrázek 32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01" y="2742192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Obrázek 33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80197" y="2210620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Obrázek 34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1288724" y="3103595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6" name="Obrázek 35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21" y="2048615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Obrázek 36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64" y="2558835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Obrázek 37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080761" y="2385840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Obrázek 38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867" y="2969288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Obrázek 39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34" y="3800867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Obrázek 22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144" y="1697903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Obrázek 41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70" y="3997251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Obrázek 42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840316" y="3252586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" name="Obrázek 43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774623" y="2132442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Obrázek 44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36" y="2584300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6" name="Obrázek 45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86" y="3648369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Obrázek 46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075158" y="3553556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8" name="Obrázek 47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384439" y="2899898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9" name="Obrázek 48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796" y="3013556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0" name="Obrázek 49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186" y="2674154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" name="Obrázek 50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901882" y="2142582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2" name="Obrázek 51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410409" y="3035557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3" name="Obrázek 52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006" y="1980577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4" name="Obrázek 53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49" y="2490797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7" name="Obrázek 56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19" y="3732829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8" name="Obrázek 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10279151" y="1079673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9" name="Obrázek 5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10349425" y="5345406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" name="Obrázek 60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766" y="2335905"/>
            <a:ext cx="1329366" cy="13329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0" name="Šipka doprava 59"/>
          <p:cNvSpPr/>
          <p:nvPr/>
        </p:nvSpPr>
        <p:spPr>
          <a:xfrm>
            <a:off x="5155467" y="3259592"/>
            <a:ext cx="679926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56" name="Obrázek 55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552" y="2901250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2" name="Freeform 13"/>
          <p:cNvSpPr>
            <a:spLocks/>
          </p:cNvSpPr>
          <p:nvPr/>
        </p:nvSpPr>
        <p:spPr bwMode="auto">
          <a:xfrm rot="18988718">
            <a:off x="10722123" y="3017079"/>
            <a:ext cx="811441" cy="834621"/>
          </a:xfrm>
          <a:custGeom>
            <a:avLst/>
            <a:gdLst>
              <a:gd name="T0" fmla="*/ 15 w 375"/>
              <a:gd name="T1" fmla="*/ 0 h 411"/>
              <a:gd name="T2" fmla="*/ 15 w 375"/>
              <a:gd name="T3" fmla="*/ 91 h 411"/>
              <a:gd name="T4" fmla="*/ 106 w 375"/>
              <a:gd name="T5" fmla="*/ 91 h 411"/>
              <a:gd name="T6" fmla="*/ 106 w 375"/>
              <a:gd name="T7" fmla="*/ 182 h 411"/>
              <a:gd name="T8" fmla="*/ 197 w 375"/>
              <a:gd name="T9" fmla="*/ 182 h 411"/>
              <a:gd name="T10" fmla="*/ 197 w 375"/>
              <a:gd name="T11" fmla="*/ 273 h 411"/>
              <a:gd name="T12" fmla="*/ 287 w 375"/>
              <a:gd name="T13" fmla="*/ 273 h 411"/>
              <a:gd name="T14" fmla="*/ 287 w 375"/>
              <a:gd name="T15" fmla="*/ 363 h 411"/>
              <a:gd name="T16" fmla="*/ 333 w 375"/>
              <a:gd name="T17" fmla="*/ 363 h 411"/>
              <a:gd name="T18" fmla="*/ 375 w 375"/>
              <a:gd name="T1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5" h="411">
                <a:moveTo>
                  <a:pt x="15" y="0"/>
                </a:moveTo>
                <a:cubicBezTo>
                  <a:pt x="7" y="38"/>
                  <a:pt x="0" y="76"/>
                  <a:pt x="15" y="91"/>
                </a:cubicBezTo>
                <a:cubicBezTo>
                  <a:pt x="30" y="106"/>
                  <a:pt x="91" y="76"/>
                  <a:pt x="106" y="91"/>
                </a:cubicBezTo>
                <a:cubicBezTo>
                  <a:pt x="121" y="106"/>
                  <a:pt x="91" y="167"/>
                  <a:pt x="106" y="182"/>
                </a:cubicBezTo>
                <a:cubicBezTo>
                  <a:pt x="121" y="197"/>
                  <a:pt x="182" y="167"/>
                  <a:pt x="197" y="182"/>
                </a:cubicBezTo>
                <a:cubicBezTo>
                  <a:pt x="212" y="197"/>
                  <a:pt x="182" y="258"/>
                  <a:pt x="197" y="273"/>
                </a:cubicBezTo>
                <a:cubicBezTo>
                  <a:pt x="212" y="288"/>
                  <a:pt x="272" y="258"/>
                  <a:pt x="287" y="273"/>
                </a:cubicBezTo>
                <a:cubicBezTo>
                  <a:pt x="302" y="288"/>
                  <a:pt x="279" y="348"/>
                  <a:pt x="287" y="363"/>
                </a:cubicBezTo>
                <a:cubicBezTo>
                  <a:pt x="295" y="378"/>
                  <a:pt x="318" y="355"/>
                  <a:pt x="333" y="363"/>
                </a:cubicBezTo>
                <a:cubicBezTo>
                  <a:pt x="348" y="371"/>
                  <a:pt x="366" y="401"/>
                  <a:pt x="375" y="4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" name="TextovéPole 62"/>
          <p:cNvSpPr txBox="1"/>
          <p:nvPr/>
        </p:nvSpPr>
        <p:spPr>
          <a:xfrm>
            <a:off x="9706704" y="47324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Elektron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64" name="TextovéPole 63"/>
          <p:cNvSpPr txBox="1"/>
          <p:nvPr/>
        </p:nvSpPr>
        <p:spPr>
          <a:xfrm>
            <a:off x="9454511" y="5777676"/>
            <a:ext cx="2324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Elektronové antineutrino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10561918" y="2719172"/>
            <a:ext cx="121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Gama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66" name="TextovéPole 65"/>
          <p:cNvSpPr txBox="1"/>
          <p:nvPr/>
        </p:nvSpPr>
        <p:spPr>
          <a:xfrm>
            <a:off x="10579128" y="3577168"/>
            <a:ext cx="121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Foton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2125442" y="6214641"/>
            <a:ext cx="731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Elektron v jádře předtím nebyl. Prostě vznikl. Částice vznikají a zanikají.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80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7986977" y="139474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Neutron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Proton a neutron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VÃ½sledek obrÃ¡zku pro prot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3" b="19845"/>
          <a:stretch/>
        </p:blipFill>
        <p:spPr bwMode="auto">
          <a:xfrm>
            <a:off x="1753234" y="2047111"/>
            <a:ext cx="3542971" cy="333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2929390" y="139474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Proton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VÃ½sledek obrÃ¡zku pro neutr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4" b="19087"/>
          <a:stretch/>
        </p:blipFill>
        <p:spPr bwMode="auto">
          <a:xfrm>
            <a:off x="6979921" y="2036157"/>
            <a:ext cx="3524018" cy="334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577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Posvi</a:t>
            </a:r>
            <a:r>
              <a:rPr lang="cs-CZ" b="1" dirty="0" err="1" smtClean="0">
                <a:solidFill>
                  <a:schemeClr val="bg1"/>
                </a:solidFill>
              </a:rPr>
              <a:t>ťme</a:t>
            </a:r>
            <a:r>
              <a:rPr lang="cs-CZ" b="1" dirty="0" smtClean="0">
                <a:solidFill>
                  <a:schemeClr val="bg1"/>
                </a:solidFill>
              </a:rPr>
              <a:t> si na atom!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00" y="1433763"/>
            <a:ext cx="3562350" cy="35718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50" y="1433762"/>
            <a:ext cx="2400300" cy="35718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836" y="1433764"/>
            <a:ext cx="3562350" cy="3571875"/>
          </a:xfrm>
          <a:prstGeom prst="rect">
            <a:avLst/>
          </a:prstGeom>
        </p:spPr>
      </p:pic>
      <p:sp>
        <p:nvSpPr>
          <p:cNvPr id="11" name="Freeform 13"/>
          <p:cNvSpPr>
            <a:spLocks/>
          </p:cNvSpPr>
          <p:nvPr/>
        </p:nvSpPr>
        <p:spPr bwMode="auto">
          <a:xfrm>
            <a:off x="1775780" y="1638175"/>
            <a:ext cx="595312" cy="652462"/>
          </a:xfrm>
          <a:custGeom>
            <a:avLst/>
            <a:gdLst>
              <a:gd name="T0" fmla="*/ 15 w 375"/>
              <a:gd name="T1" fmla="*/ 0 h 411"/>
              <a:gd name="T2" fmla="*/ 15 w 375"/>
              <a:gd name="T3" fmla="*/ 91 h 411"/>
              <a:gd name="T4" fmla="*/ 106 w 375"/>
              <a:gd name="T5" fmla="*/ 91 h 411"/>
              <a:gd name="T6" fmla="*/ 106 w 375"/>
              <a:gd name="T7" fmla="*/ 182 h 411"/>
              <a:gd name="T8" fmla="*/ 197 w 375"/>
              <a:gd name="T9" fmla="*/ 182 h 411"/>
              <a:gd name="T10" fmla="*/ 197 w 375"/>
              <a:gd name="T11" fmla="*/ 273 h 411"/>
              <a:gd name="T12" fmla="*/ 287 w 375"/>
              <a:gd name="T13" fmla="*/ 273 h 411"/>
              <a:gd name="T14" fmla="*/ 287 w 375"/>
              <a:gd name="T15" fmla="*/ 363 h 411"/>
              <a:gd name="T16" fmla="*/ 333 w 375"/>
              <a:gd name="T17" fmla="*/ 363 h 411"/>
              <a:gd name="T18" fmla="*/ 375 w 375"/>
              <a:gd name="T1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5" h="411">
                <a:moveTo>
                  <a:pt x="15" y="0"/>
                </a:moveTo>
                <a:cubicBezTo>
                  <a:pt x="7" y="38"/>
                  <a:pt x="0" y="76"/>
                  <a:pt x="15" y="91"/>
                </a:cubicBezTo>
                <a:cubicBezTo>
                  <a:pt x="30" y="106"/>
                  <a:pt x="91" y="76"/>
                  <a:pt x="106" y="91"/>
                </a:cubicBezTo>
                <a:cubicBezTo>
                  <a:pt x="121" y="106"/>
                  <a:pt x="91" y="167"/>
                  <a:pt x="106" y="182"/>
                </a:cubicBezTo>
                <a:cubicBezTo>
                  <a:pt x="121" y="197"/>
                  <a:pt x="182" y="167"/>
                  <a:pt x="197" y="182"/>
                </a:cubicBezTo>
                <a:cubicBezTo>
                  <a:pt x="212" y="197"/>
                  <a:pt x="182" y="258"/>
                  <a:pt x="197" y="273"/>
                </a:cubicBezTo>
                <a:cubicBezTo>
                  <a:pt x="212" y="288"/>
                  <a:pt x="272" y="258"/>
                  <a:pt x="287" y="273"/>
                </a:cubicBezTo>
                <a:cubicBezTo>
                  <a:pt x="302" y="288"/>
                  <a:pt x="279" y="348"/>
                  <a:pt x="287" y="363"/>
                </a:cubicBezTo>
                <a:cubicBezTo>
                  <a:pt x="295" y="378"/>
                  <a:pt x="318" y="355"/>
                  <a:pt x="333" y="363"/>
                </a:cubicBezTo>
                <a:cubicBezTo>
                  <a:pt x="348" y="371"/>
                  <a:pt x="366" y="401"/>
                  <a:pt x="375" y="4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9976308" y="4081213"/>
            <a:ext cx="595312" cy="652462"/>
          </a:xfrm>
          <a:custGeom>
            <a:avLst/>
            <a:gdLst>
              <a:gd name="T0" fmla="*/ 15 w 375"/>
              <a:gd name="T1" fmla="*/ 0 h 411"/>
              <a:gd name="T2" fmla="*/ 15 w 375"/>
              <a:gd name="T3" fmla="*/ 91 h 411"/>
              <a:gd name="T4" fmla="*/ 106 w 375"/>
              <a:gd name="T5" fmla="*/ 91 h 411"/>
              <a:gd name="T6" fmla="*/ 106 w 375"/>
              <a:gd name="T7" fmla="*/ 182 h 411"/>
              <a:gd name="T8" fmla="*/ 197 w 375"/>
              <a:gd name="T9" fmla="*/ 182 h 411"/>
              <a:gd name="T10" fmla="*/ 197 w 375"/>
              <a:gd name="T11" fmla="*/ 273 h 411"/>
              <a:gd name="T12" fmla="*/ 287 w 375"/>
              <a:gd name="T13" fmla="*/ 273 h 411"/>
              <a:gd name="T14" fmla="*/ 287 w 375"/>
              <a:gd name="T15" fmla="*/ 363 h 411"/>
              <a:gd name="T16" fmla="*/ 333 w 375"/>
              <a:gd name="T17" fmla="*/ 363 h 411"/>
              <a:gd name="T18" fmla="*/ 375 w 375"/>
              <a:gd name="T1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5" h="411">
                <a:moveTo>
                  <a:pt x="15" y="0"/>
                </a:moveTo>
                <a:cubicBezTo>
                  <a:pt x="7" y="38"/>
                  <a:pt x="0" y="76"/>
                  <a:pt x="15" y="91"/>
                </a:cubicBezTo>
                <a:cubicBezTo>
                  <a:pt x="30" y="106"/>
                  <a:pt x="91" y="76"/>
                  <a:pt x="106" y="91"/>
                </a:cubicBezTo>
                <a:cubicBezTo>
                  <a:pt x="121" y="106"/>
                  <a:pt x="91" y="167"/>
                  <a:pt x="106" y="182"/>
                </a:cubicBezTo>
                <a:cubicBezTo>
                  <a:pt x="121" y="197"/>
                  <a:pt x="182" y="167"/>
                  <a:pt x="197" y="182"/>
                </a:cubicBezTo>
                <a:cubicBezTo>
                  <a:pt x="212" y="197"/>
                  <a:pt x="182" y="258"/>
                  <a:pt x="197" y="273"/>
                </a:cubicBezTo>
                <a:cubicBezTo>
                  <a:pt x="212" y="288"/>
                  <a:pt x="272" y="258"/>
                  <a:pt x="287" y="273"/>
                </a:cubicBezTo>
                <a:cubicBezTo>
                  <a:pt x="302" y="288"/>
                  <a:pt x="279" y="348"/>
                  <a:pt x="287" y="363"/>
                </a:cubicBezTo>
                <a:cubicBezTo>
                  <a:pt x="295" y="378"/>
                  <a:pt x="318" y="355"/>
                  <a:pt x="333" y="363"/>
                </a:cubicBezTo>
                <a:cubicBezTo>
                  <a:pt x="348" y="371"/>
                  <a:pt x="366" y="401"/>
                  <a:pt x="375" y="4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schemeClr val="bg1"/>
              </a:solidFill>
            </a:endParaRPr>
          </a:p>
        </p:txBody>
      </p:sp>
      <p:grpSp>
        <p:nvGrpSpPr>
          <p:cNvPr id="13" name="Group 24"/>
          <p:cNvGrpSpPr>
            <a:grpSpLocks/>
          </p:cNvGrpSpPr>
          <p:nvPr/>
        </p:nvGrpSpPr>
        <p:grpSpPr bwMode="auto">
          <a:xfrm>
            <a:off x="4472823" y="5334251"/>
            <a:ext cx="3908425" cy="1300162"/>
            <a:chOff x="1519" y="3249"/>
            <a:chExt cx="2462" cy="819"/>
          </a:xfrm>
        </p:grpSpPr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1519" y="3249"/>
              <a:ext cx="375" cy="411"/>
            </a:xfrm>
            <a:custGeom>
              <a:avLst/>
              <a:gdLst>
                <a:gd name="T0" fmla="*/ 15 w 375"/>
                <a:gd name="T1" fmla="*/ 0 h 411"/>
                <a:gd name="T2" fmla="*/ 15 w 375"/>
                <a:gd name="T3" fmla="*/ 91 h 411"/>
                <a:gd name="T4" fmla="*/ 106 w 375"/>
                <a:gd name="T5" fmla="*/ 91 h 411"/>
                <a:gd name="T6" fmla="*/ 106 w 375"/>
                <a:gd name="T7" fmla="*/ 182 h 411"/>
                <a:gd name="T8" fmla="*/ 197 w 375"/>
                <a:gd name="T9" fmla="*/ 182 h 411"/>
                <a:gd name="T10" fmla="*/ 197 w 375"/>
                <a:gd name="T11" fmla="*/ 273 h 411"/>
                <a:gd name="T12" fmla="*/ 287 w 375"/>
                <a:gd name="T13" fmla="*/ 273 h 411"/>
                <a:gd name="T14" fmla="*/ 287 w 375"/>
                <a:gd name="T15" fmla="*/ 363 h 411"/>
                <a:gd name="T16" fmla="*/ 333 w 375"/>
                <a:gd name="T17" fmla="*/ 363 h 411"/>
                <a:gd name="T18" fmla="*/ 375 w 375"/>
                <a:gd name="T19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5" h="411">
                  <a:moveTo>
                    <a:pt x="15" y="0"/>
                  </a:moveTo>
                  <a:cubicBezTo>
                    <a:pt x="7" y="38"/>
                    <a:pt x="0" y="76"/>
                    <a:pt x="15" y="91"/>
                  </a:cubicBezTo>
                  <a:cubicBezTo>
                    <a:pt x="30" y="106"/>
                    <a:pt x="91" y="76"/>
                    <a:pt x="106" y="91"/>
                  </a:cubicBezTo>
                  <a:cubicBezTo>
                    <a:pt x="121" y="106"/>
                    <a:pt x="91" y="167"/>
                    <a:pt x="106" y="182"/>
                  </a:cubicBezTo>
                  <a:cubicBezTo>
                    <a:pt x="121" y="197"/>
                    <a:pt x="182" y="167"/>
                    <a:pt x="197" y="182"/>
                  </a:cubicBezTo>
                  <a:cubicBezTo>
                    <a:pt x="212" y="197"/>
                    <a:pt x="182" y="258"/>
                    <a:pt x="197" y="273"/>
                  </a:cubicBezTo>
                  <a:cubicBezTo>
                    <a:pt x="212" y="288"/>
                    <a:pt x="272" y="258"/>
                    <a:pt x="287" y="273"/>
                  </a:cubicBezTo>
                  <a:cubicBezTo>
                    <a:pt x="302" y="288"/>
                    <a:pt x="279" y="348"/>
                    <a:pt x="287" y="363"/>
                  </a:cubicBezTo>
                  <a:cubicBezTo>
                    <a:pt x="295" y="378"/>
                    <a:pt x="318" y="355"/>
                    <a:pt x="333" y="363"/>
                  </a:cubicBezTo>
                  <a:cubicBezTo>
                    <a:pt x="348" y="371"/>
                    <a:pt x="366" y="401"/>
                    <a:pt x="375" y="41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1"/>
                </a:solidFill>
              </a:endParaRPr>
            </a:p>
          </p:txBody>
        </p:sp>
        <p:sp>
          <p:nvSpPr>
            <p:cNvPr id="16" name="Freeform 22"/>
            <p:cNvSpPr>
              <a:spLocks/>
            </p:cNvSpPr>
            <p:nvPr/>
          </p:nvSpPr>
          <p:spPr bwMode="auto">
            <a:xfrm>
              <a:off x="3606" y="3657"/>
              <a:ext cx="375" cy="411"/>
            </a:xfrm>
            <a:custGeom>
              <a:avLst/>
              <a:gdLst>
                <a:gd name="T0" fmla="*/ 15 w 375"/>
                <a:gd name="T1" fmla="*/ 0 h 411"/>
                <a:gd name="T2" fmla="*/ 15 w 375"/>
                <a:gd name="T3" fmla="*/ 91 h 411"/>
                <a:gd name="T4" fmla="*/ 106 w 375"/>
                <a:gd name="T5" fmla="*/ 91 h 411"/>
                <a:gd name="T6" fmla="*/ 106 w 375"/>
                <a:gd name="T7" fmla="*/ 182 h 411"/>
                <a:gd name="T8" fmla="*/ 197 w 375"/>
                <a:gd name="T9" fmla="*/ 182 h 411"/>
                <a:gd name="T10" fmla="*/ 197 w 375"/>
                <a:gd name="T11" fmla="*/ 273 h 411"/>
                <a:gd name="T12" fmla="*/ 287 w 375"/>
                <a:gd name="T13" fmla="*/ 273 h 411"/>
                <a:gd name="T14" fmla="*/ 287 w 375"/>
                <a:gd name="T15" fmla="*/ 363 h 411"/>
                <a:gd name="T16" fmla="*/ 333 w 375"/>
                <a:gd name="T17" fmla="*/ 363 h 411"/>
                <a:gd name="T18" fmla="*/ 375 w 375"/>
                <a:gd name="T19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5" h="411">
                  <a:moveTo>
                    <a:pt x="15" y="0"/>
                  </a:moveTo>
                  <a:cubicBezTo>
                    <a:pt x="7" y="38"/>
                    <a:pt x="0" y="76"/>
                    <a:pt x="15" y="91"/>
                  </a:cubicBezTo>
                  <a:cubicBezTo>
                    <a:pt x="30" y="106"/>
                    <a:pt x="91" y="76"/>
                    <a:pt x="106" y="91"/>
                  </a:cubicBezTo>
                  <a:cubicBezTo>
                    <a:pt x="121" y="106"/>
                    <a:pt x="91" y="167"/>
                    <a:pt x="106" y="182"/>
                  </a:cubicBezTo>
                  <a:cubicBezTo>
                    <a:pt x="121" y="197"/>
                    <a:pt x="182" y="167"/>
                    <a:pt x="197" y="182"/>
                  </a:cubicBezTo>
                  <a:cubicBezTo>
                    <a:pt x="212" y="197"/>
                    <a:pt x="182" y="258"/>
                    <a:pt x="197" y="273"/>
                  </a:cubicBezTo>
                  <a:cubicBezTo>
                    <a:pt x="212" y="288"/>
                    <a:pt x="272" y="258"/>
                    <a:pt x="287" y="273"/>
                  </a:cubicBezTo>
                  <a:cubicBezTo>
                    <a:pt x="302" y="288"/>
                    <a:pt x="279" y="348"/>
                    <a:pt x="287" y="363"/>
                  </a:cubicBezTo>
                  <a:cubicBezTo>
                    <a:pt x="295" y="378"/>
                    <a:pt x="318" y="355"/>
                    <a:pt x="333" y="363"/>
                  </a:cubicBezTo>
                  <a:cubicBezTo>
                    <a:pt x="348" y="371"/>
                    <a:pt x="366" y="401"/>
                    <a:pt x="375" y="41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1"/>
                </a:solidFill>
              </a:endParaRPr>
            </a:p>
          </p:txBody>
        </p:sp>
      </p:grpSp>
      <p:cxnSp>
        <p:nvCxnSpPr>
          <p:cNvPr id="8" name="Přímá spojnice se šipkou 7"/>
          <p:cNvCxnSpPr/>
          <p:nvPr/>
        </p:nvCxnSpPr>
        <p:spPr>
          <a:xfrm>
            <a:off x="4355432" y="5981949"/>
            <a:ext cx="430730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chemeClr val="bg1"/>
                </a:solidFill>
              </a:rPr>
              <a:t>29. 3. 2019</a:t>
            </a:r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1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1525217" y="140490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Neutron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127171" y="55362"/>
            <a:ext cx="10515600" cy="606425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Rozpad neutronu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VÃ½sledek obrÃ¡zku pro prot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3" b="19845"/>
          <a:stretch/>
        </p:blipFill>
        <p:spPr bwMode="auto">
          <a:xfrm>
            <a:off x="7463154" y="2057271"/>
            <a:ext cx="3542971" cy="333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8639310" y="140490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Proton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VÃ½sledek obrÃ¡zku pro neutr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4" b="19087"/>
          <a:stretch/>
        </p:blipFill>
        <p:spPr bwMode="auto">
          <a:xfrm>
            <a:off x="518161" y="2046317"/>
            <a:ext cx="3524018" cy="334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3451192" y="3248909"/>
            <a:ext cx="4646328" cy="226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13"/>
          <p:cNvSpPr>
            <a:spLocks/>
          </p:cNvSpPr>
          <p:nvPr/>
        </p:nvSpPr>
        <p:spPr bwMode="auto">
          <a:xfrm flipV="1">
            <a:off x="4712420" y="1923528"/>
            <a:ext cx="1283789" cy="1325380"/>
          </a:xfrm>
          <a:custGeom>
            <a:avLst/>
            <a:gdLst>
              <a:gd name="T0" fmla="*/ 15 w 375"/>
              <a:gd name="T1" fmla="*/ 0 h 411"/>
              <a:gd name="T2" fmla="*/ 15 w 375"/>
              <a:gd name="T3" fmla="*/ 91 h 411"/>
              <a:gd name="T4" fmla="*/ 106 w 375"/>
              <a:gd name="T5" fmla="*/ 91 h 411"/>
              <a:gd name="T6" fmla="*/ 106 w 375"/>
              <a:gd name="T7" fmla="*/ 182 h 411"/>
              <a:gd name="T8" fmla="*/ 197 w 375"/>
              <a:gd name="T9" fmla="*/ 182 h 411"/>
              <a:gd name="T10" fmla="*/ 197 w 375"/>
              <a:gd name="T11" fmla="*/ 273 h 411"/>
              <a:gd name="T12" fmla="*/ 287 w 375"/>
              <a:gd name="T13" fmla="*/ 273 h 411"/>
              <a:gd name="T14" fmla="*/ 287 w 375"/>
              <a:gd name="T15" fmla="*/ 363 h 411"/>
              <a:gd name="T16" fmla="*/ 333 w 375"/>
              <a:gd name="T17" fmla="*/ 363 h 411"/>
              <a:gd name="T18" fmla="*/ 375 w 375"/>
              <a:gd name="T1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5" h="411">
                <a:moveTo>
                  <a:pt x="15" y="0"/>
                </a:moveTo>
                <a:cubicBezTo>
                  <a:pt x="7" y="38"/>
                  <a:pt x="0" y="76"/>
                  <a:pt x="15" y="91"/>
                </a:cubicBezTo>
                <a:cubicBezTo>
                  <a:pt x="30" y="106"/>
                  <a:pt x="91" y="76"/>
                  <a:pt x="106" y="91"/>
                </a:cubicBezTo>
                <a:cubicBezTo>
                  <a:pt x="121" y="106"/>
                  <a:pt x="91" y="167"/>
                  <a:pt x="106" y="182"/>
                </a:cubicBezTo>
                <a:cubicBezTo>
                  <a:pt x="121" y="197"/>
                  <a:pt x="182" y="167"/>
                  <a:pt x="197" y="182"/>
                </a:cubicBezTo>
                <a:cubicBezTo>
                  <a:pt x="212" y="197"/>
                  <a:pt x="182" y="258"/>
                  <a:pt x="197" y="273"/>
                </a:cubicBezTo>
                <a:cubicBezTo>
                  <a:pt x="212" y="288"/>
                  <a:pt x="272" y="258"/>
                  <a:pt x="287" y="273"/>
                </a:cubicBezTo>
                <a:cubicBezTo>
                  <a:pt x="302" y="288"/>
                  <a:pt x="279" y="348"/>
                  <a:pt x="287" y="363"/>
                </a:cubicBezTo>
                <a:cubicBezTo>
                  <a:pt x="295" y="378"/>
                  <a:pt x="318" y="355"/>
                  <a:pt x="333" y="363"/>
                </a:cubicBezTo>
                <a:cubicBezTo>
                  <a:pt x="348" y="371"/>
                  <a:pt x="366" y="401"/>
                  <a:pt x="375" y="4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schemeClr val="bg1"/>
              </a:solidFill>
            </a:endParaRPr>
          </a:p>
        </p:txBody>
      </p:sp>
      <p:cxnSp>
        <p:nvCxnSpPr>
          <p:cNvPr id="10" name="Přímá spojnice se šipkou 9"/>
          <p:cNvCxnSpPr/>
          <p:nvPr/>
        </p:nvCxnSpPr>
        <p:spPr>
          <a:xfrm flipV="1">
            <a:off x="5986346" y="970030"/>
            <a:ext cx="688774" cy="9636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5975889" y="1954007"/>
            <a:ext cx="821151" cy="7610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6637810" y="692744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6817360" y="2683700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TextovéPole 21"/>
          <p:cNvSpPr txBox="1"/>
          <p:nvPr/>
        </p:nvSpPr>
        <p:spPr>
          <a:xfrm>
            <a:off x="6950923" y="332530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Elektron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6426989" y="1493732"/>
            <a:ext cx="2324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Elektronové antineutrino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8" r="4276" b="8592"/>
          <a:stretch/>
        </p:blipFill>
        <p:spPr>
          <a:xfrm>
            <a:off x="3813011" y="4336469"/>
            <a:ext cx="3850640" cy="2255874"/>
          </a:xfrm>
          <a:prstGeom prst="rect">
            <a:avLst/>
          </a:prstGeom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008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Elementární částice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chemeClr val="bg1"/>
                </a:solidFill>
              </a:rPr>
              <a:t>29. 3. 2019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8" b="11613"/>
          <a:stretch/>
        </p:blipFill>
        <p:spPr>
          <a:xfrm>
            <a:off x="1971040" y="730771"/>
            <a:ext cx="7752079" cy="588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4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Interakce jako výměna částic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chemeClr val="bg1"/>
                </a:solidFill>
              </a:rPr>
              <a:t>29. 3. 2019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779467"/>
            <a:ext cx="4805680" cy="202194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11358"/>
            <a:ext cx="4803975" cy="1741441"/>
          </a:xfrm>
          <a:prstGeom prst="rect">
            <a:avLst/>
          </a:prstGeom>
        </p:spPr>
      </p:pic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300788" y="1611358"/>
            <a:ext cx="11554327" cy="4616722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Odpuzování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Přitahování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7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Škály energií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5373002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Atomový obal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10 </a:t>
            </a:r>
            <a:r>
              <a:rPr lang="cs-CZ" dirty="0" err="1" smtClean="0">
                <a:solidFill>
                  <a:schemeClr val="bg1"/>
                </a:solidFill>
              </a:rPr>
              <a:t>nm</a:t>
            </a:r>
            <a:r>
              <a:rPr lang="cs-CZ" dirty="0" smtClean="0">
                <a:solidFill>
                  <a:schemeClr val="bg1"/>
                </a:solidFill>
              </a:rPr>
              <a:t>, 10 eV </a:t>
            </a:r>
            <a:r>
              <a:rPr lang="cs-CZ" dirty="0" smtClean="0">
                <a:solidFill>
                  <a:schemeClr val="bg1"/>
                </a:solidFill>
                <a:sym typeface="Symbol" panose="05050102010706020507" pitchFamily="18" charset="2"/>
              </a:rPr>
              <a:t>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keV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Atomové jádro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100 </a:t>
            </a:r>
            <a:r>
              <a:rPr lang="cs-CZ" dirty="0" err="1" smtClean="0">
                <a:solidFill>
                  <a:schemeClr val="bg1"/>
                </a:solidFill>
              </a:rPr>
              <a:t>fm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MeV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  <a:sym typeface="Symbol" panose="05050102010706020507" pitchFamily="18" charset="2"/>
              </a:rPr>
              <a:t> 10 </a:t>
            </a:r>
            <a:r>
              <a:rPr lang="cs-CZ" dirty="0" err="1" smtClean="0">
                <a:solidFill>
                  <a:schemeClr val="bg1"/>
                </a:solidFill>
                <a:sym typeface="Symbol" panose="05050102010706020507" pitchFamily="18" charset="2"/>
              </a:rPr>
              <a:t>MeV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Struktura protonu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1 </a:t>
            </a:r>
            <a:r>
              <a:rPr lang="cs-CZ" dirty="0" err="1" smtClean="0">
                <a:solidFill>
                  <a:schemeClr val="bg1"/>
                </a:solidFill>
              </a:rPr>
              <a:t>fm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GeV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chemeClr val="bg1"/>
                </a:solidFill>
              </a:rPr>
              <a:t>29. 3. 2019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6" name="Picture 2" descr="Související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853" y="4894558"/>
            <a:ext cx="1494555" cy="14945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8128" y="3994506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10524510" y="3575234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ázek 9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10496398" y="2994781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1539" y="3896584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1153" y="3883666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ázek 12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10582402" y="3847667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ázek 13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10911879" y="3650324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Obrázek 14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87405" y="3402312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Obrázek 15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93176" y="3510696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Obrázek 16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10193036" y="3208338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Obrázek 17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10344743" y="3614325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Obrázek 18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82930" y="3476925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Obrázek 19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48879" y="3152851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Obrázek 20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10924221" y="3180141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Obrázek 21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01417" y="3513206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2" b="7939"/>
          <a:stretch/>
        </p:blipFill>
        <p:spPr>
          <a:xfrm>
            <a:off x="9889866" y="726808"/>
            <a:ext cx="1660542" cy="1959031"/>
          </a:xfrm>
          <a:prstGeom prst="rect">
            <a:avLst/>
          </a:prstGeom>
        </p:spPr>
      </p:pic>
      <p:sp>
        <p:nvSpPr>
          <p:cNvPr id="23" name="Zástupný symbol pro obsah 2"/>
          <p:cNvSpPr txBox="1">
            <a:spLocks/>
          </p:cNvSpPr>
          <p:nvPr/>
        </p:nvSpPr>
        <p:spPr>
          <a:xfrm>
            <a:off x="5008187" y="1874999"/>
            <a:ext cx="4333759" cy="3133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1 </a:t>
            </a:r>
            <a:r>
              <a:rPr lang="en-US" dirty="0" err="1" smtClean="0">
                <a:solidFill>
                  <a:schemeClr val="bg1"/>
                </a:solidFill>
              </a:rPr>
              <a:t>elektronvolt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r>
              <a:rPr lang="cs-CZ" dirty="0" smtClean="0">
                <a:solidFill>
                  <a:schemeClr val="bg1"/>
                </a:solidFill>
              </a:rPr>
              <a:t> kinetické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energie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kterou</a:t>
            </a:r>
            <a:r>
              <a:rPr lang="en-US" dirty="0" smtClean="0">
                <a:solidFill>
                  <a:schemeClr val="bg1"/>
                </a:solidFill>
              </a:rPr>
              <a:t> z</a:t>
            </a:r>
            <a:r>
              <a:rPr lang="cs-CZ" dirty="0" err="1" smtClean="0">
                <a:solidFill>
                  <a:schemeClr val="bg1"/>
                </a:solidFill>
              </a:rPr>
              <a:t>íská</a:t>
            </a:r>
            <a:r>
              <a:rPr lang="cs-CZ" dirty="0" smtClean="0">
                <a:solidFill>
                  <a:schemeClr val="bg1"/>
                </a:solidFill>
              </a:rPr>
              <a:t> částice náboje  velikosti náboje elektrony po urychlení napětím jednoho voltu.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1eV </a:t>
            </a:r>
            <a:r>
              <a:rPr lang="en-US" dirty="0" smtClean="0">
                <a:solidFill>
                  <a:schemeClr val="bg1"/>
                </a:solidFill>
              </a:rPr>
              <a:t>= 1,602 10</a:t>
            </a:r>
            <a:r>
              <a:rPr lang="en-US" baseline="30000" dirty="0" smtClean="0">
                <a:solidFill>
                  <a:schemeClr val="bg1"/>
                </a:solidFill>
              </a:rPr>
              <a:t>-19</a:t>
            </a:r>
            <a:r>
              <a:rPr lang="en-US" dirty="0" smtClean="0">
                <a:solidFill>
                  <a:schemeClr val="bg1"/>
                </a:solidFill>
              </a:rPr>
              <a:t> J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4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Klidové energie částic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chemeClr val="bg1"/>
                </a:solidFill>
              </a:rPr>
              <a:t>29. 3. 2019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" b="31556"/>
          <a:stretch/>
        </p:blipFill>
        <p:spPr>
          <a:xfrm>
            <a:off x="91440" y="1539206"/>
            <a:ext cx="5892902" cy="406400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5"/>
          <a:stretch/>
        </p:blipFill>
        <p:spPr>
          <a:xfrm>
            <a:off x="5984342" y="1958642"/>
            <a:ext cx="6229795" cy="3172158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-87" r="63743" b="92102"/>
          <a:stretch/>
        </p:blipFill>
        <p:spPr>
          <a:xfrm>
            <a:off x="9377680" y="188661"/>
            <a:ext cx="2113280" cy="9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9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</a:t>
            </a:r>
            <a:r>
              <a:rPr lang="cs-CZ" b="1" dirty="0" err="1" smtClean="0">
                <a:solidFill>
                  <a:schemeClr val="bg1"/>
                </a:solidFill>
              </a:rPr>
              <a:t>řechody</a:t>
            </a:r>
            <a:r>
              <a:rPr lang="cs-CZ" b="1" dirty="0" smtClean="0">
                <a:solidFill>
                  <a:schemeClr val="bg1"/>
                </a:solidFill>
              </a:rPr>
              <a:t> mezi hladinami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chemeClr val="bg1"/>
                </a:solidFill>
              </a:rPr>
              <a:t>29. 3. 2019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2" b="7939"/>
          <a:stretch/>
        </p:blipFill>
        <p:spPr>
          <a:xfrm>
            <a:off x="7908666" y="786062"/>
            <a:ext cx="1660542" cy="1959031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836" y="724740"/>
            <a:ext cx="2076122" cy="2081673"/>
          </a:xfrm>
          <a:prstGeom prst="rect">
            <a:avLst/>
          </a:prstGeom>
        </p:spPr>
      </p:pic>
      <p:sp>
        <p:nvSpPr>
          <p:cNvPr id="25" name="Šipka doprava 24"/>
          <p:cNvSpPr/>
          <p:nvPr/>
        </p:nvSpPr>
        <p:spPr>
          <a:xfrm>
            <a:off x="9569208" y="1564081"/>
            <a:ext cx="509512" cy="33583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26" name="Freeform 13"/>
          <p:cNvSpPr>
            <a:spLocks/>
          </p:cNvSpPr>
          <p:nvPr/>
        </p:nvSpPr>
        <p:spPr bwMode="auto">
          <a:xfrm>
            <a:off x="11315225" y="2229685"/>
            <a:ext cx="595312" cy="652462"/>
          </a:xfrm>
          <a:custGeom>
            <a:avLst/>
            <a:gdLst>
              <a:gd name="T0" fmla="*/ 15 w 375"/>
              <a:gd name="T1" fmla="*/ 0 h 411"/>
              <a:gd name="T2" fmla="*/ 15 w 375"/>
              <a:gd name="T3" fmla="*/ 91 h 411"/>
              <a:gd name="T4" fmla="*/ 106 w 375"/>
              <a:gd name="T5" fmla="*/ 91 h 411"/>
              <a:gd name="T6" fmla="*/ 106 w 375"/>
              <a:gd name="T7" fmla="*/ 182 h 411"/>
              <a:gd name="T8" fmla="*/ 197 w 375"/>
              <a:gd name="T9" fmla="*/ 182 h 411"/>
              <a:gd name="T10" fmla="*/ 197 w 375"/>
              <a:gd name="T11" fmla="*/ 273 h 411"/>
              <a:gd name="T12" fmla="*/ 287 w 375"/>
              <a:gd name="T13" fmla="*/ 273 h 411"/>
              <a:gd name="T14" fmla="*/ 287 w 375"/>
              <a:gd name="T15" fmla="*/ 363 h 411"/>
              <a:gd name="T16" fmla="*/ 333 w 375"/>
              <a:gd name="T17" fmla="*/ 363 h 411"/>
              <a:gd name="T18" fmla="*/ 375 w 375"/>
              <a:gd name="T1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5" h="411">
                <a:moveTo>
                  <a:pt x="15" y="0"/>
                </a:moveTo>
                <a:cubicBezTo>
                  <a:pt x="7" y="38"/>
                  <a:pt x="0" y="76"/>
                  <a:pt x="15" y="91"/>
                </a:cubicBezTo>
                <a:cubicBezTo>
                  <a:pt x="30" y="106"/>
                  <a:pt x="91" y="76"/>
                  <a:pt x="106" y="91"/>
                </a:cubicBezTo>
                <a:cubicBezTo>
                  <a:pt x="121" y="106"/>
                  <a:pt x="91" y="167"/>
                  <a:pt x="106" y="182"/>
                </a:cubicBezTo>
                <a:cubicBezTo>
                  <a:pt x="121" y="197"/>
                  <a:pt x="182" y="167"/>
                  <a:pt x="197" y="182"/>
                </a:cubicBezTo>
                <a:cubicBezTo>
                  <a:pt x="212" y="197"/>
                  <a:pt x="182" y="258"/>
                  <a:pt x="197" y="273"/>
                </a:cubicBezTo>
                <a:cubicBezTo>
                  <a:pt x="212" y="288"/>
                  <a:pt x="272" y="258"/>
                  <a:pt x="287" y="273"/>
                </a:cubicBezTo>
                <a:cubicBezTo>
                  <a:pt x="302" y="288"/>
                  <a:pt x="279" y="348"/>
                  <a:pt x="287" y="363"/>
                </a:cubicBezTo>
                <a:cubicBezTo>
                  <a:pt x="295" y="378"/>
                  <a:pt x="318" y="355"/>
                  <a:pt x="333" y="363"/>
                </a:cubicBezTo>
                <a:cubicBezTo>
                  <a:pt x="348" y="371"/>
                  <a:pt x="366" y="401"/>
                  <a:pt x="375" y="4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429" y="3187085"/>
            <a:ext cx="3871452" cy="3156722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7" y="981361"/>
            <a:ext cx="6728348" cy="53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Fluktuace záření kosmického pozadí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chemeClr val="bg1"/>
                </a:solidFill>
              </a:rPr>
              <a:t>29. 3. 2019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737" y="863599"/>
            <a:ext cx="3962400" cy="55968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26" y="863599"/>
            <a:ext cx="4649987" cy="24793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725" y="3336240"/>
            <a:ext cx="4686300" cy="33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7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Jak vidíme částice?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bublinov</a:t>
            </a:r>
            <a:r>
              <a:rPr lang="cs-CZ" dirty="0" smtClean="0">
                <a:solidFill>
                  <a:schemeClr val="bg1"/>
                </a:solidFill>
              </a:rPr>
              <a:t>á komora, 1960s-1970s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7" descr="Blasen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35" y="1590591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chemeClr val="bg1"/>
                </a:solidFill>
              </a:rPr>
              <a:t>29. 3. 2019</a:t>
            </a:r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9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Objev částice </a:t>
            </a:r>
            <a:r>
              <a:rPr lang="cs-CZ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</a:t>
            </a:r>
            <a:r>
              <a:rPr lang="cs-CZ" b="1" baseline="30000" dirty="0" smtClean="0">
                <a:solidFill>
                  <a:schemeClr val="bg1"/>
                </a:solidFill>
              </a:rPr>
              <a:t>-</a:t>
            </a:r>
            <a:r>
              <a:rPr lang="cs-CZ" b="1" dirty="0" smtClean="0">
                <a:solidFill>
                  <a:schemeClr val="bg1"/>
                </a:solidFill>
              </a:rPr>
              <a:t>, 1964</a:t>
            </a:r>
            <a:endParaRPr lang="cs-CZ" b="1" baseline="30000" dirty="0">
              <a:solidFill>
                <a:schemeClr val="bg1"/>
              </a:solidFill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chemeClr val="bg1"/>
                </a:solidFill>
              </a:rPr>
              <a:t>29. 3. 2019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8196" name="Picture 4" descr="Výsledek obrázku pro omega discovery particl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17227"/>
            <a:ext cx="7833928" cy="533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85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Jak vidíme částice?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současnost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84" y="1326147"/>
            <a:ext cx="7960895" cy="5307264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chemeClr val="bg1"/>
                </a:solidFill>
              </a:rPr>
              <a:t>29. 3. 2019</a:t>
            </a:r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6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>
                <a:solidFill>
                  <a:srgbClr val="0470CA"/>
                </a:solidFill>
              </a:rPr>
              <a:t>Srážky částic</a:t>
            </a:r>
            <a:endParaRPr lang="cs-CZ" sz="3600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sz="2400" dirty="0" smtClean="0"/>
              <a:t>Chceme-li něco nového vytvořit, musíme nejprve něco rozbít</a:t>
            </a:r>
            <a:r>
              <a:rPr lang="en-US" sz="2400" dirty="0" smtClean="0"/>
              <a:t> </a:t>
            </a:r>
            <a:r>
              <a:rPr lang="cs-CZ" sz="2400" dirty="0" smtClean="0">
                <a:sym typeface="Wingdings" panose="05000000000000000000" pitchFamily="2" charset="2"/>
              </a:rPr>
              <a:t></a:t>
            </a:r>
          </a:p>
          <a:p>
            <a:r>
              <a:rPr lang="cs-CZ" sz="2400" dirty="0" smtClean="0">
                <a:sym typeface="Wingdings" panose="05000000000000000000" pitchFamily="2" charset="2"/>
              </a:rPr>
              <a:t>Proton:</a:t>
            </a:r>
            <a:endParaRPr lang="cs-CZ" sz="2400" dirty="0" smtClean="0"/>
          </a:p>
          <a:p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13" y="2395121"/>
            <a:ext cx="2517648" cy="2517648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z="1100" smtClean="0">
                <a:solidFill>
                  <a:schemeClr val="tx1"/>
                </a:solidFill>
              </a:rPr>
              <a:t>29. 3. 2019</a:t>
            </a:r>
            <a:endParaRPr lang="cs-CZ" sz="11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Srážky částic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/>
              <a:t>Chceme-li něco nového vytvořit, musíme nejprve něco rozbít</a:t>
            </a:r>
            <a:r>
              <a:rPr lang="en-US" dirty="0" smtClean="0"/>
              <a:t>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Srážka dvou protonů: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24202" r="603" b="27505"/>
          <a:stretch/>
        </p:blipFill>
        <p:spPr>
          <a:xfrm>
            <a:off x="2518611" y="2815390"/>
            <a:ext cx="6882063" cy="2791326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29. 3. 2019</a:t>
            </a:r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1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Srážky částic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/>
              <a:t>Chceme-li něco nového vytvořit, musíme nejprve něco rozbít</a:t>
            </a:r>
            <a:r>
              <a:rPr lang="cs-CZ" dirty="0">
                <a:sym typeface="Wingdings" panose="05000000000000000000" pitchFamily="2" charset="2"/>
              </a:rPr>
              <a:t> 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Picture 7" descr="clo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00" y="2809959"/>
            <a:ext cx="6624395" cy="245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29. 3. 2019</a:t>
            </a:r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Srážky částic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/>
              <a:t>Chceme-li něco nového vytvořit, musíme nejprve něco rozbít</a:t>
            </a:r>
            <a:r>
              <a:rPr lang="cs-CZ" dirty="0">
                <a:sym typeface="Wingdings" panose="05000000000000000000" pitchFamily="2" charset="2"/>
              </a:rPr>
              <a:t> 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29. 3. 2019</a:t>
            </a:r>
            <a:endParaRPr lang="cs-CZ">
              <a:solidFill>
                <a:schemeClr val="tx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44" y="1590591"/>
            <a:ext cx="6607113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4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Srážky částic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/>
              <a:t>Chceme-li něco nového vytvořit, musíme nejprve něco rozbít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14" y="3081814"/>
            <a:ext cx="1582419" cy="21335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0008" y="3092980"/>
            <a:ext cx="1582419" cy="2035616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>
            <a:off x="3946858" y="3959253"/>
            <a:ext cx="1347537" cy="2807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 rot="10800000">
            <a:off x="5605445" y="3959253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07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87797" flipH="1">
            <a:off x="2903911" y="4685318"/>
            <a:ext cx="1582419" cy="203561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0243" flipH="1">
            <a:off x="6677135" y="1389648"/>
            <a:ext cx="1582419" cy="203561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Srážky částic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/>
              <a:t>Chceme-li něco nového vytvořit, musíme nejprve něco rozbít.</a:t>
            </a:r>
          </a:p>
          <a:p>
            <a:r>
              <a:rPr lang="cs-CZ" dirty="0" smtClean="0"/>
              <a:t>Často se ale nestane skoro nic…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14" y="3081814"/>
            <a:ext cx="1582419" cy="21335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0008" y="3092980"/>
            <a:ext cx="1582419" cy="2035616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>
            <a:off x="3946858" y="3959253"/>
            <a:ext cx="1347537" cy="2807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 rot="10800000">
            <a:off x="5605445" y="3959253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Výbuch 1 3"/>
          <p:cNvSpPr/>
          <p:nvPr/>
        </p:nvSpPr>
        <p:spPr>
          <a:xfrm>
            <a:off x="4146966" y="2911087"/>
            <a:ext cx="2831350" cy="2304326"/>
          </a:xfrm>
          <a:prstGeom prst="irregularSeal1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 rot="19272785">
            <a:off x="5400035" y="3399966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 rot="8359609">
            <a:off x="4269976" y="4330133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4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Srážky částic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702655"/>
          </a:xfrm>
        </p:spPr>
        <p:txBody>
          <a:bodyPr/>
          <a:lstStyle/>
          <a:p>
            <a:r>
              <a:rPr lang="cs-CZ" dirty="0" smtClean="0"/>
              <a:t>Chceme-li něco nového vytvořit, musíme nejprve něco rozbít.</a:t>
            </a:r>
          </a:p>
          <a:p>
            <a:r>
              <a:rPr lang="cs-CZ" dirty="0" smtClean="0"/>
              <a:t>V</a:t>
            </a:r>
            <a:r>
              <a:rPr lang="en-US" dirty="0" smtClean="0"/>
              <a:t>e </a:t>
            </a:r>
            <a:r>
              <a:rPr lang="en-US" dirty="0" err="1" smtClean="0"/>
              <a:t>sr</a:t>
            </a:r>
            <a:r>
              <a:rPr lang="cs-CZ" dirty="0" err="1" smtClean="0"/>
              <a:t>ážkách</a:t>
            </a:r>
            <a:r>
              <a:rPr lang="cs-CZ" dirty="0" smtClean="0"/>
              <a:t> ale mohou vznikat částice nové</a:t>
            </a:r>
            <a:r>
              <a:rPr lang="en-US" dirty="0" smtClean="0"/>
              <a:t>!</a:t>
            </a:r>
            <a:endParaRPr lang="cs-CZ" dirty="0" smtClean="0"/>
          </a:p>
          <a:p>
            <a:r>
              <a:rPr lang="cs-CZ" dirty="0" smtClean="0">
                <a:solidFill>
                  <a:srgbClr val="000099"/>
                </a:solidFill>
              </a:rPr>
              <a:t>E </a:t>
            </a:r>
            <a:r>
              <a:rPr lang="en-US" dirty="0" smtClean="0">
                <a:solidFill>
                  <a:srgbClr val="000099"/>
                </a:solidFill>
              </a:rPr>
              <a:t>= mc</a:t>
            </a:r>
            <a:r>
              <a:rPr lang="en-US" baseline="30000" dirty="0" smtClean="0">
                <a:solidFill>
                  <a:srgbClr val="000099"/>
                </a:solidFill>
              </a:rPr>
              <a:t>2</a:t>
            </a:r>
            <a:r>
              <a:rPr lang="en-US" dirty="0" smtClean="0"/>
              <a:t> 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14" y="3081814"/>
            <a:ext cx="1582419" cy="21335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0008" y="3092980"/>
            <a:ext cx="1582419" cy="2035616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>
            <a:off x="3946858" y="3959253"/>
            <a:ext cx="1347537" cy="2807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 rot="10800000">
            <a:off x="5605445" y="3959253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Výbuch 1 3"/>
          <p:cNvSpPr/>
          <p:nvPr/>
        </p:nvSpPr>
        <p:spPr>
          <a:xfrm>
            <a:off x="4146966" y="2911087"/>
            <a:ext cx="2831350" cy="2304326"/>
          </a:xfrm>
          <a:prstGeom prst="irregularSeal1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4" t="4003" r="40569" b="4802"/>
          <a:stretch/>
        </p:blipFill>
        <p:spPr>
          <a:xfrm rot="2975254">
            <a:off x="6863767" y="1523791"/>
            <a:ext cx="940363" cy="18848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4" t="4003" r="40569" b="4802"/>
          <a:stretch/>
        </p:blipFill>
        <p:spPr>
          <a:xfrm rot="13741084">
            <a:off x="3321152" y="4645374"/>
            <a:ext cx="940363" cy="1884850"/>
          </a:xfrm>
          <a:prstGeom prst="rect">
            <a:avLst/>
          </a:prstGeom>
        </p:spPr>
      </p:pic>
      <p:sp>
        <p:nvSpPr>
          <p:cNvPr id="11" name="Šipka doprava 10"/>
          <p:cNvSpPr/>
          <p:nvPr/>
        </p:nvSpPr>
        <p:spPr>
          <a:xfrm rot="19272785">
            <a:off x="5400035" y="3399966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 rot="8359609">
            <a:off x="4269976" y="4330133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25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Škály délek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pic>
        <p:nvPicPr>
          <p:cNvPr id="8194" name="Picture 2" descr="VÃ½sledek obrÃ¡zku pro lengths universe at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972410"/>
            <a:ext cx="9418320" cy="529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22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8" r="24057"/>
          <a:stretch/>
        </p:blipFill>
        <p:spPr>
          <a:xfrm rot="5400000">
            <a:off x="4599364" y="3246483"/>
            <a:ext cx="1192177" cy="225790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Srážky částic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/>
              <a:t>Chceme-li něco nového vytvořit, musíme nejprve něco rozbít.</a:t>
            </a:r>
          </a:p>
          <a:p>
            <a:r>
              <a:rPr lang="cs-CZ" dirty="0" smtClean="0"/>
              <a:t>Ve srážkách </a:t>
            </a:r>
            <a:r>
              <a:rPr lang="en-US" dirty="0" smtClean="0"/>
              <a:t>ale</a:t>
            </a:r>
            <a:r>
              <a:rPr lang="cs-CZ" dirty="0" smtClean="0"/>
              <a:t> mohou vznikat částice nové!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91" y="2030243"/>
            <a:ext cx="1582419" cy="21335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0091" y="4622230"/>
            <a:ext cx="1582419" cy="203561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4" t="4003" r="40569" b="4802"/>
          <a:stretch/>
        </p:blipFill>
        <p:spPr>
          <a:xfrm rot="2017528">
            <a:off x="6759081" y="2131134"/>
            <a:ext cx="940363" cy="18848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4" t="4003" r="40569" b="4802"/>
          <a:stretch/>
        </p:blipFill>
        <p:spPr>
          <a:xfrm rot="9310256">
            <a:off x="6643529" y="4697612"/>
            <a:ext cx="940363" cy="1884850"/>
          </a:xfrm>
          <a:prstGeom prst="rect">
            <a:avLst/>
          </a:prstGeom>
        </p:spPr>
      </p:pic>
      <p:sp>
        <p:nvSpPr>
          <p:cNvPr id="15" name="Šipka doprava 14"/>
          <p:cNvSpPr/>
          <p:nvPr/>
        </p:nvSpPr>
        <p:spPr>
          <a:xfrm rot="4165453" flipV="1">
            <a:off x="2245450" y="3151406"/>
            <a:ext cx="248902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prava 15"/>
          <p:cNvSpPr/>
          <p:nvPr/>
        </p:nvSpPr>
        <p:spPr>
          <a:xfrm rot="17525642" flipV="1">
            <a:off x="2216785" y="5486289"/>
            <a:ext cx="248902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prava 16"/>
          <p:cNvSpPr/>
          <p:nvPr/>
        </p:nvSpPr>
        <p:spPr>
          <a:xfrm rot="18095916" flipV="1">
            <a:off x="5869198" y="3224896"/>
            <a:ext cx="248902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prava 17"/>
          <p:cNvSpPr/>
          <p:nvPr/>
        </p:nvSpPr>
        <p:spPr>
          <a:xfrm rot="3797953" flipV="1">
            <a:off x="5777267" y="5442508"/>
            <a:ext cx="248902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prava 18"/>
          <p:cNvSpPr/>
          <p:nvPr/>
        </p:nvSpPr>
        <p:spPr>
          <a:xfrm flipV="1">
            <a:off x="3953132" y="4319736"/>
            <a:ext cx="248902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44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Interakce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751764"/>
          </a:xfrm>
        </p:spPr>
        <p:txBody>
          <a:bodyPr>
            <a:normAutofit/>
          </a:bodyPr>
          <a:lstStyle/>
          <a:p>
            <a:r>
              <a:rPr lang="cs-CZ" dirty="0" smtClean="0"/>
              <a:t>Energie se může přeměnit v hmotu nové těžké částice.</a:t>
            </a:r>
          </a:p>
          <a:p>
            <a:r>
              <a:rPr lang="cs-CZ" dirty="0" smtClean="0"/>
              <a:t>Zde Z boson </a:t>
            </a:r>
            <a:r>
              <a:rPr lang="en-US" dirty="0" smtClean="0"/>
              <a:t>~ t</a:t>
            </a:r>
            <a:r>
              <a:rPr lang="cs-CZ" dirty="0" err="1" smtClean="0"/>
              <a:t>ěžký</a:t>
            </a:r>
            <a:r>
              <a:rPr lang="cs-CZ" dirty="0" smtClean="0"/>
              <a:t> foton</a:t>
            </a:r>
            <a:r>
              <a:rPr lang="en-US" dirty="0" smtClean="0"/>
              <a:t>, </a:t>
            </a:r>
            <a:r>
              <a:rPr lang="en-US" dirty="0" err="1" smtClean="0"/>
              <a:t>nestabiln</a:t>
            </a:r>
            <a:r>
              <a:rPr lang="cs-CZ" dirty="0" smtClean="0"/>
              <a:t>í a rychle se rozpadá.</a:t>
            </a:r>
            <a:endParaRPr lang="en-US" dirty="0"/>
          </a:p>
          <a:p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zm</a:t>
            </a:r>
            <a:r>
              <a:rPr lang="cs-CZ" dirty="0" err="1" smtClean="0"/>
              <a:t>ěřit</a:t>
            </a:r>
            <a:r>
              <a:rPr lang="cs-CZ" dirty="0" smtClean="0"/>
              <a:t> hmotnost Z bosonu?</a:t>
            </a:r>
            <a:endParaRPr lang="en-US" dirty="0" smtClean="0"/>
          </a:p>
        </p:txBody>
      </p:sp>
      <p:pic>
        <p:nvPicPr>
          <p:cNvPr id="5" name="Picture 38" descr="feynman_Z_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4347535"/>
            <a:ext cx="3889375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zee_caltr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925" y="3806074"/>
            <a:ext cx="3059113" cy="29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4"/>
          <a:stretch>
            <a:fillRect/>
          </a:stretch>
        </p:blipFill>
        <p:spPr bwMode="auto">
          <a:xfrm>
            <a:off x="8516602" y="3428249"/>
            <a:ext cx="3338513" cy="33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7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04537" y="188661"/>
            <a:ext cx="10515600" cy="5974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470CA"/>
                </a:solidFill>
              </a:rPr>
              <a:t>Invariantn</a:t>
            </a:r>
            <a:r>
              <a:rPr lang="cs-CZ" b="1" dirty="0" smtClean="0">
                <a:solidFill>
                  <a:srgbClr val="0470CA"/>
                </a:solidFill>
              </a:rPr>
              <a:t>í</a:t>
            </a:r>
            <a:r>
              <a:rPr lang="en-US" b="1" dirty="0" smtClean="0">
                <a:solidFill>
                  <a:srgbClr val="0470CA"/>
                </a:solidFill>
              </a:rPr>
              <a:t> </a:t>
            </a:r>
            <a:r>
              <a:rPr lang="en-US" b="1" dirty="0" err="1" smtClean="0">
                <a:solidFill>
                  <a:srgbClr val="0470CA"/>
                </a:solidFill>
              </a:rPr>
              <a:t>hmota</a:t>
            </a:r>
            <a:endParaRPr lang="cs-CZ" b="1" dirty="0">
              <a:solidFill>
                <a:srgbClr val="0470CA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9546" r="9838" b="84"/>
          <a:stretch/>
        </p:blipFill>
        <p:spPr>
          <a:xfrm>
            <a:off x="629919" y="2855294"/>
            <a:ext cx="5709979" cy="279366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-87" r="63743" b="92102"/>
          <a:stretch/>
        </p:blipFill>
        <p:spPr>
          <a:xfrm>
            <a:off x="4480560" y="1228873"/>
            <a:ext cx="2113280" cy="9292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"/>
          <a:stretch/>
        </p:blipFill>
        <p:spPr>
          <a:xfrm>
            <a:off x="6707611" y="2702559"/>
            <a:ext cx="5311669" cy="383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7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04537" y="188661"/>
            <a:ext cx="10515600" cy="5974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470CA"/>
                </a:solidFill>
              </a:rPr>
              <a:t>Invariantn</a:t>
            </a:r>
            <a:r>
              <a:rPr lang="cs-CZ" b="1" dirty="0" smtClean="0">
                <a:solidFill>
                  <a:srgbClr val="0470CA"/>
                </a:solidFill>
              </a:rPr>
              <a:t>í</a:t>
            </a:r>
            <a:r>
              <a:rPr lang="en-US" b="1" dirty="0" smtClean="0">
                <a:solidFill>
                  <a:srgbClr val="0470CA"/>
                </a:solidFill>
              </a:rPr>
              <a:t> </a:t>
            </a:r>
            <a:r>
              <a:rPr lang="en-US" b="1" dirty="0" err="1" smtClean="0">
                <a:solidFill>
                  <a:srgbClr val="0470CA"/>
                </a:solidFill>
              </a:rPr>
              <a:t>hmota</a:t>
            </a:r>
            <a:endParaRPr lang="cs-CZ" b="1" dirty="0">
              <a:solidFill>
                <a:srgbClr val="0470CA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8" b="41878"/>
          <a:stretch/>
        </p:blipFill>
        <p:spPr>
          <a:xfrm>
            <a:off x="0" y="2283961"/>
            <a:ext cx="6581724" cy="342241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7" t="54084" r="58659" b="43032"/>
          <a:stretch/>
        </p:blipFill>
        <p:spPr>
          <a:xfrm>
            <a:off x="4519244" y="5401578"/>
            <a:ext cx="335280" cy="21336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t="3111" r="33236" b="86519"/>
          <a:stretch/>
        </p:blipFill>
        <p:spPr>
          <a:xfrm>
            <a:off x="204537" y="786062"/>
            <a:ext cx="3537671" cy="90049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3" t="2667" b="66667"/>
          <a:stretch/>
        </p:blipFill>
        <p:spPr>
          <a:xfrm>
            <a:off x="8930641" y="483451"/>
            <a:ext cx="2911054" cy="343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04537" y="188661"/>
            <a:ext cx="10515600" cy="5974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470CA"/>
                </a:solidFill>
              </a:rPr>
              <a:t>Invariantn</a:t>
            </a:r>
            <a:r>
              <a:rPr lang="cs-CZ" b="1" dirty="0" smtClean="0">
                <a:solidFill>
                  <a:srgbClr val="0470CA"/>
                </a:solidFill>
              </a:rPr>
              <a:t>í</a:t>
            </a:r>
            <a:r>
              <a:rPr lang="en-US" b="1" dirty="0" smtClean="0">
                <a:solidFill>
                  <a:srgbClr val="0470CA"/>
                </a:solidFill>
              </a:rPr>
              <a:t> </a:t>
            </a:r>
            <a:r>
              <a:rPr lang="en-US" b="1" dirty="0" err="1" smtClean="0">
                <a:solidFill>
                  <a:srgbClr val="0470CA"/>
                </a:solidFill>
              </a:rPr>
              <a:t>hmota</a:t>
            </a:r>
            <a:endParaRPr lang="cs-CZ" b="1" dirty="0">
              <a:solidFill>
                <a:srgbClr val="0470CA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3" t="2667" b="66667"/>
          <a:stretch/>
        </p:blipFill>
        <p:spPr>
          <a:xfrm>
            <a:off x="8930641" y="483451"/>
            <a:ext cx="2911054" cy="343313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17482" r="45661" b="63852"/>
          <a:stretch/>
        </p:blipFill>
        <p:spPr>
          <a:xfrm>
            <a:off x="356937" y="2351260"/>
            <a:ext cx="3315804" cy="186514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6" b="41878"/>
          <a:stretch/>
        </p:blipFill>
        <p:spPr>
          <a:xfrm>
            <a:off x="204537" y="706832"/>
            <a:ext cx="6581724" cy="12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9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6"/>
          <a:stretch/>
        </p:blipFill>
        <p:spPr>
          <a:xfrm>
            <a:off x="3368847" y="1694959"/>
            <a:ext cx="5869687" cy="5163041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204537" y="188661"/>
            <a:ext cx="10515600" cy="5974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470CA"/>
                </a:solidFill>
              </a:rPr>
              <a:t>Invariantn</a:t>
            </a:r>
            <a:r>
              <a:rPr lang="cs-CZ" b="1" dirty="0" smtClean="0">
                <a:solidFill>
                  <a:srgbClr val="0470CA"/>
                </a:solidFill>
              </a:rPr>
              <a:t>í</a:t>
            </a:r>
            <a:r>
              <a:rPr lang="en-US" b="1" dirty="0" smtClean="0">
                <a:solidFill>
                  <a:srgbClr val="0470CA"/>
                </a:solidFill>
              </a:rPr>
              <a:t> </a:t>
            </a:r>
            <a:r>
              <a:rPr lang="en-US" b="1" dirty="0" err="1" smtClean="0">
                <a:solidFill>
                  <a:srgbClr val="0470CA"/>
                </a:solidFill>
              </a:rPr>
              <a:t>hmota</a:t>
            </a:r>
            <a:endParaRPr lang="cs-CZ" b="1" dirty="0">
              <a:solidFill>
                <a:srgbClr val="0470CA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3" t="2667" b="66667"/>
          <a:stretch/>
        </p:blipFill>
        <p:spPr>
          <a:xfrm>
            <a:off x="8930641" y="483451"/>
            <a:ext cx="2911054" cy="343313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t="14183" r="51044" b="81839"/>
          <a:stretch/>
        </p:blipFill>
        <p:spPr>
          <a:xfrm>
            <a:off x="3969229" y="1513374"/>
            <a:ext cx="2498058" cy="36317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6" b="41878"/>
          <a:stretch/>
        </p:blipFill>
        <p:spPr>
          <a:xfrm>
            <a:off x="204537" y="706832"/>
            <a:ext cx="6581724" cy="125629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17482" r="45661" b="63852"/>
          <a:stretch/>
        </p:blipFill>
        <p:spPr>
          <a:xfrm>
            <a:off x="356937" y="2351260"/>
            <a:ext cx="3315804" cy="186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1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04537" y="188661"/>
            <a:ext cx="10515600" cy="5974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470CA"/>
                </a:solidFill>
              </a:rPr>
              <a:t>Invariantn</a:t>
            </a:r>
            <a:r>
              <a:rPr lang="cs-CZ" b="1" dirty="0" smtClean="0">
                <a:solidFill>
                  <a:srgbClr val="0470CA"/>
                </a:solidFill>
              </a:rPr>
              <a:t>í</a:t>
            </a:r>
            <a:r>
              <a:rPr lang="en-US" b="1" dirty="0" smtClean="0">
                <a:solidFill>
                  <a:srgbClr val="0470CA"/>
                </a:solidFill>
              </a:rPr>
              <a:t> </a:t>
            </a:r>
            <a:r>
              <a:rPr lang="en-US" b="1" dirty="0" err="1" smtClean="0">
                <a:solidFill>
                  <a:srgbClr val="0470CA"/>
                </a:solidFill>
              </a:rPr>
              <a:t>hmota</a:t>
            </a:r>
            <a:endParaRPr lang="cs-CZ" b="1" dirty="0">
              <a:solidFill>
                <a:srgbClr val="0470CA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t="14183" r="51044" b="81839"/>
          <a:stretch/>
        </p:blipFill>
        <p:spPr>
          <a:xfrm>
            <a:off x="3969229" y="1513374"/>
            <a:ext cx="2498058" cy="3631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b="8745"/>
          <a:stretch/>
        </p:blipFill>
        <p:spPr>
          <a:xfrm>
            <a:off x="2718405" y="965199"/>
            <a:ext cx="5934903" cy="565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1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Interakce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7"/>
            <a:ext cx="11554327" cy="2399587"/>
          </a:xfrm>
        </p:spPr>
        <p:txBody>
          <a:bodyPr>
            <a:normAutofit/>
          </a:bodyPr>
          <a:lstStyle/>
          <a:p>
            <a:r>
              <a:rPr lang="cs-CZ" dirty="0" smtClean="0"/>
              <a:t>Energie se může přeměnit v hmotu nové těžké částice.</a:t>
            </a:r>
          </a:p>
          <a:p>
            <a:r>
              <a:rPr lang="cs-CZ" dirty="0" smtClean="0"/>
              <a:t>Zde Z boson </a:t>
            </a:r>
            <a:r>
              <a:rPr lang="en-US" dirty="0" smtClean="0"/>
              <a:t>~ t</a:t>
            </a:r>
            <a:r>
              <a:rPr lang="cs-CZ" dirty="0" err="1" smtClean="0"/>
              <a:t>ěžký</a:t>
            </a:r>
            <a:r>
              <a:rPr lang="cs-CZ" dirty="0" smtClean="0"/>
              <a:t> foton.</a:t>
            </a:r>
          </a:p>
        </p:txBody>
      </p:sp>
      <p:pic>
        <p:nvPicPr>
          <p:cNvPr id="5" name="Picture 38" descr="feynman_Z_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8" y="3952123"/>
            <a:ext cx="3889375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zee_caltr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4" y="3559175"/>
            <a:ext cx="3059113" cy="29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4"/>
          <a:stretch>
            <a:fillRect/>
          </a:stretch>
        </p:blipFill>
        <p:spPr bwMode="auto">
          <a:xfrm>
            <a:off x="8516602" y="3428249"/>
            <a:ext cx="3338513" cy="33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43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Interakce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7"/>
            <a:ext cx="11554327" cy="2399587"/>
          </a:xfrm>
        </p:spPr>
        <p:txBody>
          <a:bodyPr>
            <a:normAutofit/>
          </a:bodyPr>
          <a:lstStyle/>
          <a:p>
            <a:r>
              <a:rPr lang="cs-CZ" dirty="0" smtClean="0"/>
              <a:t>Energie se může přeměnit v hmotu nové těžké částice.</a:t>
            </a:r>
          </a:p>
          <a:p>
            <a:r>
              <a:rPr lang="cs-CZ" dirty="0" smtClean="0"/>
              <a:t>Zde Z boson </a:t>
            </a:r>
            <a:r>
              <a:rPr lang="en-US" dirty="0" smtClean="0"/>
              <a:t>~ t</a:t>
            </a:r>
            <a:r>
              <a:rPr lang="cs-CZ" dirty="0" err="1" smtClean="0"/>
              <a:t>ěžký</a:t>
            </a:r>
            <a:r>
              <a:rPr lang="cs-CZ" dirty="0" smtClean="0"/>
              <a:t> foton.</a:t>
            </a:r>
          </a:p>
        </p:txBody>
      </p:sp>
      <p:pic>
        <p:nvPicPr>
          <p:cNvPr id="5" name="Picture 38" descr="feynman_Z_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8" y="3952123"/>
            <a:ext cx="3889375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zee_caltr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4" y="3559175"/>
            <a:ext cx="3059113" cy="29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4"/>
          <a:stretch>
            <a:fillRect/>
          </a:stretch>
        </p:blipFill>
        <p:spPr bwMode="auto">
          <a:xfrm>
            <a:off x="8516602" y="3428249"/>
            <a:ext cx="3338513" cy="33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2" descr="Zma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602" y="3254665"/>
            <a:ext cx="3402682" cy="340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672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Interakce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/>
              <a:t>Složitější případ…</a:t>
            </a:r>
            <a:endParaRPr lang="cs-CZ" dirty="0"/>
          </a:p>
        </p:txBody>
      </p:sp>
      <p:pic>
        <p:nvPicPr>
          <p:cNvPr id="4" name="Picture 2" descr="ttbar_ev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095" y="1995104"/>
            <a:ext cx="5197642" cy="471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feynman_ttbar_lj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88" y="3110833"/>
            <a:ext cx="2808288" cy="24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56" y="2804988"/>
            <a:ext cx="3751077" cy="3096127"/>
          </a:xfrm>
          <a:prstGeom prst="rect">
            <a:avLst/>
          </a:prstGeom>
        </p:spPr>
      </p:pic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17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Vesm</a:t>
            </a:r>
            <a:r>
              <a:rPr lang="cs-CZ" b="1" dirty="0" err="1" smtClean="0">
                <a:solidFill>
                  <a:schemeClr val="bg1"/>
                </a:solidFill>
              </a:rPr>
              <a:t>ír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52" y="608040"/>
            <a:ext cx="7832333" cy="587425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880662" y="6426754"/>
            <a:ext cx="2311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Millennium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Simulation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4661" y="6318607"/>
            <a:ext cx="185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26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r>
              <a:rPr lang="en-US" dirty="0" smtClean="0">
                <a:solidFill>
                  <a:schemeClr val="bg1"/>
                </a:solidFill>
              </a:rPr>
              <a:t>, 10 </a:t>
            </a:r>
            <a:r>
              <a:rPr lang="en-US" dirty="0" err="1">
                <a:solidFill>
                  <a:schemeClr val="bg1"/>
                </a:solidFill>
              </a:rPr>
              <a:t>G</a:t>
            </a:r>
            <a:r>
              <a:rPr lang="en-US" dirty="0" err="1" smtClean="0">
                <a:solidFill>
                  <a:schemeClr val="bg1"/>
                </a:solidFill>
              </a:rPr>
              <a:t>ly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966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„Částice je kopeček!“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/>
              <a:t>…když zkoumám, jak často se něco děje při různé energii.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16" y="1729373"/>
            <a:ext cx="7114674" cy="4951325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29. 3. 2019</a:t>
            </a:r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73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Všecky interakce světa </a:t>
            </a:r>
            <a:r>
              <a:rPr lang="en-US" b="1" dirty="0" smtClean="0">
                <a:solidFill>
                  <a:srgbClr val="0470CA"/>
                </a:solidFill>
              </a:rPr>
              <a:t>[</a:t>
            </a:r>
            <a:r>
              <a:rPr lang="en-US" b="1" dirty="0" err="1" smtClean="0">
                <a:solidFill>
                  <a:srgbClr val="0470CA"/>
                </a:solidFill>
              </a:rPr>
              <a:t>zat</a:t>
            </a:r>
            <a:r>
              <a:rPr lang="cs-CZ" b="1" dirty="0" err="1" smtClean="0">
                <a:solidFill>
                  <a:srgbClr val="0470CA"/>
                </a:solidFill>
              </a:rPr>
              <a:t>ím</a:t>
            </a:r>
            <a:r>
              <a:rPr lang="cs-CZ" b="1" dirty="0" smtClean="0">
                <a:solidFill>
                  <a:srgbClr val="0470CA"/>
                </a:solidFill>
              </a:rPr>
              <a:t>…</a:t>
            </a:r>
            <a:r>
              <a:rPr lang="en-US" b="1" dirty="0" smtClean="0">
                <a:solidFill>
                  <a:srgbClr val="0470CA"/>
                </a:solidFill>
              </a:rPr>
              <a:t>]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35" y="1134645"/>
            <a:ext cx="5101270" cy="522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6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Všecky interakce světa </a:t>
            </a:r>
            <a:r>
              <a:rPr lang="en-US" b="1" dirty="0" smtClean="0">
                <a:solidFill>
                  <a:srgbClr val="0470CA"/>
                </a:solidFill>
              </a:rPr>
              <a:t>[</a:t>
            </a:r>
            <a:r>
              <a:rPr lang="en-US" b="1" dirty="0" err="1" smtClean="0">
                <a:solidFill>
                  <a:srgbClr val="0470CA"/>
                </a:solidFill>
              </a:rPr>
              <a:t>zat</a:t>
            </a:r>
            <a:r>
              <a:rPr lang="cs-CZ" b="1" dirty="0" err="1" smtClean="0">
                <a:solidFill>
                  <a:srgbClr val="0470CA"/>
                </a:solidFill>
              </a:rPr>
              <a:t>ím</a:t>
            </a:r>
            <a:r>
              <a:rPr lang="cs-CZ" b="1" dirty="0" smtClean="0">
                <a:solidFill>
                  <a:srgbClr val="0470CA"/>
                </a:solidFill>
              </a:rPr>
              <a:t>…</a:t>
            </a:r>
            <a:r>
              <a:rPr lang="en-US" b="1" dirty="0" smtClean="0">
                <a:solidFill>
                  <a:srgbClr val="0470CA"/>
                </a:solidFill>
              </a:rPr>
              <a:t>]</a:t>
            </a:r>
            <a:endParaRPr lang="cs-CZ" b="1" dirty="0">
              <a:solidFill>
                <a:srgbClr val="0470CA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/>
          <a:stretch/>
        </p:blipFill>
        <p:spPr>
          <a:xfrm>
            <a:off x="2061411" y="1148681"/>
            <a:ext cx="7210926" cy="5346700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299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Všecky interakce světa </a:t>
            </a:r>
            <a:r>
              <a:rPr lang="en-US" b="1" dirty="0" smtClean="0">
                <a:solidFill>
                  <a:srgbClr val="0470CA"/>
                </a:solidFill>
              </a:rPr>
              <a:t>[</a:t>
            </a:r>
            <a:r>
              <a:rPr lang="cs-CZ" b="1" dirty="0" smtClean="0">
                <a:solidFill>
                  <a:srgbClr val="0470CA"/>
                </a:solidFill>
              </a:rPr>
              <a:t>zatím ve skutečnosti…</a:t>
            </a:r>
            <a:r>
              <a:rPr lang="en-US" b="1" dirty="0" smtClean="0">
                <a:solidFill>
                  <a:srgbClr val="0470CA"/>
                </a:solidFill>
              </a:rPr>
              <a:t>]</a:t>
            </a:r>
            <a:endParaRPr lang="cs-CZ" b="1" dirty="0">
              <a:solidFill>
                <a:srgbClr val="0470CA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17" y="786062"/>
            <a:ext cx="4598171" cy="6015789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98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CERN</a:t>
            </a:r>
            <a:r>
              <a:rPr lang="en-US" b="1" dirty="0" smtClean="0">
                <a:solidFill>
                  <a:schemeClr val="bg1"/>
                </a:solidFill>
              </a:rPr>
              <a:t>: </a:t>
            </a:r>
            <a:r>
              <a:rPr lang="cs-CZ" b="1" dirty="0" err="1">
                <a:solidFill>
                  <a:schemeClr val="bg1"/>
                </a:solidFill>
              </a:rPr>
              <a:t>l</a:t>
            </a:r>
            <a:r>
              <a:rPr lang="en-US" b="1" dirty="0" err="1" smtClean="0">
                <a:solidFill>
                  <a:schemeClr val="bg1"/>
                </a:solidFill>
              </a:rPr>
              <a:t>aborato</a:t>
            </a:r>
            <a:r>
              <a:rPr lang="cs-CZ" b="1" dirty="0" smtClean="0">
                <a:solidFill>
                  <a:schemeClr val="bg1"/>
                </a:solidFill>
              </a:rPr>
              <a:t>ř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„</a:t>
            </a:r>
            <a:r>
              <a:rPr lang="en-US" b="1" dirty="0" smtClean="0">
                <a:solidFill>
                  <a:schemeClr val="bg1"/>
                </a:solidFill>
              </a:rPr>
              <a:t>E = mc</a:t>
            </a:r>
            <a:r>
              <a:rPr lang="en-US" b="1" baseline="30000" dirty="0" smtClean="0">
                <a:solidFill>
                  <a:schemeClr val="bg1"/>
                </a:solidFill>
              </a:rPr>
              <a:t>2</a:t>
            </a:r>
            <a:r>
              <a:rPr lang="cs-CZ" b="1" dirty="0" smtClean="0">
                <a:solidFill>
                  <a:schemeClr val="bg1"/>
                </a:solidFill>
              </a:rPr>
              <a:t>“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97" y="936354"/>
            <a:ext cx="8503206" cy="5689754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5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CERN</a:t>
            </a:r>
            <a:r>
              <a:rPr lang="en-US" b="1" dirty="0" smtClean="0">
                <a:solidFill>
                  <a:srgbClr val="0470CA"/>
                </a:solidFill>
              </a:rPr>
              <a:t>: </a:t>
            </a:r>
            <a:r>
              <a:rPr lang="cs-CZ" b="1" dirty="0" err="1">
                <a:solidFill>
                  <a:srgbClr val="0470CA"/>
                </a:solidFill>
              </a:rPr>
              <a:t>l</a:t>
            </a:r>
            <a:r>
              <a:rPr lang="en-US" b="1" dirty="0" err="1" smtClean="0">
                <a:solidFill>
                  <a:srgbClr val="0470CA"/>
                </a:solidFill>
              </a:rPr>
              <a:t>aborato</a:t>
            </a:r>
            <a:r>
              <a:rPr lang="cs-CZ" b="1" dirty="0" smtClean="0">
                <a:solidFill>
                  <a:srgbClr val="0470CA"/>
                </a:solidFill>
              </a:rPr>
              <a:t>ř</a:t>
            </a:r>
            <a:r>
              <a:rPr lang="en-US" b="1" dirty="0" smtClean="0">
                <a:solidFill>
                  <a:srgbClr val="0470CA"/>
                </a:solidFill>
              </a:rPr>
              <a:t> </a:t>
            </a:r>
            <a:r>
              <a:rPr lang="cs-CZ" b="1" dirty="0" smtClean="0">
                <a:solidFill>
                  <a:srgbClr val="0470CA"/>
                </a:solidFill>
              </a:rPr>
              <a:t>„</a:t>
            </a:r>
            <a:r>
              <a:rPr lang="en-US" b="1" dirty="0" smtClean="0">
                <a:solidFill>
                  <a:srgbClr val="0470CA"/>
                </a:solidFill>
              </a:rPr>
              <a:t>E = mc</a:t>
            </a:r>
            <a:r>
              <a:rPr lang="en-US" b="1" baseline="30000" dirty="0" smtClean="0">
                <a:solidFill>
                  <a:srgbClr val="0470CA"/>
                </a:solidFill>
              </a:rPr>
              <a:t>2</a:t>
            </a:r>
            <a:r>
              <a:rPr lang="cs-CZ" b="1" dirty="0" smtClean="0">
                <a:solidFill>
                  <a:srgbClr val="0470CA"/>
                </a:solidFill>
              </a:rPr>
              <a:t>“</a:t>
            </a:r>
            <a:endParaRPr lang="cs-CZ" b="1" dirty="0">
              <a:solidFill>
                <a:srgbClr val="0470CA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97" y="936354"/>
            <a:ext cx="8503206" cy="5689754"/>
          </a:xfrm>
          <a:prstGeom prst="rect">
            <a:avLst/>
          </a:prstGeom>
          <a:effectLst>
            <a:glow>
              <a:schemeClr val="tx1">
                <a:alpha val="91000"/>
              </a:schemeClr>
            </a:glow>
          </a:effectLst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042161" y="1056640"/>
            <a:ext cx="7823200" cy="556946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27 km </a:t>
            </a:r>
            <a:r>
              <a:rPr lang="en-US" dirty="0" err="1" smtClean="0">
                <a:solidFill>
                  <a:schemeClr val="bg1"/>
                </a:solidFill>
              </a:rPr>
              <a:t>obvod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Supravodiv</a:t>
            </a:r>
            <a:r>
              <a:rPr lang="cs-CZ" dirty="0" smtClean="0">
                <a:solidFill>
                  <a:schemeClr val="bg1"/>
                </a:solidFill>
              </a:rPr>
              <a:t>é dipólové magnety chlazeny na </a:t>
            </a:r>
            <a:r>
              <a:rPr lang="en-US" dirty="0" smtClean="0">
                <a:solidFill>
                  <a:schemeClr val="bg1"/>
                </a:solidFill>
              </a:rPr>
              <a:t>1,9 K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Studenější než Vesmír.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Mikroskop s rozlišením 0,01 </a:t>
            </a:r>
            <a:r>
              <a:rPr lang="cs-CZ" dirty="0" err="1" smtClean="0">
                <a:solidFill>
                  <a:schemeClr val="bg1"/>
                </a:solidFill>
              </a:rPr>
              <a:t>fm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Srážky protonů: lokální teplota 10</a:t>
            </a:r>
            <a:r>
              <a:rPr lang="cs-CZ" baseline="30000" dirty="0" smtClean="0">
                <a:solidFill>
                  <a:schemeClr val="bg1"/>
                </a:solidFill>
              </a:rPr>
              <a:t>16</a:t>
            </a:r>
            <a:r>
              <a:rPr lang="cs-CZ" dirty="0" smtClean="0">
                <a:solidFill>
                  <a:schemeClr val="bg1"/>
                </a:solidFill>
              </a:rPr>
              <a:t> Kelvinů.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Místo s nejvyšší teplotou ve Sluneční soustavě.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Protony o energii 6,5 </a:t>
            </a:r>
            <a:r>
              <a:rPr lang="cs-CZ" dirty="0" err="1" smtClean="0">
                <a:solidFill>
                  <a:schemeClr val="bg1"/>
                </a:solidFill>
              </a:rPr>
              <a:t>TeV</a:t>
            </a:r>
            <a:r>
              <a:rPr lang="cs-CZ" dirty="0" smtClean="0">
                <a:solidFill>
                  <a:schemeClr val="bg1"/>
                </a:solidFill>
              </a:rPr>
              <a:t> oběhnou za </a:t>
            </a:r>
            <a:r>
              <a:rPr lang="en-US" dirty="0" smtClean="0">
                <a:solidFill>
                  <a:schemeClr val="bg1"/>
                </a:solidFill>
              </a:rPr>
              <a:t>90 </a:t>
            </a:r>
            <a:r>
              <a:rPr lang="en-US" dirty="0" smtClean="0">
                <a:solidFill>
                  <a:schemeClr val="bg1"/>
                </a:solidFill>
                <a:sym typeface="Symbol" panose="05050102010706020507" pitchFamily="18" charset="2"/>
              </a:rPr>
              <a:t></a:t>
            </a:r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Protony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jsou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shluc</a:t>
            </a:r>
            <a:r>
              <a:rPr lang="cs-CZ" dirty="0" err="1" smtClean="0">
                <a:solidFill>
                  <a:schemeClr val="bg1"/>
                </a:solidFill>
              </a:rPr>
              <a:t>ích</a:t>
            </a:r>
            <a:r>
              <a:rPr lang="cs-CZ" dirty="0" smtClean="0">
                <a:solidFill>
                  <a:schemeClr val="bg1"/>
                </a:solidFill>
              </a:rPr>
              <a:t> po 10</a:t>
            </a:r>
            <a:r>
              <a:rPr lang="cs-CZ" baseline="30000" dirty="0" smtClean="0">
                <a:solidFill>
                  <a:schemeClr val="bg1"/>
                </a:solidFill>
              </a:rPr>
              <a:t>10</a:t>
            </a:r>
            <a:r>
              <a:rPr lang="cs-CZ" dirty="0" smtClean="0">
                <a:solidFill>
                  <a:schemeClr val="bg1"/>
                </a:solidFill>
              </a:rPr>
              <a:t> částic.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Shluků je </a:t>
            </a:r>
            <a:r>
              <a:rPr lang="cs-CZ" dirty="0" smtClean="0">
                <a:solidFill>
                  <a:schemeClr val="bg1"/>
                </a:solidFill>
                <a:sym typeface="Symbol" panose="05050102010706020507" pitchFamily="18" charset="2"/>
              </a:rPr>
              <a:t></a:t>
            </a:r>
            <a:r>
              <a:rPr lang="cs-CZ" dirty="0" smtClean="0">
                <a:solidFill>
                  <a:schemeClr val="bg1"/>
                </a:solidFill>
              </a:rPr>
              <a:t>2000.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Frekvence srážek je 40 MHz, tj. každých 25 </a:t>
            </a:r>
            <a:r>
              <a:rPr lang="cs-CZ" dirty="0" err="1" smtClean="0">
                <a:solidFill>
                  <a:schemeClr val="bg1"/>
                </a:solidFill>
              </a:rPr>
              <a:t>ns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Spotřeba energie jako kanton Ženeva.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6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CERN – Evropské centrum (sub)jaderného výzkumu</a:t>
            </a:r>
            <a:endParaRPr lang="cs-CZ" b="1" dirty="0">
              <a:solidFill>
                <a:srgbClr val="0470CA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904" y="961330"/>
            <a:ext cx="6559515" cy="5832502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82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Experiment ATLAS</a:t>
            </a:r>
            <a:endParaRPr lang="cs-CZ" b="1" dirty="0">
              <a:solidFill>
                <a:srgbClr val="0470CA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83" y="898357"/>
            <a:ext cx="8412090" cy="5887453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9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Experiment ATLAS</a:t>
            </a:r>
            <a:endParaRPr lang="cs-CZ" b="1" dirty="0">
              <a:solidFill>
                <a:srgbClr val="0470CA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83" y="898357"/>
            <a:ext cx="8412090" cy="5887453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890" y="2253915"/>
            <a:ext cx="3093121" cy="412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2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Experiment ATLAS</a:t>
            </a:r>
            <a:endParaRPr lang="cs-CZ" b="1" dirty="0">
              <a:solidFill>
                <a:srgbClr val="0470CA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83" y="898357"/>
            <a:ext cx="8412090" cy="5887453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77" y="1878675"/>
            <a:ext cx="5895837" cy="442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 smtClean="0">
                <a:solidFill>
                  <a:schemeClr val="bg1"/>
                </a:solidFill>
              </a:rPr>
              <a:t>Kupy galaxií</a:t>
            </a:r>
            <a:endParaRPr lang="cs-CZ" sz="4000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07" y="588831"/>
            <a:ext cx="6691229" cy="610938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606335" y="6405938"/>
            <a:ext cx="2617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Hubble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Space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Telescope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4660" y="6318607"/>
            <a:ext cx="2454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23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r>
              <a:rPr lang="en-US" dirty="0">
                <a:solidFill>
                  <a:schemeClr val="bg1"/>
                </a:solidFill>
              </a:rPr>
              <a:t>, 10 </a:t>
            </a:r>
            <a:r>
              <a:rPr lang="en-US" dirty="0" err="1">
                <a:solidFill>
                  <a:schemeClr val="bg1"/>
                </a:solidFill>
              </a:rPr>
              <a:t>Mly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9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0470CA"/>
                </a:solidFill>
              </a:rPr>
              <a:t>Experiment </a:t>
            </a:r>
            <a:r>
              <a:rPr lang="cs-CZ" b="1" dirty="0" smtClean="0">
                <a:solidFill>
                  <a:srgbClr val="0470CA"/>
                </a:solidFill>
              </a:rPr>
              <a:t>ATLAS</a:t>
            </a:r>
            <a:endParaRPr lang="cs-CZ" b="1" dirty="0">
              <a:solidFill>
                <a:srgbClr val="0470CA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853" y="1011720"/>
            <a:ext cx="8148734" cy="5309680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52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0470CA"/>
                </a:solidFill>
              </a:rPr>
              <a:t>Experiment </a:t>
            </a:r>
            <a:r>
              <a:rPr lang="cs-CZ" b="1" dirty="0" smtClean="0">
                <a:solidFill>
                  <a:srgbClr val="0470CA"/>
                </a:solidFill>
              </a:rPr>
              <a:t>ATLAS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72301"/>
            <a:ext cx="7422148" cy="556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2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0470CA"/>
                </a:solidFill>
              </a:rPr>
              <a:t>Experiment ATLAS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06" y="962275"/>
            <a:ext cx="8478251" cy="5656583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7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0470CA"/>
                </a:solidFill>
              </a:rPr>
              <a:t>Experiment ATLAS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499" y="1044944"/>
            <a:ext cx="8490984" cy="566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1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170" y="188661"/>
            <a:ext cx="10515600" cy="597401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470CA"/>
                </a:solidFill>
              </a:rPr>
              <a:t>Experiment ATLAS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72" y="3534905"/>
            <a:ext cx="4756040" cy="31706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51" y="927562"/>
            <a:ext cx="4756040" cy="317069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88" y="3534906"/>
            <a:ext cx="4756040" cy="317069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0779" y="679581"/>
            <a:ext cx="3242754" cy="216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170" y="188661"/>
            <a:ext cx="10515600" cy="597401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470CA"/>
                </a:solidFill>
              </a:rPr>
              <a:t>Experiment ATLAS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81" y="0"/>
            <a:ext cx="6961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1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170" y="188661"/>
            <a:ext cx="10515600" cy="597401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470CA"/>
                </a:solidFill>
              </a:rPr>
              <a:t>Experiment ATLAS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6140" y="985115"/>
            <a:ext cx="6456686" cy="48425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1807532"/>
            <a:ext cx="6466860" cy="485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9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Jak ATLAS vidí částice</a:t>
            </a:r>
            <a:endParaRPr lang="cs-CZ" b="1" dirty="0">
              <a:solidFill>
                <a:srgbClr val="0470CA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7" y="848362"/>
            <a:ext cx="7240824" cy="5873113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7445361" y="855078"/>
            <a:ext cx="4409754" cy="4184282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Částice většinou nejsou takto ideálně izolované.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V praxi se definuje jejich „ID“ či kvalita např. na základě toho, jak moc dalších drah či energie je okolo </a:t>
            </a:r>
            <a:r>
              <a:rPr lang="cs-CZ" dirty="0" err="1" smtClean="0">
                <a:solidFill>
                  <a:schemeClr val="bg1"/>
                </a:solidFill>
              </a:rPr>
              <a:t>mionu</a:t>
            </a:r>
            <a:r>
              <a:rPr lang="cs-CZ" dirty="0" smtClean="0">
                <a:solidFill>
                  <a:schemeClr val="bg1"/>
                </a:solidFill>
              </a:rPr>
              <a:t> či elektronu.</a:t>
            </a:r>
          </a:p>
        </p:txBody>
      </p:sp>
    </p:spTree>
    <p:extLst>
      <p:ext uri="{BB962C8B-B14F-4D97-AF65-F5344CB8AC3E}">
        <p14:creationId xmlns:p14="http://schemas.microsoft.com/office/powerpoint/2010/main" val="25803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470CA"/>
                </a:solidFill>
              </a:rPr>
              <a:t>ATLAS Inner Detector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pic>
        <p:nvPicPr>
          <p:cNvPr id="1026" name="Picture 2" descr="https://atlas.cern/sites/default/files/inline-images/1312311_15-A4-at-144-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061" y="1361368"/>
            <a:ext cx="9682773" cy="646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993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470CA"/>
                </a:solidFill>
              </a:rPr>
              <a:t>ATLAS Tile Calorimeter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pic>
        <p:nvPicPr>
          <p:cNvPr id="2050" name="Picture 2" descr="Instrumented module of the ATLAS tile calorimeter - CERN Document Ser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2" y="2203419"/>
            <a:ext cx="5343525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ATLAS Tile Calorimeter.pn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062" y="1738086"/>
            <a:ext cx="6401100" cy="480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50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Galaxie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60" y="584707"/>
            <a:ext cx="8863080" cy="582304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527540" y="6394152"/>
            <a:ext cx="131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Adam </a:t>
            </a:r>
            <a:r>
              <a:rPr lang="cs-CZ" dirty="0" err="1" smtClean="0">
                <a:solidFill>
                  <a:schemeClr val="bg1"/>
                </a:solidFill>
              </a:rPr>
              <a:t>Evans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4660" y="6318607"/>
            <a:ext cx="171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21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r>
              <a:rPr lang="en-US" dirty="0" smtClean="0">
                <a:solidFill>
                  <a:schemeClr val="bg1"/>
                </a:solidFill>
              </a:rPr>
              <a:t>, 100 </a:t>
            </a:r>
            <a:r>
              <a:rPr lang="en-US" dirty="0" err="1" smtClean="0">
                <a:solidFill>
                  <a:schemeClr val="bg1"/>
                </a:solidFill>
              </a:rPr>
              <a:t>kly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958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470CA"/>
                </a:solidFill>
              </a:rPr>
              <a:t>Jak ATLAS vidí částice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204538" y="855078"/>
            <a:ext cx="11916342" cy="2101482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Až 100 interakcí na jednom snímku z detektoru při jednom průchodu shluků částic (tzv. pile-up).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Higgsův</a:t>
            </a:r>
            <a:r>
              <a:rPr lang="cs-CZ" dirty="0" smtClean="0">
                <a:solidFill>
                  <a:schemeClr val="bg1"/>
                </a:solidFill>
              </a:rPr>
              <a:t> boson produkován cca v jedné srážce z 10 miliard, </a:t>
            </a:r>
            <a:r>
              <a:rPr lang="cs-CZ" dirty="0" err="1" smtClean="0">
                <a:solidFill>
                  <a:schemeClr val="bg1"/>
                </a:solidFill>
              </a:rPr>
              <a:t>tj</a:t>
            </a:r>
            <a:r>
              <a:rPr lang="cs-CZ" dirty="0" smtClean="0">
                <a:solidFill>
                  <a:schemeClr val="bg1"/>
                </a:solidFill>
              </a:rPr>
              <a:t> cca každých 5 min.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(někde v atmosféře každých 8s:)</a:t>
            </a:r>
          </a:p>
        </p:txBody>
      </p:sp>
      <p:pic>
        <p:nvPicPr>
          <p:cNvPr id="6146" name="Picture 2" descr="VÃ½sledek obrÃ¡zku pro atlas pile u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32" b="-1"/>
          <a:stretch/>
        </p:blipFill>
        <p:spPr bwMode="auto">
          <a:xfrm>
            <a:off x="1861500" y="3035736"/>
            <a:ext cx="8701074" cy="291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7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 smtClean="0">
                <a:solidFill>
                  <a:srgbClr val="0470CA"/>
                </a:solidFill>
              </a:rPr>
              <a:t>Higgsův</a:t>
            </a:r>
            <a:r>
              <a:rPr lang="cs-CZ" b="1" dirty="0" smtClean="0">
                <a:solidFill>
                  <a:srgbClr val="0470CA"/>
                </a:solidFill>
              </a:rPr>
              <a:t> boson</a:t>
            </a:r>
            <a:endParaRPr lang="cs-CZ" b="1" dirty="0">
              <a:solidFill>
                <a:srgbClr val="0470CA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37" y="1590591"/>
            <a:ext cx="4921183" cy="427282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4" y="1590590"/>
            <a:ext cx="4453473" cy="4272821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Viděno experimentem ATLAS: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2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 smtClean="0">
                <a:solidFill>
                  <a:srgbClr val="0470CA"/>
                </a:solidFill>
              </a:rPr>
              <a:t>Higgsův</a:t>
            </a:r>
            <a:r>
              <a:rPr lang="cs-CZ" b="1" dirty="0" smtClean="0">
                <a:solidFill>
                  <a:srgbClr val="0470CA"/>
                </a:solidFill>
              </a:rPr>
              <a:t> boson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…mezitím u konkurence (experiment CMS):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58" y="1570271"/>
            <a:ext cx="4778375" cy="45872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33" y="1579639"/>
            <a:ext cx="4716307" cy="4580528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00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 smtClean="0">
                <a:solidFill>
                  <a:srgbClr val="0470CA"/>
                </a:solidFill>
              </a:rPr>
              <a:t>Higgsův</a:t>
            </a:r>
            <a:r>
              <a:rPr lang="cs-CZ" b="1" dirty="0" smtClean="0">
                <a:solidFill>
                  <a:srgbClr val="0470CA"/>
                </a:solidFill>
              </a:rPr>
              <a:t> boson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…a se </a:t>
            </a:r>
            <a:r>
              <a:rPr lang="en-US" dirty="0" err="1" smtClean="0">
                <a:solidFill>
                  <a:schemeClr val="bg1"/>
                </a:solidFill>
              </a:rPr>
              <a:t>zahr</a:t>
            </a:r>
            <a:r>
              <a:rPr lang="cs-CZ" dirty="0" smtClean="0">
                <a:solidFill>
                  <a:schemeClr val="bg1"/>
                </a:solidFill>
              </a:rPr>
              <a:t>nutím dat z let 2015—2016: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803" y="1372593"/>
            <a:ext cx="5124814" cy="506876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9" y="1355029"/>
            <a:ext cx="5297490" cy="5082601"/>
          </a:xfrm>
          <a:prstGeom prst="rect">
            <a:avLst/>
          </a:prstGeom>
        </p:spPr>
      </p:pic>
      <p:sp>
        <p:nvSpPr>
          <p:cNvPr id="11" name="Šipka doprava 10"/>
          <p:cNvSpPr/>
          <p:nvPr/>
        </p:nvSpPr>
        <p:spPr>
          <a:xfrm>
            <a:off x="5713099" y="375730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793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470CA"/>
                </a:solidFill>
              </a:rPr>
              <a:t>H </a:t>
            </a:r>
            <a:r>
              <a:rPr lang="en-US" b="1" dirty="0" smtClean="0">
                <a:solidFill>
                  <a:srgbClr val="0470CA"/>
                </a:solidFill>
                <a:sym typeface="Symbol" panose="05050102010706020507" pitchFamily="18" charset="2"/>
              </a:rPr>
              <a:t></a:t>
            </a:r>
            <a:r>
              <a:rPr lang="en-US" b="1" dirty="0" smtClean="0">
                <a:solidFill>
                  <a:srgbClr val="0470CA"/>
                </a:solidFill>
              </a:rPr>
              <a:t> </a:t>
            </a:r>
            <a:r>
              <a:rPr lang="cs-CZ" b="1" dirty="0" smtClean="0">
                <a:solidFill>
                  <a:srgbClr val="0470CA"/>
                </a:solidFill>
              </a:rPr>
              <a:t>ZZ</a:t>
            </a:r>
            <a:r>
              <a:rPr lang="en-US" b="1" dirty="0" smtClean="0">
                <a:solidFill>
                  <a:srgbClr val="0470CA"/>
                </a:solidFill>
              </a:rPr>
              <a:t>*</a:t>
            </a:r>
            <a:r>
              <a:rPr lang="cs-CZ" b="1" dirty="0" smtClean="0">
                <a:solidFill>
                  <a:srgbClr val="0470CA"/>
                </a:solidFill>
              </a:rPr>
              <a:t> </a:t>
            </a:r>
            <a:r>
              <a:rPr lang="en-US" b="1" dirty="0">
                <a:solidFill>
                  <a:srgbClr val="0470CA"/>
                </a:solidFill>
                <a:sym typeface="Symbol" panose="05050102010706020507" pitchFamily="18" charset="2"/>
              </a:rPr>
              <a:t></a:t>
            </a:r>
            <a:r>
              <a:rPr lang="en-US" b="1" dirty="0" smtClean="0">
                <a:solidFill>
                  <a:srgbClr val="0470CA"/>
                </a:solidFill>
              </a:rPr>
              <a:t> </a:t>
            </a:r>
            <a:r>
              <a:rPr lang="en-US" b="1" dirty="0" err="1" smtClean="0">
                <a:solidFill>
                  <a:srgbClr val="0470CA"/>
                </a:solidFill>
              </a:rPr>
              <a:t>ee</a:t>
            </a:r>
            <a:r>
              <a:rPr lang="en-US" b="1" dirty="0" smtClean="0">
                <a:solidFill>
                  <a:srgbClr val="0470CA"/>
                </a:solidFill>
                <a:sym typeface="Symbol" panose="05050102010706020507" pitchFamily="18" charset="2"/>
              </a:rPr>
              <a:t> </a:t>
            </a:r>
            <a:r>
              <a:rPr lang="en-US" b="1" dirty="0">
                <a:solidFill>
                  <a:srgbClr val="0470CA"/>
                </a:solidFill>
                <a:sym typeface="Symbol" panose="05050102010706020507" pitchFamily="18" charset="2"/>
              </a:rPr>
              <a:t> 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44" y="943631"/>
            <a:ext cx="7925361" cy="577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3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5726" y="164425"/>
            <a:ext cx="6521651" cy="40341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470CA"/>
                </a:solidFill>
              </a:rPr>
              <a:t>H </a:t>
            </a:r>
            <a:r>
              <a:rPr lang="en-US" b="1" dirty="0" smtClean="0">
                <a:solidFill>
                  <a:srgbClr val="0470CA"/>
                </a:solidFill>
                <a:sym typeface="Symbol" panose="05050102010706020507" pitchFamily="18" charset="2"/>
              </a:rPr>
              <a:t></a:t>
            </a:r>
            <a:r>
              <a:rPr lang="en-US" b="1" dirty="0" smtClean="0">
                <a:solidFill>
                  <a:srgbClr val="0470CA"/>
                </a:solidFill>
              </a:rPr>
              <a:t> </a:t>
            </a:r>
            <a:r>
              <a:rPr lang="cs-CZ" b="1" dirty="0" smtClean="0">
                <a:solidFill>
                  <a:srgbClr val="0470CA"/>
                </a:solidFill>
              </a:rPr>
              <a:t>ZZ</a:t>
            </a:r>
            <a:r>
              <a:rPr lang="en-US" b="1" dirty="0" smtClean="0">
                <a:solidFill>
                  <a:srgbClr val="0470CA"/>
                </a:solidFill>
              </a:rPr>
              <a:t>*</a:t>
            </a:r>
            <a:r>
              <a:rPr lang="cs-CZ" b="1" dirty="0" smtClean="0">
                <a:solidFill>
                  <a:srgbClr val="0470CA"/>
                </a:solidFill>
              </a:rPr>
              <a:t> </a:t>
            </a:r>
            <a:r>
              <a:rPr lang="en-US" b="1" dirty="0">
                <a:solidFill>
                  <a:srgbClr val="0470CA"/>
                </a:solidFill>
                <a:sym typeface="Symbol" panose="05050102010706020507" pitchFamily="18" charset="2"/>
              </a:rPr>
              <a:t></a:t>
            </a:r>
            <a:r>
              <a:rPr lang="en-US" b="1" dirty="0" smtClean="0">
                <a:solidFill>
                  <a:srgbClr val="0470CA"/>
                </a:solidFill>
              </a:rPr>
              <a:t> 4e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pic>
        <p:nvPicPr>
          <p:cNvPr id="4098" name="Picture 2" descr="https://atlas.web.cern.ch/Atlas/GROUPS/PHYSICS/CONFNOTES/ATLAS-CONF-2012-092/fig_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83" y="999880"/>
            <a:ext cx="5072057" cy="50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tlas.web.cern.ch/Atlas/GROUPS/PHYSICS/CONFNOTES/ATLAS-CONF-2012-092/fig_3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"/>
          <a:stretch/>
        </p:blipFill>
        <p:spPr bwMode="auto">
          <a:xfrm>
            <a:off x="5235554" y="1548064"/>
            <a:ext cx="6812068" cy="414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84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668" y="188660"/>
            <a:ext cx="4113463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470CA"/>
                </a:solidFill>
              </a:rPr>
              <a:t>pp </a:t>
            </a:r>
            <a:r>
              <a:rPr lang="en-US" b="1" dirty="0" smtClean="0">
                <a:solidFill>
                  <a:srgbClr val="0470CA"/>
                </a:solidFill>
                <a:sym typeface="Symbol" panose="05050102010706020507" pitchFamily="18" charset="2"/>
              </a:rPr>
              <a:t></a:t>
            </a:r>
            <a:r>
              <a:rPr lang="en-US" b="1" dirty="0" smtClean="0">
                <a:solidFill>
                  <a:srgbClr val="0470CA"/>
                </a:solidFill>
              </a:rPr>
              <a:t> H</a:t>
            </a:r>
            <a:r>
              <a:rPr lang="cs-CZ" b="1" dirty="0" smtClean="0">
                <a:solidFill>
                  <a:srgbClr val="0470CA"/>
                </a:solidFill>
              </a:rPr>
              <a:t> </a:t>
            </a:r>
            <a:r>
              <a:rPr lang="en-US" b="1" dirty="0">
                <a:solidFill>
                  <a:srgbClr val="0470CA"/>
                </a:solidFill>
                <a:sym typeface="Symbol" panose="05050102010706020507" pitchFamily="18" charset="2"/>
              </a:rPr>
              <a:t></a:t>
            </a:r>
            <a:r>
              <a:rPr lang="en-US" b="1" dirty="0" smtClean="0">
                <a:solidFill>
                  <a:srgbClr val="0470CA"/>
                </a:solidFill>
              </a:rPr>
              <a:t> e </a:t>
            </a:r>
            <a:r>
              <a:rPr lang="en-US" b="1" dirty="0" err="1" smtClean="0">
                <a:solidFill>
                  <a:srgbClr val="0470CA"/>
                </a:solidFill>
              </a:rPr>
              <a:t>e</a:t>
            </a:r>
            <a:r>
              <a:rPr lang="en-US" b="1" dirty="0" smtClean="0">
                <a:solidFill>
                  <a:srgbClr val="0470CA"/>
                </a:solidFill>
              </a:rPr>
              <a:t> </a:t>
            </a:r>
            <a:r>
              <a:rPr lang="en-US" b="1" dirty="0" smtClean="0">
                <a:solidFill>
                  <a:srgbClr val="0470CA"/>
                </a:solidFill>
                <a:sym typeface="Symbol" panose="05050102010706020507" pitchFamily="18" charset="2"/>
              </a:rPr>
              <a:t> 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pic>
        <p:nvPicPr>
          <p:cNvPr id="1026" name="Picture 2" descr="https://twiki.cern.ch/twiki/pub/AtlasPublic/EventDisplayRun2Physics/JiveXML_327265_117236869-YX-RZ-RZ-EventInfo-2017-07-10-09-38-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456" y="890270"/>
            <a:ext cx="5466080" cy="546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wiki.cern.ch/twiki/pub/AtlasPublic/EventDisplayRun2Physics/run304431-evt2206548301-05Ge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59" y="882015"/>
            <a:ext cx="5474335" cy="547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6971765" y="188661"/>
            <a:ext cx="4113463" cy="597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0470CA"/>
                </a:solidFill>
              </a:rPr>
              <a:t>pp </a:t>
            </a:r>
            <a:r>
              <a:rPr lang="en-US" b="1" dirty="0" smtClean="0">
                <a:solidFill>
                  <a:srgbClr val="0470CA"/>
                </a:solidFill>
                <a:sym typeface="Symbol" panose="05050102010706020507" pitchFamily="18" charset="2"/>
              </a:rPr>
              <a:t></a:t>
            </a:r>
            <a:r>
              <a:rPr lang="en-US" b="1" dirty="0" smtClean="0">
                <a:solidFill>
                  <a:srgbClr val="0470CA"/>
                </a:solidFill>
              </a:rPr>
              <a:t> </a:t>
            </a:r>
            <a:r>
              <a:rPr lang="cs-CZ" b="1" dirty="0" smtClean="0">
                <a:solidFill>
                  <a:srgbClr val="0470CA"/>
                </a:solidFill>
              </a:rPr>
              <a:t>Z </a:t>
            </a:r>
            <a:r>
              <a:rPr lang="en-US" b="1" dirty="0" smtClean="0">
                <a:solidFill>
                  <a:srgbClr val="0470CA"/>
                </a:solidFill>
                <a:sym typeface="Symbol" panose="05050102010706020507" pitchFamily="18" charset="2"/>
              </a:rPr>
              <a:t></a:t>
            </a:r>
            <a:r>
              <a:rPr lang="en-US" b="1" dirty="0" smtClean="0">
                <a:solidFill>
                  <a:srgbClr val="0470CA"/>
                </a:solidFill>
              </a:rPr>
              <a:t> </a:t>
            </a:r>
            <a:r>
              <a:rPr lang="en-US" b="1" dirty="0" smtClean="0">
                <a:solidFill>
                  <a:srgbClr val="0470CA"/>
                </a:solidFill>
                <a:sym typeface="Symbol" panose="05050102010706020507" pitchFamily="18" charset="2"/>
              </a:rPr>
              <a:t> </a:t>
            </a:r>
            <a:endParaRPr lang="cs-CZ" b="1" dirty="0">
              <a:solidFill>
                <a:srgbClr val="0470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7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470CA"/>
                </a:solidFill>
              </a:rPr>
              <a:t>p</a:t>
            </a:r>
            <a:r>
              <a:rPr lang="en-US" b="1" dirty="0" smtClean="0">
                <a:solidFill>
                  <a:srgbClr val="0470CA"/>
                </a:solidFill>
              </a:rPr>
              <a:t>p </a:t>
            </a:r>
            <a:r>
              <a:rPr lang="en-US" b="1" dirty="0">
                <a:solidFill>
                  <a:srgbClr val="0470CA"/>
                </a:solidFill>
                <a:sym typeface="Symbol" panose="05050102010706020507" pitchFamily="18" charset="2"/>
              </a:rPr>
              <a:t> </a:t>
            </a:r>
            <a:r>
              <a:rPr lang="en-US" b="1" dirty="0" err="1" smtClean="0">
                <a:solidFill>
                  <a:srgbClr val="0470CA"/>
                </a:solidFill>
              </a:rPr>
              <a:t>jety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pic>
        <p:nvPicPr>
          <p:cNvPr id="7172" name="Picture 4" descr="https://twiki.cern.ch/twiki/pub/AtlasPublic/EventDisplayRun2Physics/DijetHighMass9.3TeV-VP1-noco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971" y="786062"/>
            <a:ext cx="8715658" cy="575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01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0470CA"/>
                </a:solidFill>
              </a:rPr>
              <a:t>Sr</a:t>
            </a:r>
            <a:r>
              <a:rPr lang="cs-CZ" b="1" dirty="0" err="1" smtClean="0">
                <a:solidFill>
                  <a:srgbClr val="0470CA"/>
                </a:solidFill>
              </a:rPr>
              <a:t>ážky</a:t>
            </a:r>
            <a:r>
              <a:rPr lang="cs-CZ" b="1" dirty="0" smtClean="0">
                <a:solidFill>
                  <a:srgbClr val="0470CA"/>
                </a:solidFill>
              </a:rPr>
              <a:t> jader olova </a:t>
            </a:r>
            <a:r>
              <a:rPr lang="cs-CZ" b="1" dirty="0" smtClean="0">
                <a:solidFill>
                  <a:srgbClr val="0470CA"/>
                </a:solidFill>
                <a:sym typeface="Wingdings" panose="05000000000000000000" pitchFamily="2" charset="2"/>
              </a:rPr>
              <a:t></a:t>
            </a:r>
            <a:endParaRPr lang="cs-CZ" b="1" dirty="0">
              <a:solidFill>
                <a:srgbClr val="0470CA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  <p:pic>
        <p:nvPicPr>
          <p:cNvPr id="2052" name="Picture 4" descr="https://cds.cern.ch/record/2646474/files/atlantis.png?subformat=icon-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14611"/>
            <a:ext cx="8710295" cy="580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38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Zdroje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twiki.cern.ch/twiki/bin/view/AtlasPublic/EventDisplaysFromHiggsSearches</a:t>
            </a:r>
            <a:endParaRPr lang="en-US" dirty="0" smtClean="0"/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twiki.cern.ch/twiki/bin/view/AtlasPublic/HiggsPublicResults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twiki.cern.ch/twiki/bin/view/AtlasPublic/EventDisplayRun2Physics#W_candidate_event_decaying_to_on</a:t>
            </a:r>
            <a:endParaRPr lang="en-US" dirty="0" smtClean="0"/>
          </a:p>
          <a:p>
            <a:endParaRPr lang="en-US" dirty="0" smtClean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20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Sluneční soustava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4661" y="6318607"/>
            <a:ext cx="180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11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r>
              <a:rPr lang="en-US" dirty="0" smtClean="0">
                <a:solidFill>
                  <a:schemeClr val="bg1"/>
                </a:solidFill>
              </a:rPr>
              <a:t>, 10 </a:t>
            </a:r>
            <a:r>
              <a:rPr lang="en-US" dirty="0" err="1" smtClean="0">
                <a:solidFill>
                  <a:schemeClr val="bg1"/>
                </a:solidFill>
              </a:rPr>
              <a:t>lh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6" name="Picture 2" descr="The planets, dwarf planets and other objects in our solar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382" y="884237"/>
            <a:ext cx="97536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2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t="24052" r="17632" b="25278"/>
          <a:stretch/>
        </p:blipFill>
        <p:spPr>
          <a:xfrm>
            <a:off x="0" y="4011"/>
            <a:ext cx="12462776" cy="7198894"/>
          </a:xfrm>
          <a:prstGeom prst="rect">
            <a:avLst/>
          </a:prstGeom>
        </p:spPr>
      </p:pic>
      <p:pic>
        <p:nvPicPr>
          <p:cNvPr id="7" name="Picture 2" descr="https://atlas.web.cern.ch/Atlas/GROUPS/PHYSICS/CONFNOTES/ATLAS-CONF-2012-098/fig_2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7" t="1098" r="34601" b="50708"/>
          <a:stretch/>
        </p:blipFill>
        <p:spPr bwMode="auto">
          <a:xfrm>
            <a:off x="2674189" y="3191774"/>
            <a:ext cx="2929269" cy="2527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41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Ze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Zem</a:t>
            </a:r>
            <a:r>
              <a:rPr lang="cs-CZ" b="1" dirty="0" smtClean="0">
                <a:solidFill>
                  <a:schemeClr val="bg1"/>
                </a:solidFill>
              </a:rPr>
              <a:t>ě na Měsíc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4661" y="6318607"/>
            <a:ext cx="180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8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r>
              <a:rPr lang="en-US" dirty="0" smtClean="0">
                <a:solidFill>
                  <a:schemeClr val="bg1"/>
                </a:solidFill>
              </a:rPr>
              <a:t>, 1 l</a:t>
            </a:r>
            <a:r>
              <a:rPr lang="cs-CZ" dirty="0" smtClean="0">
                <a:solidFill>
                  <a:schemeClr val="bg1"/>
                </a:solidFill>
              </a:rPr>
              <a:t>s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050" name="Picture 2" descr="VÃ½sledek obrÃ¡zku pro earth mo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7"/>
          <a:stretch/>
        </p:blipFill>
        <p:spPr bwMode="auto">
          <a:xfrm>
            <a:off x="2186154" y="1129096"/>
            <a:ext cx="8252390" cy="537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29. 3. 2019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822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3837</TotalTime>
  <Words>1341</Words>
  <Application>Microsoft Office PowerPoint</Application>
  <PresentationFormat>Širokoúhlá obrazovka</PresentationFormat>
  <Paragraphs>301</Paragraphs>
  <Slides>80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87" baseType="lpstr">
      <vt:lpstr>Arial</vt:lpstr>
      <vt:lpstr>Caflisch Script Pro Light</vt:lpstr>
      <vt:lpstr>Calibri</vt:lpstr>
      <vt:lpstr>Calibri Light</vt:lpstr>
      <vt:lpstr>Symbol</vt:lpstr>
      <vt:lpstr>Wingdings</vt:lpstr>
      <vt:lpstr>Motiv Office</vt:lpstr>
      <vt:lpstr>Částicová fyzika  s experimentem  ATLAS</vt:lpstr>
      <vt:lpstr>Od Velkého třesku po současnost</vt:lpstr>
      <vt:lpstr>Fluktuace záření kosmického pozadí</vt:lpstr>
      <vt:lpstr>Škály délek</vt:lpstr>
      <vt:lpstr>Vesmír</vt:lpstr>
      <vt:lpstr>Kupy galaxií</vt:lpstr>
      <vt:lpstr>Galaxie</vt:lpstr>
      <vt:lpstr>Sluneční soustava</vt:lpstr>
      <vt:lpstr>Ze Země na Měsíc</vt:lpstr>
      <vt:lpstr>Prezentace aplikace PowerPoint</vt:lpstr>
      <vt:lpstr>Tvor</vt:lpstr>
      <vt:lpstr>Tvor II</vt:lpstr>
      <vt:lpstr>Buňka</vt:lpstr>
      <vt:lpstr>Molekula DNA – model vs. fotografie</vt:lpstr>
      <vt:lpstr>Molekula pentacenu – obláčky elektronů</vt:lpstr>
      <vt:lpstr>Atom – stojaté vlny elektronů kolem jádra</vt:lpstr>
      <vt:lpstr>Jádro – protony a neutrony</vt:lpstr>
      <vt:lpstr>Jádro – objev</vt:lpstr>
      <vt:lpstr>Proton – polévka kvarků a gluonů</vt:lpstr>
      <vt:lpstr>Rozpad volného neutronu</vt:lpstr>
      <vt:lpstr>Rozpad atomu</vt:lpstr>
      <vt:lpstr>Proton a neutron</vt:lpstr>
      <vt:lpstr>Posviťme si na atom!</vt:lpstr>
      <vt:lpstr>Rozpad neutronu</vt:lpstr>
      <vt:lpstr>Elementární částice</vt:lpstr>
      <vt:lpstr>Interakce jako výměna částic</vt:lpstr>
      <vt:lpstr>Škály energií</vt:lpstr>
      <vt:lpstr>Klidové energie částic</vt:lpstr>
      <vt:lpstr>Přechody mezi hladinami</vt:lpstr>
      <vt:lpstr>Jak vidíme částice?</vt:lpstr>
      <vt:lpstr>Objev částice -, 1964</vt:lpstr>
      <vt:lpstr>Jak vidíme částice?</vt:lpstr>
      <vt:lpstr>Srážky částic</vt:lpstr>
      <vt:lpstr>Srážky částic</vt:lpstr>
      <vt:lpstr>Srážky částic</vt:lpstr>
      <vt:lpstr>Srážky částic</vt:lpstr>
      <vt:lpstr>Srážky částic</vt:lpstr>
      <vt:lpstr>Srážky částic</vt:lpstr>
      <vt:lpstr>Srážky částic</vt:lpstr>
      <vt:lpstr>Srážky částic</vt:lpstr>
      <vt:lpstr>Interakce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Interakce</vt:lpstr>
      <vt:lpstr>Interakce</vt:lpstr>
      <vt:lpstr>Interakce</vt:lpstr>
      <vt:lpstr>„Částice je kopeček!“</vt:lpstr>
      <vt:lpstr>Všecky interakce světa [zatím…]</vt:lpstr>
      <vt:lpstr>Všecky interakce světa [zatím…]</vt:lpstr>
      <vt:lpstr>Všecky interakce světa [zatím ve skutečnosti…]</vt:lpstr>
      <vt:lpstr>CERN: laboratoř „E = mc2“</vt:lpstr>
      <vt:lpstr>CERN: laboratoř „E = mc2“</vt:lpstr>
      <vt:lpstr>CERN – Evropské centrum (sub)jaderného výzkumu</vt:lpstr>
      <vt:lpstr>Experiment ATLAS</vt:lpstr>
      <vt:lpstr>Experiment ATLAS</vt:lpstr>
      <vt:lpstr>Experiment ATLAS</vt:lpstr>
      <vt:lpstr>Experiment ATLAS</vt:lpstr>
      <vt:lpstr>Experiment ATLAS</vt:lpstr>
      <vt:lpstr>Experiment ATLAS</vt:lpstr>
      <vt:lpstr>Experiment ATLAS</vt:lpstr>
      <vt:lpstr>Experiment ATLAS</vt:lpstr>
      <vt:lpstr>Experiment ATLAS</vt:lpstr>
      <vt:lpstr>Experiment ATLAS</vt:lpstr>
      <vt:lpstr>Jak ATLAS vidí částice</vt:lpstr>
      <vt:lpstr>ATLAS Inner Detector</vt:lpstr>
      <vt:lpstr>ATLAS Tile Calorimeter</vt:lpstr>
      <vt:lpstr>Jak ATLAS vidí částice</vt:lpstr>
      <vt:lpstr>Higgsův boson</vt:lpstr>
      <vt:lpstr>Higgsův boson</vt:lpstr>
      <vt:lpstr>Higgsův boson</vt:lpstr>
      <vt:lpstr>H  ZZ*  ee  </vt:lpstr>
      <vt:lpstr>H  ZZ*  4e</vt:lpstr>
      <vt:lpstr>pp  H  e e  </vt:lpstr>
      <vt:lpstr>pp  jety</vt:lpstr>
      <vt:lpstr>Srážky jader olova </vt:lpstr>
      <vt:lpstr>Zdroje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si posvítit  na Higgsův boson</dc:title>
  <dc:creator>jiri.kvita@outlook.cz</dc:creator>
  <cp:lastModifiedBy>jiri.kvita@outlook.cz</cp:lastModifiedBy>
  <cp:revision>130</cp:revision>
  <dcterms:created xsi:type="dcterms:W3CDTF">2016-10-08T14:37:05Z</dcterms:created>
  <dcterms:modified xsi:type="dcterms:W3CDTF">2022-09-18T09:52:12Z</dcterms:modified>
</cp:coreProperties>
</file>