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7"/>
  </p:notesMasterIdLst>
  <p:sldIdLst>
    <p:sldId id="256" r:id="rId2"/>
    <p:sldId id="285" r:id="rId3"/>
    <p:sldId id="271" r:id="rId4"/>
    <p:sldId id="327" r:id="rId5"/>
    <p:sldId id="282" r:id="rId6"/>
    <p:sldId id="283" r:id="rId7"/>
    <p:sldId id="278" r:id="rId8"/>
    <p:sldId id="286" r:id="rId9"/>
    <p:sldId id="273" r:id="rId10"/>
    <p:sldId id="323" r:id="rId11"/>
    <p:sldId id="274" r:id="rId12"/>
    <p:sldId id="312" r:id="rId13"/>
    <p:sldId id="315" r:id="rId14"/>
    <p:sldId id="302" r:id="rId15"/>
    <p:sldId id="276" r:id="rId16"/>
    <p:sldId id="275" r:id="rId17"/>
    <p:sldId id="332" r:id="rId18"/>
    <p:sldId id="334" r:id="rId19"/>
    <p:sldId id="335" r:id="rId20"/>
    <p:sldId id="344" r:id="rId21"/>
    <p:sldId id="258" r:id="rId22"/>
    <p:sldId id="270" r:id="rId23"/>
    <p:sldId id="263" r:id="rId24"/>
    <p:sldId id="257" r:id="rId25"/>
    <p:sldId id="260" r:id="rId26"/>
    <p:sldId id="259" r:id="rId27"/>
    <p:sldId id="287" r:id="rId28"/>
    <p:sldId id="317" r:id="rId29"/>
    <p:sldId id="326" r:id="rId30"/>
    <p:sldId id="318" r:id="rId31"/>
    <p:sldId id="320" r:id="rId32"/>
    <p:sldId id="297" r:id="rId33"/>
    <p:sldId id="311" r:id="rId34"/>
    <p:sldId id="336" r:id="rId35"/>
    <p:sldId id="338" r:id="rId36"/>
    <p:sldId id="337" r:id="rId37"/>
    <p:sldId id="339" r:id="rId38"/>
    <p:sldId id="341" r:id="rId39"/>
    <p:sldId id="269" r:id="rId40"/>
    <p:sldId id="261" r:id="rId41"/>
    <p:sldId id="264" r:id="rId42"/>
    <p:sldId id="265" r:id="rId43"/>
    <p:sldId id="266" r:id="rId44"/>
    <p:sldId id="322" r:id="rId45"/>
    <p:sldId id="324" r:id="rId46"/>
    <p:sldId id="279" r:id="rId47"/>
    <p:sldId id="295" r:id="rId48"/>
    <p:sldId id="296" r:id="rId49"/>
    <p:sldId id="304" r:id="rId50"/>
    <p:sldId id="329" r:id="rId51"/>
    <p:sldId id="328" r:id="rId52"/>
    <p:sldId id="342" r:id="rId53"/>
    <p:sldId id="281" r:id="rId54"/>
    <p:sldId id="343" r:id="rId55"/>
    <p:sldId id="345" r:id="rId56"/>
    <p:sldId id="346" r:id="rId57"/>
    <p:sldId id="348" r:id="rId58"/>
    <p:sldId id="291" r:id="rId59"/>
    <p:sldId id="298" r:id="rId60"/>
    <p:sldId id="313" r:id="rId61"/>
    <p:sldId id="301" r:id="rId62"/>
    <p:sldId id="292" r:id="rId63"/>
    <p:sldId id="333" r:id="rId64"/>
    <p:sldId id="293" r:id="rId65"/>
    <p:sldId id="300" r:id="rId6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2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B28D9A-C1E0-4E3C-8F9B-B01BCD08F5B0}" type="datetimeFigureOut">
              <a:rPr lang="cs-CZ" smtClean="0"/>
              <a:t>22. 6. 2016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E266E9-7C5B-447B-827D-0BFB36B5ED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3531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266E9-7C5B-447B-827D-0BFB36B5ED0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8590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0409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9587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7237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0746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0558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8617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2724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4316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7602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5958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2867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DE353-A9C7-4492-B183-DC9B2A0E0B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6332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hyperlink" Target="http://www.geology.cz/demo/CD_RADON50/index/aplikace.htm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51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hyperlink" Target="https://www.youtube.com/watch?v=xchtgvzzc5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calet.phys.lsu.edu/" TargetMode="External"/><Relationship Id="rId7" Type="http://schemas.openxmlformats.org/officeDocument/2006/relationships/image" Target="../media/image72.jpg"/><Relationship Id="rId2" Type="http://schemas.openxmlformats.org/officeDocument/2006/relationships/hyperlink" Target="http://www.ams02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2760555"/>
            <a:ext cx="9144000" cy="1193800"/>
          </a:xfrm>
        </p:spPr>
        <p:txBody>
          <a:bodyPr/>
          <a:lstStyle/>
          <a:p>
            <a:r>
              <a:rPr lang="cs-CZ" dirty="0" smtClean="0">
                <a:solidFill>
                  <a:srgbClr val="0070C0"/>
                </a:solidFill>
              </a:rPr>
              <a:t>Částicovou kamerou </a:t>
            </a:r>
            <a:r>
              <a:rPr lang="cs-CZ" dirty="0" err="1" smtClean="0">
                <a:solidFill>
                  <a:srgbClr val="0070C0"/>
                </a:solidFill>
              </a:rPr>
              <a:t>TimePix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4453915"/>
            <a:ext cx="9144000" cy="1655762"/>
          </a:xfrm>
        </p:spPr>
        <p:txBody>
          <a:bodyPr/>
          <a:lstStyle/>
          <a:p>
            <a:r>
              <a:rPr lang="cs-CZ" dirty="0" smtClean="0"/>
              <a:t>Jiří </a:t>
            </a:r>
            <a:r>
              <a:rPr lang="cs-CZ" dirty="0" err="1" smtClean="0"/>
              <a:t>Kvita</a:t>
            </a:r>
            <a:endParaRPr lang="cs-CZ" dirty="0" smtClean="0"/>
          </a:p>
          <a:p>
            <a:r>
              <a:rPr lang="cs-CZ" dirty="0" smtClean="0"/>
              <a:t>22</a:t>
            </a:r>
            <a:r>
              <a:rPr lang="cs-CZ" dirty="0" smtClean="0"/>
              <a:t>.</a:t>
            </a:r>
            <a:r>
              <a:rPr lang="cs-CZ" dirty="0"/>
              <a:t>6</a:t>
            </a:r>
            <a:r>
              <a:rPr lang="cs-CZ" dirty="0" smtClean="0"/>
              <a:t>.2016</a:t>
            </a:r>
            <a:endParaRPr lang="cs-CZ" dirty="0" smtClean="0"/>
          </a:p>
          <a:p>
            <a:r>
              <a:rPr lang="cs-CZ" dirty="0" smtClean="0"/>
              <a:t>SLO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434" y="4139381"/>
            <a:ext cx="2803136" cy="271861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2793"/>
            <a:ext cx="2768685" cy="268520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531" y="100636"/>
            <a:ext cx="2275285" cy="212964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8" t="14702" r="47761" b="52146"/>
          <a:stretch/>
        </p:blipFill>
        <p:spPr>
          <a:xfrm>
            <a:off x="106755" y="104003"/>
            <a:ext cx="1998982" cy="1875694"/>
          </a:xfrm>
          <a:prstGeom prst="rect">
            <a:avLst/>
          </a:prstGeom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1607388" y="1790173"/>
            <a:ext cx="9144000" cy="1193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>
                <a:solidFill>
                  <a:srgbClr val="0070C0"/>
                </a:solidFill>
              </a:rPr>
              <a:t>Hrátky s </a:t>
            </a:r>
            <a:endParaRPr lang="cs-CZ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99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>
                <a:solidFill>
                  <a:srgbClr val="0070C0"/>
                </a:solidFill>
              </a:rPr>
              <a:t>Beta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1892" y="723656"/>
            <a:ext cx="11196682" cy="4351338"/>
          </a:xfrm>
        </p:spPr>
        <p:txBody>
          <a:bodyPr/>
          <a:lstStyle/>
          <a:p>
            <a:r>
              <a:rPr lang="cs-CZ" dirty="0" smtClean="0"/>
              <a:t>Netriviální spektrum elektronů</a:t>
            </a:r>
            <a:r>
              <a:rPr lang="en-US" dirty="0" smtClean="0"/>
              <a:t>: hypo</a:t>
            </a:r>
            <a:r>
              <a:rPr lang="cs-CZ" dirty="0" err="1" smtClean="0"/>
              <a:t>téza</a:t>
            </a:r>
            <a:r>
              <a:rPr lang="cs-CZ" dirty="0" smtClean="0"/>
              <a:t> neutrina (Pauli 1930)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10</a:t>
            </a:fld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92" y="1200150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27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>
                <a:solidFill>
                  <a:srgbClr val="0070C0"/>
                </a:solidFill>
              </a:rPr>
              <a:t>Alfa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1892" y="723656"/>
            <a:ext cx="10515600" cy="4351338"/>
          </a:xfrm>
        </p:spPr>
        <p:txBody>
          <a:bodyPr/>
          <a:lstStyle/>
          <a:p>
            <a:r>
              <a:rPr lang="cs-CZ" dirty="0" smtClean="0"/>
              <a:t>Alfa: poslové tunelového jevu, rozpady těžkých jader.</a:t>
            </a:r>
          </a:p>
          <a:p>
            <a:r>
              <a:rPr lang="cs-CZ" dirty="0"/>
              <a:t>Energie: </a:t>
            </a:r>
            <a:r>
              <a:rPr lang="en-US" dirty="0" smtClean="0"/>
              <a:t>~4-6 </a:t>
            </a:r>
            <a:r>
              <a:rPr lang="cs-CZ" dirty="0" err="1" smtClean="0"/>
              <a:t>MeV</a:t>
            </a:r>
            <a:r>
              <a:rPr lang="cs-CZ" dirty="0"/>
              <a:t>.</a:t>
            </a:r>
          </a:p>
          <a:p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326" y="1798649"/>
            <a:ext cx="6400800" cy="4819650"/>
          </a:xfrm>
          <a:prstGeom prst="rect">
            <a:avLst/>
          </a:prstGeom>
        </p:spPr>
      </p:pic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993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>
                <a:solidFill>
                  <a:srgbClr val="0070C0"/>
                </a:solidFill>
              </a:rPr>
              <a:t>Alfa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1892" y="723656"/>
            <a:ext cx="10515600" cy="4351338"/>
          </a:xfrm>
        </p:spPr>
        <p:txBody>
          <a:bodyPr/>
          <a:lstStyle/>
          <a:p>
            <a:r>
              <a:rPr lang="cs-CZ" dirty="0" smtClean="0"/>
              <a:t>Alfa: poslové tunelového jevu.</a:t>
            </a:r>
            <a:endParaRPr lang="en-US" dirty="0" smtClean="0"/>
          </a:p>
          <a:p>
            <a:r>
              <a:rPr lang="en-US" dirty="0" err="1" smtClean="0"/>
              <a:t>Gaus</a:t>
            </a:r>
            <a:r>
              <a:rPr lang="cs-CZ" dirty="0" smtClean="0"/>
              <a:t>s</a:t>
            </a:r>
            <a:r>
              <a:rPr lang="en-US" dirty="0" err="1" smtClean="0"/>
              <a:t>ovsk</a:t>
            </a:r>
            <a:r>
              <a:rPr lang="cs-CZ" dirty="0" smtClean="0"/>
              <a:t>é rozdělení náboje (parabola v logy měřítku).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12</a:t>
            </a:fld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92" y="1821261"/>
            <a:ext cx="10058400" cy="503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36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>
                <a:solidFill>
                  <a:srgbClr val="0070C0"/>
                </a:solidFill>
              </a:rPr>
              <a:t>Alfa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1892" y="723656"/>
            <a:ext cx="10515600" cy="4351338"/>
          </a:xfrm>
        </p:spPr>
        <p:txBody>
          <a:bodyPr/>
          <a:lstStyle/>
          <a:p>
            <a:r>
              <a:rPr lang="cs-CZ" dirty="0" smtClean="0"/>
              <a:t>„Alfa brýle“</a:t>
            </a:r>
            <a:endParaRPr lang="en-US" dirty="0" smtClean="0"/>
          </a:p>
          <a:p>
            <a:r>
              <a:rPr lang="en-US" dirty="0" err="1" smtClean="0"/>
              <a:t>Gaus</a:t>
            </a:r>
            <a:r>
              <a:rPr lang="cs-CZ" dirty="0" smtClean="0"/>
              <a:t>s</a:t>
            </a:r>
            <a:r>
              <a:rPr lang="en-US" dirty="0" err="1" smtClean="0"/>
              <a:t>ovsk</a:t>
            </a:r>
            <a:r>
              <a:rPr lang="cs-CZ" dirty="0" smtClean="0"/>
              <a:t>é rozdělení náboje (parabola v logy měřítku).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13</a:t>
            </a:fld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877" y="1821261"/>
            <a:ext cx="10058400" cy="503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0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>
                <a:solidFill>
                  <a:srgbClr val="0070C0"/>
                </a:solidFill>
              </a:rPr>
              <a:t>Ionizační ztráty nabité částice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1892" y="723656"/>
            <a:ext cx="10515600" cy="4351338"/>
          </a:xfrm>
        </p:spPr>
        <p:txBody>
          <a:bodyPr/>
          <a:lstStyle/>
          <a:p>
            <a:r>
              <a:rPr lang="cs-CZ" dirty="0" err="1" smtClean="0"/>
              <a:t>Bethe-Blochova</a:t>
            </a:r>
            <a:r>
              <a:rPr lang="cs-CZ" dirty="0" smtClean="0"/>
              <a:t> formule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14</a:t>
            </a:fld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343" y="2026666"/>
            <a:ext cx="7702526" cy="483133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082" y="1147869"/>
            <a:ext cx="7019048" cy="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2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>
                <a:solidFill>
                  <a:srgbClr val="0070C0"/>
                </a:solidFill>
              </a:rPr>
              <a:t>Všechny d</a:t>
            </a:r>
            <a:r>
              <a:rPr lang="en-US" dirty="0" err="1" smtClean="0">
                <a:solidFill>
                  <a:srgbClr val="0070C0"/>
                </a:solidFill>
              </a:rPr>
              <a:t>ruhy</a:t>
            </a:r>
            <a:r>
              <a:rPr lang="en-US" dirty="0" smtClean="0">
                <a:solidFill>
                  <a:srgbClr val="0070C0"/>
                </a:solidFill>
              </a:rPr>
              <a:t> z</a:t>
            </a:r>
            <a:r>
              <a:rPr lang="cs-CZ" dirty="0" err="1" smtClean="0">
                <a:solidFill>
                  <a:srgbClr val="0070C0"/>
                </a:solidFill>
              </a:rPr>
              <a:t>áření</a:t>
            </a:r>
            <a:r>
              <a:rPr lang="cs-CZ" dirty="0">
                <a:solidFill>
                  <a:srgbClr val="0070C0"/>
                </a:solidFill>
              </a:rPr>
              <a:t>?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054" y="1480283"/>
            <a:ext cx="7391400" cy="4819650"/>
          </a:xfrm>
          <a:prstGeom prst="rect">
            <a:avLst/>
          </a:prstGeo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15</a:t>
            </a:fld>
            <a:endParaRPr lang="cs-CZ"/>
          </a:p>
        </p:txBody>
      </p:sp>
      <p:sp>
        <p:nvSpPr>
          <p:cNvPr id="9" name="Zástupný symbol pro obsah 2"/>
          <p:cNvSpPr>
            <a:spLocks noGrp="1"/>
          </p:cNvSpPr>
          <p:nvPr>
            <p:ph idx="1"/>
          </p:nvPr>
        </p:nvSpPr>
        <p:spPr>
          <a:xfrm>
            <a:off x="681892" y="723656"/>
            <a:ext cx="10515600" cy="4351338"/>
          </a:xfrm>
        </p:spPr>
        <p:txBody>
          <a:bodyPr/>
          <a:lstStyle/>
          <a:p>
            <a:r>
              <a:rPr lang="en-US" dirty="0" err="1" smtClean="0"/>
              <a:t>Uranov</a:t>
            </a:r>
            <a:r>
              <a:rPr lang="cs-CZ" dirty="0" smtClean="0"/>
              <a:t>é sklíčko, thoriová svařovací elektroda.</a:t>
            </a:r>
          </a:p>
        </p:txBody>
      </p:sp>
    </p:spTree>
    <p:extLst>
      <p:ext uri="{BB962C8B-B14F-4D97-AF65-F5344CB8AC3E}">
        <p14:creationId xmlns:p14="http://schemas.microsoft.com/office/powerpoint/2010/main" val="272208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err="1" smtClean="0">
                <a:solidFill>
                  <a:srgbClr val="0070C0"/>
                </a:solidFill>
              </a:rPr>
              <a:t>Miony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0770" y="723656"/>
            <a:ext cx="12071229" cy="4351338"/>
          </a:xfrm>
        </p:spPr>
        <p:txBody>
          <a:bodyPr/>
          <a:lstStyle/>
          <a:p>
            <a:r>
              <a:rPr lang="cs-CZ" dirty="0" err="1" smtClean="0"/>
              <a:t>Miony</a:t>
            </a:r>
            <a:r>
              <a:rPr lang="cs-CZ" dirty="0" smtClean="0"/>
              <a:t> – poslové z Vesmíru, ze spršek kosmického záření v atmosféře.</a:t>
            </a:r>
          </a:p>
          <a:p>
            <a:r>
              <a:rPr lang="cs-CZ" dirty="0" smtClean="0"/>
              <a:t>Ale </a:t>
            </a:r>
            <a:r>
              <a:rPr lang="en-US" dirty="0" smtClean="0"/>
              <a:t>c*tau = 600m</a:t>
            </a:r>
            <a:r>
              <a:rPr lang="cs-CZ" dirty="0" smtClean="0"/>
              <a:t>, tj. důkaz dilatace času.</a:t>
            </a:r>
          </a:p>
          <a:p>
            <a:r>
              <a:rPr lang="cs-CZ" dirty="0" smtClean="0"/>
              <a:t>Minimálně ionizující částice (MIP), energetické ztráty konstantní podél dráhy.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60246"/>
            <a:ext cx="5590728" cy="449775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651" y="2341417"/>
            <a:ext cx="5614134" cy="4516584"/>
          </a:xfrm>
          <a:prstGeom prst="rect">
            <a:avLst/>
          </a:prstGeom>
        </p:spPr>
      </p:pic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526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err="1" smtClean="0">
                <a:solidFill>
                  <a:srgbClr val="0070C0"/>
                </a:solidFill>
              </a:rPr>
              <a:t>Miony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0770" y="723656"/>
            <a:ext cx="12071229" cy="4351338"/>
          </a:xfrm>
        </p:spPr>
        <p:txBody>
          <a:bodyPr/>
          <a:lstStyle/>
          <a:p>
            <a:r>
              <a:rPr lang="cs-CZ" dirty="0" err="1" smtClean="0"/>
              <a:t>Miony</a:t>
            </a:r>
            <a:r>
              <a:rPr lang="cs-CZ" dirty="0" smtClean="0"/>
              <a:t> – </a:t>
            </a:r>
            <a:r>
              <a:rPr lang="en-US" dirty="0" err="1" smtClean="0"/>
              <a:t>tok</a:t>
            </a:r>
            <a:r>
              <a:rPr lang="en-US" dirty="0" smtClean="0"/>
              <a:t> </a:t>
            </a:r>
            <a:r>
              <a:rPr lang="en-US" dirty="0" err="1" smtClean="0"/>
              <a:t>cca</a:t>
            </a:r>
            <a:r>
              <a:rPr lang="en-US" dirty="0" smtClean="0"/>
              <a:t> 1 cm</a:t>
            </a:r>
            <a:r>
              <a:rPr lang="en-US" baseline="30000" dirty="0" smtClean="0"/>
              <a:t>-2</a:t>
            </a:r>
            <a:r>
              <a:rPr lang="en-US" dirty="0" smtClean="0"/>
              <a:t> </a:t>
            </a:r>
            <a:r>
              <a:rPr lang="cs-CZ" dirty="0" smtClean="0"/>
              <a:t>min</a:t>
            </a:r>
            <a:r>
              <a:rPr lang="en-US" baseline="30000" dirty="0" smtClean="0"/>
              <a:t>-1</a:t>
            </a:r>
            <a:r>
              <a:rPr lang="en-US" dirty="0" smtClean="0"/>
              <a:t> </a:t>
            </a:r>
            <a:r>
              <a:rPr lang="cs-CZ" dirty="0" err="1" smtClean="0"/>
              <a:t>sr</a:t>
            </a:r>
            <a:r>
              <a:rPr lang="en-US" baseline="30000" dirty="0"/>
              <a:t> -1</a:t>
            </a:r>
            <a:r>
              <a:rPr lang="cs-CZ" dirty="0" smtClean="0"/>
              <a:t> </a:t>
            </a:r>
            <a:r>
              <a:rPr lang="en-US" dirty="0" smtClean="0"/>
              <a:t>u </a:t>
            </a:r>
            <a:r>
              <a:rPr lang="en-US" dirty="0" err="1" smtClean="0"/>
              <a:t>hladiny</a:t>
            </a:r>
            <a:r>
              <a:rPr lang="en-US" dirty="0" smtClean="0"/>
              <a:t> </a:t>
            </a:r>
            <a:r>
              <a:rPr lang="en-US" dirty="0" err="1" smtClean="0"/>
              <a:t>mo</a:t>
            </a:r>
            <a:r>
              <a:rPr lang="cs-CZ" dirty="0" err="1" smtClean="0"/>
              <a:t>ře</a:t>
            </a:r>
            <a:r>
              <a:rPr lang="cs-CZ" dirty="0" smtClean="0"/>
              <a:t>.</a:t>
            </a:r>
            <a:r>
              <a:rPr lang="en-US" dirty="0" smtClean="0"/>
              <a:t> </a:t>
            </a:r>
            <a:r>
              <a:rPr lang="cs-CZ" dirty="0"/>
              <a:t>Energie: </a:t>
            </a:r>
            <a:r>
              <a:rPr lang="en-US" dirty="0" smtClean="0"/>
              <a:t>10 G</a:t>
            </a:r>
            <a:r>
              <a:rPr lang="cs-CZ" dirty="0" err="1" smtClean="0"/>
              <a:t>eV</a:t>
            </a:r>
            <a:r>
              <a:rPr lang="cs-CZ" dirty="0" err="1"/>
              <a:t>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17</a:t>
            </a:fld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642" y="1268356"/>
            <a:ext cx="6366405" cy="5453119"/>
          </a:xfrm>
          <a:prstGeom prst="rect">
            <a:avLst/>
          </a:prstGeom>
        </p:spPr>
      </p:pic>
      <p:sp>
        <p:nvSpPr>
          <p:cNvPr id="11" name="Ovál 10"/>
          <p:cNvSpPr/>
          <p:nvPr/>
        </p:nvSpPr>
        <p:spPr>
          <a:xfrm rot="20304505">
            <a:off x="6406497" y="5455206"/>
            <a:ext cx="465156" cy="4944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677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err="1" smtClean="0">
                <a:solidFill>
                  <a:srgbClr val="0070C0"/>
                </a:solidFill>
              </a:rPr>
              <a:t>Miony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0770" y="723656"/>
            <a:ext cx="12071229" cy="4351338"/>
          </a:xfrm>
        </p:spPr>
        <p:txBody>
          <a:bodyPr/>
          <a:lstStyle/>
          <a:p>
            <a:r>
              <a:rPr lang="cs-CZ" dirty="0" err="1" smtClean="0"/>
              <a:t>Houghova</a:t>
            </a:r>
            <a:r>
              <a:rPr lang="cs-CZ" dirty="0" smtClean="0"/>
              <a:t> transformace</a:t>
            </a:r>
            <a:r>
              <a:rPr lang="en-US" dirty="0" smtClean="0"/>
              <a:t> z </a:t>
            </a:r>
            <a:r>
              <a:rPr lang="en-US" dirty="0" err="1" smtClean="0"/>
              <a:t>prostoru</a:t>
            </a:r>
            <a:r>
              <a:rPr lang="en-US" dirty="0" smtClean="0"/>
              <a:t> pixel</a:t>
            </a:r>
            <a:r>
              <a:rPr lang="cs-CZ" dirty="0" smtClean="0"/>
              <a:t>ů </a:t>
            </a:r>
            <a:r>
              <a:rPr lang="en-US" dirty="0" smtClean="0"/>
              <a:t>[x</a:t>
            </a:r>
            <a:r>
              <a:rPr lang="cs-CZ" dirty="0" smtClean="0"/>
              <a:t>,y</a:t>
            </a:r>
            <a:r>
              <a:rPr lang="en-US" dirty="0" smtClean="0"/>
              <a:t>]</a:t>
            </a:r>
            <a:r>
              <a:rPr lang="cs-CZ" dirty="0" smtClean="0"/>
              <a:t> </a:t>
            </a:r>
            <a:r>
              <a:rPr lang="cs-CZ" dirty="0" smtClean="0">
                <a:sym typeface="Wingdings" panose="05000000000000000000" pitchFamily="2" charset="2"/>
              </a:rPr>
              <a:t>do prostoru směrů a vzdálenosti přímky od </a:t>
            </a:r>
            <a:r>
              <a:rPr lang="cs-CZ" dirty="0" err="1" smtClean="0">
                <a:sym typeface="Wingdings" panose="05000000000000000000" pitchFamily="2" charset="2"/>
              </a:rPr>
              <a:t>počárku</a:t>
            </a:r>
            <a:r>
              <a:rPr lang="en-US" dirty="0" smtClean="0">
                <a:sym typeface="Wingdings" panose="05000000000000000000" pitchFamily="2" charset="2"/>
              </a:rPr>
              <a:t> [r, </a:t>
            </a:r>
            <a:r>
              <a:rPr lang="el-GR" dirty="0" smtClean="0">
                <a:sym typeface="Wingdings" panose="05000000000000000000" pitchFamily="2" charset="2"/>
              </a:rPr>
              <a:t>θ</a:t>
            </a:r>
            <a:r>
              <a:rPr lang="en-US" dirty="0" smtClean="0">
                <a:sym typeface="Wingdings" panose="05000000000000000000" pitchFamily="2" charset="2"/>
              </a:rPr>
              <a:t>].</a:t>
            </a:r>
          </a:p>
          <a:p>
            <a:r>
              <a:rPr lang="en-US" dirty="0" err="1" smtClean="0">
                <a:sym typeface="Wingdings" panose="05000000000000000000" pitchFamily="2" charset="2"/>
              </a:rPr>
              <a:t>Nalezen</a:t>
            </a:r>
            <a:r>
              <a:rPr lang="cs-CZ" dirty="0" smtClean="0">
                <a:sym typeface="Wingdings" panose="05000000000000000000" pitchFamily="2" charset="2"/>
              </a:rPr>
              <a:t>í maxim v prostoru </a:t>
            </a:r>
            <a:r>
              <a:rPr lang="en-US" dirty="0">
                <a:sym typeface="Wingdings" panose="05000000000000000000" pitchFamily="2" charset="2"/>
              </a:rPr>
              <a:t>[r, </a:t>
            </a:r>
            <a:r>
              <a:rPr lang="el-GR" dirty="0">
                <a:sym typeface="Wingdings" panose="05000000000000000000" pitchFamily="2" charset="2"/>
              </a:rPr>
              <a:t>θ</a:t>
            </a:r>
            <a:r>
              <a:rPr lang="en-US" dirty="0" smtClean="0">
                <a:sym typeface="Wingdings" panose="05000000000000000000" pitchFamily="2" charset="2"/>
              </a:rPr>
              <a:t>]</a:t>
            </a:r>
            <a:r>
              <a:rPr lang="cs-CZ" dirty="0" smtClean="0">
                <a:sym typeface="Wingdings" panose="05000000000000000000" pitchFamily="2" charset="2"/>
              </a:rPr>
              <a:t> identifikuje přímky, které po zpětné transformaci můžeme srovnat s původním obrázkem – funguje!</a:t>
            </a:r>
            <a:endParaRPr lang="cs-CZ" dirty="0" smtClean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18</a:t>
            </a:fld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603046"/>
            <a:ext cx="10058400" cy="3549034"/>
          </a:xfrm>
          <a:prstGeom prst="rect">
            <a:avLst/>
          </a:prstGeom>
        </p:spPr>
      </p:pic>
      <p:sp>
        <p:nvSpPr>
          <p:cNvPr id="12" name="Ovál 11"/>
          <p:cNvSpPr/>
          <p:nvPr/>
        </p:nvSpPr>
        <p:spPr>
          <a:xfrm rot="20304505">
            <a:off x="5784792" y="3757034"/>
            <a:ext cx="465156" cy="4944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08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err="1" smtClean="0">
                <a:solidFill>
                  <a:srgbClr val="0070C0"/>
                </a:solidFill>
              </a:rPr>
              <a:t>Miony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0770" y="723656"/>
            <a:ext cx="12071229" cy="4351338"/>
          </a:xfrm>
        </p:spPr>
        <p:txBody>
          <a:bodyPr/>
          <a:lstStyle/>
          <a:p>
            <a:r>
              <a:rPr lang="cs-CZ" dirty="0" smtClean="0"/>
              <a:t>Zaznamenáním desítek událostí lze udělat histogram směrů, odkud </a:t>
            </a:r>
            <a:r>
              <a:rPr lang="cs-CZ" dirty="0" err="1" smtClean="0"/>
              <a:t>miony</a:t>
            </a:r>
            <a:r>
              <a:rPr lang="cs-CZ" dirty="0" smtClean="0"/>
              <a:t> přicházejí.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19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90" y="1986115"/>
            <a:ext cx="5215118" cy="452619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588" y="2005012"/>
            <a:ext cx="5189980" cy="450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8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err="1" smtClean="0">
                <a:solidFill>
                  <a:srgbClr val="0070C0"/>
                </a:solidFill>
              </a:rPr>
              <a:t>MediPix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570" y="861678"/>
            <a:ext cx="10928230" cy="5056043"/>
          </a:xfrm>
        </p:spPr>
        <p:txBody>
          <a:bodyPr>
            <a:normAutofit/>
          </a:bodyPr>
          <a:lstStyle/>
          <a:p>
            <a:r>
              <a:rPr lang="cs-CZ" dirty="0" smtClean="0"/>
              <a:t>Částicová kamera v</a:t>
            </a:r>
            <a:r>
              <a:rPr lang="en-US" dirty="0" smtClean="0"/>
              <a:t>y</a:t>
            </a:r>
            <a:r>
              <a:rPr lang="cs-CZ" dirty="0" smtClean="0"/>
              <a:t>vinutá ČVUT ve spolupráci s CERN.</a:t>
            </a:r>
          </a:p>
          <a:p>
            <a:r>
              <a:rPr lang="cs-CZ" dirty="0" smtClean="0"/>
              <a:t>Prodává fa </a:t>
            </a:r>
            <a:r>
              <a:rPr lang="cs-CZ" dirty="0" err="1" smtClean="0"/>
              <a:t>Jablotron</a:t>
            </a:r>
            <a:r>
              <a:rPr lang="cs-CZ" dirty="0" smtClean="0"/>
              <a:t>.</a:t>
            </a:r>
          </a:p>
          <a:p>
            <a:r>
              <a:rPr lang="cs-CZ" dirty="0" smtClean="0"/>
              <a:t>Na SLO zakoupena v rámci projektu FRUP 2015.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Radiační monitoring v experimentu ATLAS</a:t>
            </a:r>
            <a:r>
              <a:rPr lang="en-US" dirty="0" smtClean="0"/>
              <a:t>/CERN</a:t>
            </a:r>
            <a:r>
              <a:rPr lang="cs-CZ" dirty="0" smtClean="0"/>
              <a:t>.</a:t>
            </a:r>
          </a:p>
          <a:p>
            <a:r>
              <a:rPr lang="cs-CZ" dirty="0" smtClean="0"/>
              <a:t>Monitoring radiace na ISS.</a:t>
            </a:r>
          </a:p>
          <a:p>
            <a:r>
              <a:rPr lang="cs-CZ" dirty="0" smtClean="0"/>
              <a:t>Medicínské aplikace.</a:t>
            </a:r>
          </a:p>
          <a:p>
            <a:r>
              <a:rPr lang="cs-CZ" dirty="0" smtClean="0"/>
              <a:t>Citlivost na UV: adaptivní optika </a:t>
            </a:r>
          </a:p>
          <a:p>
            <a:pPr marL="0" indent="0">
              <a:buNone/>
            </a:pPr>
            <a:r>
              <a:rPr lang="cs-CZ" dirty="0" smtClean="0"/>
              <a:t>   teleskopů.</a:t>
            </a:r>
          </a:p>
          <a:p>
            <a:endParaRPr lang="cs-CZ" dirty="0" smtClean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129" y="3412670"/>
            <a:ext cx="5021456" cy="3347637"/>
          </a:xfrm>
          <a:prstGeom prst="rect">
            <a:avLst/>
          </a:prstGeo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 smtClean="0"/>
              <a:t>3. 5. 2016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3017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err="1" smtClean="0">
                <a:solidFill>
                  <a:srgbClr val="0070C0"/>
                </a:solidFill>
              </a:rPr>
              <a:t>Miony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0770" y="723656"/>
            <a:ext cx="12071229" cy="4351338"/>
          </a:xfrm>
        </p:spPr>
        <p:txBody>
          <a:bodyPr/>
          <a:lstStyle/>
          <a:p>
            <a:r>
              <a:rPr lang="cs-CZ" dirty="0" smtClean="0"/>
              <a:t>Zaznamenáním </a:t>
            </a:r>
            <a:r>
              <a:rPr lang="en-US" dirty="0" smtClean="0"/>
              <a:t>O(10—100)</a:t>
            </a:r>
            <a:r>
              <a:rPr lang="cs-CZ" dirty="0" smtClean="0"/>
              <a:t> událostí lze udělat histogram směrů, odkud </a:t>
            </a:r>
            <a:r>
              <a:rPr lang="cs-CZ" dirty="0" err="1" smtClean="0"/>
              <a:t>miony</a:t>
            </a:r>
            <a:r>
              <a:rPr lang="cs-CZ" dirty="0" smtClean="0"/>
              <a:t> přicházejí.</a:t>
            </a:r>
          </a:p>
          <a:p>
            <a:r>
              <a:rPr lang="cs-CZ" dirty="0" smtClean="0"/>
              <a:t>Zde data z </a:t>
            </a:r>
            <a:r>
              <a:rPr lang="cs-CZ" dirty="0" err="1" smtClean="0"/>
              <a:t>celk</a:t>
            </a:r>
            <a:r>
              <a:rPr lang="cs-CZ" dirty="0" smtClean="0"/>
              <a:t>. cca. 10 denní expozice.  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20</a:t>
            </a:fld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647" y="1302119"/>
            <a:ext cx="5168391" cy="505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60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>
                <a:solidFill>
                  <a:srgbClr val="0070C0"/>
                </a:solidFill>
              </a:rPr>
              <a:t>Radia</a:t>
            </a:r>
            <a:r>
              <a:rPr lang="cs-CZ" dirty="0" smtClean="0">
                <a:solidFill>
                  <a:srgbClr val="0070C0"/>
                </a:solidFill>
              </a:rPr>
              <a:t>ční pozadí</a:t>
            </a:r>
            <a:endParaRPr lang="cs-CZ" dirty="0">
              <a:solidFill>
                <a:srgbClr val="0070C0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708" y="1264258"/>
            <a:ext cx="9525976" cy="5593742"/>
          </a:xfrm>
          <a:prstGeom prst="rect">
            <a:avLst/>
          </a:prstGeom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681892" y="72365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B</a:t>
            </a:r>
            <a:r>
              <a:rPr lang="cs-CZ" dirty="0" smtClean="0"/>
              <a:t>eta, </a:t>
            </a:r>
            <a:r>
              <a:rPr lang="cs-CZ" dirty="0" err="1" smtClean="0"/>
              <a:t>gamma</a:t>
            </a:r>
            <a:r>
              <a:rPr lang="cs-CZ" dirty="0" smtClean="0"/>
              <a:t>, občas </a:t>
            </a:r>
            <a:r>
              <a:rPr lang="cs-CZ" dirty="0" err="1" smtClean="0"/>
              <a:t>mion</a:t>
            </a:r>
            <a:r>
              <a:rPr lang="cs-CZ" dirty="0" smtClean="0"/>
              <a:t>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824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>
                <a:solidFill>
                  <a:srgbClr val="0070C0"/>
                </a:solidFill>
              </a:rPr>
              <a:t>Radia</a:t>
            </a:r>
            <a:r>
              <a:rPr lang="cs-CZ" dirty="0" smtClean="0">
                <a:solidFill>
                  <a:srgbClr val="0070C0"/>
                </a:solidFill>
              </a:rPr>
              <a:t>ční pozadí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1892" y="723656"/>
            <a:ext cx="10515600" cy="4351338"/>
          </a:xfrm>
        </p:spPr>
        <p:txBody>
          <a:bodyPr/>
          <a:lstStyle/>
          <a:p>
            <a:r>
              <a:rPr lang="cs-CZ" dirty="0" smtClean="0"/>
              <a:t>1h 15m :: SLO :: alfa -- radon!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361" y="1263348"/>
            <a:ext cx="9527526" cy="5594652"/>
          </a:xfrm>
          <a:prstGeom prst="rect">
            <a:avLst/>
          </a:prstGeo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546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>
                <a:solidFill>
                  <a:srgbClr val="0070C0"/>
                </a:solidFill>
              </a:rPr>
              <a:t>Radia</a:t>
            </a:r>
            <a:r>
              <a:rPr lang="cs-CZ" dirty="0" smtClean="0">
                <a:solidFill>
                  <a:srgbClr val="0070C0"/>
                </a:solidFill>
              </a:rPr>
              <a:t>ční pozadí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1892" y="723656"/>
            <a:ext cx="10515600" cy="4351338"/>
          </a:xfrm>
        </p:spPr>
        <p:txBody>
          <a:bodyPr/>
          <a:lstStyle/>
          <a:p>
            <a:r>
              <a:rPr lang="cs-CZ" dirty="0" smtClean="0"/>
              <a:t>2,7h :: CERN :: Kosmické </a:t>
            </a:r>
            <a:r>
              <a:rPr lang="cs-CZ" dirty="0" err="1" smtClean="0"/>
              <a:t>miony</a:t>
            </a:r>
            <a:r>
              <a:rPr lang="cs-CZ" dirty="0" smtClean="0"/>
              <a:t>!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06" y="1453663"/>
            <a:ext cx="9334766" cy="5404338"/>
          </a:xfrm>
          <a:prstGeom prst="rect">
            <a:avLst/>
          </a:prstGeo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414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>
                <a:solidFill>
                  <a:srgbClr val="0070C0"/>
                </a:solidFill>
              </a:rPr>
              <a:t>Radia</a:t>
            </a:r>
            <a:r>
              <a:rPr lang="cs-CZ" dirty="0" smtClean="0">
                <a:solidFill>
                  <a:srgbClr val="0070C0"/>
                </a:solidFill>
              </a:rPr>
              <a:t>ční pozadí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2230" y="723656"/>
            <a:ext cx="10515600" cy="4351338"/>
          </a:xfrm>
        </p:spPr>
        <p:txBody>
          <a:bodyPr/>
          <a:lstStyle/>
          <a:p>
            <a:r>
              <a:rPr lang="cs-CZ" dirty="0" smtClean="0"/>
              <a:t>8h :: Olomouc</a:t>
            </a:r>
            <a:r>
              <a:rPr lang="en-US" dirty="0" smtClean="0"/>
              <a:t>: </a:t>
            </a:r>
            <a:r>
              <a:rPr lang="en-US" b="1" dirty="0" smtClean="0">
                <a:solidFill>
                  <a:srgbClr val="FF0000"/>
                </a:solidFill>
              </a:rPr>
              <a:t>5.3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>
                <a:solidFill>
                  <a:srgbClr val="FF0000"/>
                </a:solidFill>
              </a:rPr>
              <a:t>alfa </a:t>
            </a:r>
            <a:r>
              <a:rPr lang="en-US" b="1" dirty="0">
                <a:solidFill>
                  <a:srgbClr val="FF0000"/>
                </a:solidFill>
              </a:rPr>
              <a:t>/ h</a:t>
            </a:r>
            <a:endParaRPr lang="cs-CZ" b="1" dirty="0">
              <a:solidFill>
                <a:srgbClr val="FF0000"/>
              </a:solidFill>
            </a:endParaRPr>
          </a:p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46" y="1583335"/>
            <a:ext cx="9110785" cy="5274665"/>
          </a:xfrm>
          <a:prstGeom prst="rect">
            <a:avLst/>
          </a:prstGeo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634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>
                <a:solidFill>
                  <a:srgbClr val="0070C0"/>
                </a:solidFill>
              </a:rPr>
              <a:t>Radia</a:t>
            </a:r>
            <a:r>
              <a:rPr lang="cs-CZ" dirty="0" smtClean="0">
                <a:solidFill>
                  <a:srgbClr val="0070C0"/>
                </a:solidFill>
              </a:rPr>
              <a:t>ční pozadí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2230" y="723656"/>
            <a:ext cx="10515600" cy="4351338"/>
          </a:xfrm>
        </p:spPr>
        <p:txBody>
          <a:bodyPr/>
          <a:lstStyle/>
          <a:p>
            <a:r>
              <a:rPr lang="cs-CZ" dirty="0" smtClean="0"/>
              <a:t>1</a:t>
            </a:r>
            <a:r>
              <a:rPr lang="en-US" dirty="0" smtClean="0"/>
              <a:t>2</a:t>
            </a:r>
            <a:r>
              <a:rPr lang="cs-CZ" dirty="0" smtClean="0"/>
              <a:t>h :: Olomouc: </a:t>
            </a:r>
            <a:r>
              <a:rPr lang="en-US" b="1" dirty="0" smtClean="0">
                <a:solidFill>
                  <a:srgbClr val="FF0000"/>
                </a:solidFill>
              </a:rPr>
              <a:t>10.6</a:t>
            </a:r>
            <a:r>
              <a:rPr lang="cs-CZ" b="1" dirty="0" smtClean="0">
                <a:solidFill>
                  <a:srgbClr val="FF0000"/>
                </a:solidFill>
              </a:rPr>
              <a:t> alfa </a:t>
            </a:r>
            <a:r>
              <a:rPr lang="en-US" b="1" dirty="0" smtClean="0">
                <a:solidFill>
                  <a:srgbClr val="FF0000"/>
                </a:solidFill>
              </a:rPr>
              <a:t>/ h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36" y="1558590"/>
            <a:ext cx="9153526" cy="5299410"/>
          </a:xfrm>
          <a:prstGeom prst="rect">
            <a:avLst/>
          </a:prstGeo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50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>
                <a:solidFill>
                  <a:srgbClr val="0070C0"/>
                </a:solidFill>
              </a:rPr>
              <a:t>Radia</a:t>
            </a:r>
            <a:r>
              <a:rPr lang="cs-CZ" dirty="0" smtClean="0">
                <a:solidFill>
                  <a:srgbClr val="0070C0"/>
                </a:solidFill>
              </a:rPr>
              <a:t>ční pozadí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2230" y="723656"/>
            <a:ext cx="10515600" cy="4351338"/>
          </a:xfrm>
        </p:spPr>
        <p:txBody>
          <a:bodyPr/>
          <a:lstStyle/>
          <a:p>
            <a:r>
              <a:rPr lang="cs-CZ" dirty="0" smtClean="0"/>
              <a:t>12,7h :: CERN</a:t>
            </a:r>
            <a:r>
              <a:rPr lang="en-US" dirty="0" smtClean="0"/>
              <a:t>, </a:t>
            </a:r>
            <a:r>
              <a:rPr lang="cs-CZ" b="1" dirty="0" smtClean="0">
                <a:solidFill>
                  <a:srgbClr val="FF0000"/>
                </a:solidFill>
              </a:rPr>
              <a:t>méně alfa částic?</a:t>
            </a:r>
            <a:endParaRPr lang="cs-CZ" b="1" dirty="0">
              <a:solidFill>
                <a:srgbClr val="FF0000"/>
              </a:solidFill>
            </a:endParaRP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131" y="1594339"/>
            <a:ext cx="9091780" cy="5263662"/>
          </a:xfrm>
          <a:prstGeom prst="rect">
            <a:avLst/>
          </a:prstGeom>
        </p:spPr>
      </p:pic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909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>
                <a:solidFill>
                  <a:srgbClr val="0070C0"/>
                </a:solidFill>
              </a:rPr>
              <a:t>Radia</a:t>
            </a:r>
            <a:r>
              <a:rPr lang="cs-CZ" dirty="0" smtClean="0">
                <a:solidFill>
                  <a:srgbClr val="0070C0"/>
                </a:solidFill>
              </a:rPr>
              <a:t>ční pozadí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2230" y="723656"/>
            <a:ext cx="10515600" cy="4351338"/>
          </a:xfrm>
        </p:spPr>
        <p:txBody>
          <a:bodyPr/>
          <a:lstStyle/>
          <a:p>
            <a:r>
              <a:rPr lang="en-US" dirty="0" smtClean="0"/>
              <a:t>43</a:t>
            </a:r>
            <a:r>
              <a:rPr lang="cs-CZ" dirty="0" smtClean="0"/>
              <a:t>h :: SLO</a:t>
            </a:r>
            <a:r>
              <a:rPr lang="en-US" dirty="0" smtClean="0"/>
              <a:t>, </a:t>
            </a:r>
            <a:r>
              <a:rPr lang="en-US" b="1" dirty="0" smtClean="0">
                <a:solidFill>
                  <a:srgbClr val="FF0000"/>
                </a:solidFill>
              </a:rPr>
              <a:t>7.36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>
                <a:solidFill>
                  <a:srgbClr val="FF0000"/>
                </a:solidFill>
              </a:rPr>
              <a:t>alfa </a:t>
            </a:r>
            <a:r>
              <a:rPr lang="en-US" b="1" dirty="0">
                <a:solidFill>
                  <a:srgbClr val="FF0000"/>
                </a:solidFill>
              </a:rPr>
              <a:t>/ </a:t>
            </a:r>
            <a:r>
              <a:rPr lang="en-US" b="1" dirty="0" smtClean="0">
                <a:solidFill>
                  <a:srgbClr val="FF0000"/>
                </a:solidFill>
              </a:rPr>
              <a:t>h</a:t>
            </a:r>
            <a:endParaRPr lang="cs-CZ" b="1" dirty="0" smtClean="0">
              <a:solidFill>
                <a:srgbClr val="FF0000"/>
              </a:solidFill>
            </a:endParaRPr>
          </a:p>
          <a:p>
            <a:r>
              <a:rPr lang="cs-CZ" dirty="0" err="1" smtClean="0"/>
              <a:t>keV</a:t>
            </a:r>
            <a:r>
              <a:rPr lang="cs-CZ" dirty="0" smtClean="0"/>
              <a:t> </a:t>
            </a:r>
            <a:r>
              <a:rPr lang="en-US" dirty="0" smtClean="0"/>
              <a:t>/</a:t>
            </a:r>
            <a:r>
              <a:rPr lang="cs-CZ" dirty="0" smtClean="0"/>
              <a:t>pixel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27</a:t>
            </a:fld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709" y="705964"/>
            <a:ext cx="6343291" cy="6152036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 rot="20304505">
            <a:off x="11825268" y="2021493"/>
            <a:ext cx="465156" cy="4944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932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>
                <a:solidFill>
                  <a:srgbClr val="0070C0"/>
                </a:solidFill>
              </a:rPr>
              <a:t>Radia</a:t>
            </a:r>
            <a:r>
              <a:rPr lang="cs-CZ" dirty="0" smtClean="0">
                <a:solidFill>
                  <a:srgbClr val="0070C0"/>
                </a:solidFill>
              </a:rPr>
              <a:t>ční pozadí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2230" y="723656"/>
            <a:ext cx="10515600" cy="4351338"/>
          </a:xfrm>
        </p:spPr>
        <p:txBody>
          <a:bodyPr/>
          <a:lstStyle/>
          <a:p>
            <a:r>
              <a:rPr lang="en-US" dirty="0" smtClean="0"/>
              <a:t>51</a:t>
            </a:r>
            <a:r>
              <a:rPr lang="cs-CZ" dirty="0" smtClean="0"/>
              <a:t>h :: </a:t>
            </a:r>
            <a:r>
              <a:rPr lang="en-US" dirty="0" err="1" smtClean="0"/>
              <a:t>domov</a:t>
            </a:r>
            <a:r>
              <a:rPr lang="en-US" dirty="0" smtClean="0"/>
              <a:t>, </a:t>
            </a:r>
            <a:r>
              <a:rPr lang="cs-CZ" b="1" dirty="0" smtClean="0">
                <a:solidFill>
                  <a:srgbClr val="FF0000"/>
                </a:solidFill>
              </a:rPr>
              <a:t>6.26 </a:t>
            </a:r>
            <a:r>
              <a:rPr lang="cs-CZ" b="1" dirty="0">
                <a:solidFill>
                  <a:srgbClr val="FF0000"/>
                </a:solidFill>
              </a:rPr>
              <a:t>alfa </a:t>
            </a:r>
            <a:r>
              <a:rPr lang="en-US" b="1" dirty="0">
                <a:solidFill>
                  <a:srgbClr val="FF0000"/>
                </a:solidFill>
              </a:rPr>
              <a:t>/ </a:t>
            </a:r>
            <a:r>
              <a:rPr lang="en-US" b="1" dirty="0" smtClean="0">
                <a:solidFill>
                  <a:srgbClr val="FF0000"/>
                </a:solidFill>
              </a:rPr>
              <a:t>h</a:t>
            </a:r>
            <a:endParaRPr lang="cs-CZ" b="1" dirty="0" smtClean="0">
              <a:solidFill>
                <a:srgbClr val="FF0000"/>
              </a:solidFill>
            </a:endParaRPr>
          </a:p>
          <a:p>
            <a:r>
              <a:rPr lang="cs-CZ" dirty="0" err="1" smtClean="0"/>
              <a:t>keV</a:t>
            </a:r>
            <a:r>
              <a:rPr lang="cs-CZ" dirty="0" smtClean="0"/>
              <a:t> </a:t>
            </a:r>
            <a:r>
              <a:rPr lang="en-US" dirty="0" smtClean="0"/>
              <a:t>/</a:t>
            </a:r>
            <a:r>
              <a:rPr lang="cs-CZ" dirty="0" smtClean="0"/>
              <a:t>pixel</a:t>
            </a:r>
            <a:endParaRPr lang="cs-CZ" dirty="0"/>
          </a:p>
          <a:p>
            <a:endParaRPr lang="cs-CZ" dirty="0"/>
          </a:p>
        </p:txBody>
      </p:sp>
      <p:sp>
        <p:nvSpPr>
          <p:cNvPr id="5" name="Ovál 4"/>
          <p:cNvSpPr/>
          <p:nvPr/>
        </p:nvSpPr>
        <p:spPr>
          <a:xfrm rot="20304505">
            <a:off x="11573534" y="2076395"/>
            <a:ext cx="465156" cy="4944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28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083" y="742016"/>
            <a:ext cx="6306118" cy="6115984"/>
          </a:xfrm>
          <a:prstGeom prst="rect">
            <a:avLst/>
          </a:prstGeom>
        </p:spPr>
      </p:pic>
      <p:sp>
        <p:nvSpPr>
          <p:cNvPr id="9" name="Ovál 8"/>
          <p:cNvSpPr/>
          <p:nvPr/>
        </p:nvSpPr>
        <p:spPr>
          <a:xfrm rot="20304505">
            <a:off x="11825268" y="2021493"/>
            <a:ext cx="465156" cy="4944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263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>
                <a:solidFill>
                  <a:srgbClr val="0070C0"/>
                </a:solidFill>
              </a:rPr>
              <a:t>Radia</a:t>
            </a:r>
            <a:r>
              <a:rPr lang="cs-CZ" dirty="0" smtClean="0">
                <a:solidFill>
                  <a:srgbClr val="0070C0"/>
                </a:solidFill>
              </a:rPr>
              <a:t>ční pozadí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2229" y="723655"/>
            <a:ext cx="11566291" cy="5875553"/>
          </a:xfrm>
        </p:spPr>
        <p:txBody>
          <a:bodyPr>
            <a:normAutofit/>
          </a:bodyPr>
          <a:lstStyle/>
          <a:p>
            <a:r>
              <a:rPr lang="en-US" dirty="0" err="1" smtClean="0"/>
              <a:t>Velk</a:t>
            </a:r>
            <a:r>
              <a:rPr lang="cs-CZ" dirty="0" smtClean="0"/>
              <a:t>é fluktuace v čase, dle místa, prachu….</a:t>
            </a:r>
            <a:endParaRPr lang="cs-CZ" b="1" dirty="0" smtClean="0">
              <a:solidFill>
                <a:srgbClr val="FF0000"/>
              </a:solidFill>
            </a:endParaRPr>
          </a:p>
          <a:p>
            <a:r>
              <a:rPr lang="cs-CZ" dirty="0" smtClean="0"/>
              <a:t>Počet registrovaných alfa částic konzistentní s cca 100 </a:t>
            </a:r>
            <a:r>
              <a:rPr lang="cs-CZ" dirty="0" err="1" smtClean="0"/>
              <a:t>Bq</a:t>
            </a:r>
            <a:r>
              <a:rPr lang="en-US" dirty="0" smtClean="0"/>
              <a:t>/m</a:t>
            </a:r>
            <a:r>
              <a:rPr lang="en-US" baseline="30000" dirty="0" smtClean="0"/>
              <a:t>3</a:t>
            </a:r>
            <a:r>
              <a:rPr lang="en-US" dirty="0" smtClean="0"/>
              <a:t> </a:t>
            </a:r>
            <a:r>
              <a:rPr lang="cs-CZ" dirty="0" smtClean="0"/>
              <a:t>z </a:t>
            </a:r>
            <a:r>
              <a:rPr lang="en-US" dirty="0" err="1" smtClean="0"/>
              <a:t>radonu</a:t>
            </a:r>
            <a:r>
              <a:rPr lang="en-US" dirty="0" smtClean="0"/>
              <a:t> (wiki) </a:t>
            </a:r>
            <a:r>
              <a:rPr lang="en-US" dirty="0" err="1" smtClean="0"/>
              <a:t>cca</a:t>
            </a:r>
            <a:r>
              <a:rPr lang="en-US" dirty="0" smtClean="0"/>
              <a:t> ½ dm^3 </a:t>
            </a:r>
            <a:r>
              <a:rPr lang="en-US" dirty="0" err="1" smtClean="0"/>
              <a:t>objemu</a:t>
            </a:r>
            <a:r>
              <a:rPr lang="en-US" dirty="0" smtClean="0"/>
              <a:t>, z </a:t>
            </a:r>
            <a:r>
              <a:rPr lang="en-US" dirty="0" err="1" smtClean="0"/>
              <a:t>kter</a:t>
            </a:r>
            <a:r>
              <a:rPr lang="cs-CZ" dirty="0" err="1" smtClean="0"/>
              <a:t>ého</a:t>
            </a:r>
            <a:r>
              <a:rPr lang="cs-CZ" dirty="0" smtClean="0"/>
              <a:t> alfa částice doletí do detektoru.</a:t>
            </a:r>
          </a:p>
          <a:p>
            <a:r>
              <a:rPr lang="cs-CZ" dirty="0" smtClean="0"/>
              <a:t>Nejen radon, ale i prach (tuhé rozpadové a aktivní produkty </a:t>
            </a:r>
            <a:r>
              <a:rPr lang="cs-CZ" dirty="0" err="1" smtClean="0"/>
              <a:t>Rn</a:t>
            </a:r>
            <a:r>
              <a:rPr lang="cs-CZ" dirty="0" smtClean="0"/>
              <a:t>).</a:t>
            </a:r>
          </a:p>
          <a:p>
            <a:r>
              <a:rPr lang="cs-CZ" dirty="0" smtClean="0"/>
              <a:t>Cigaretový popel!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945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Chip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1891" y="587131"/>
            <a:ext cx="11144924" cy="5632694"/>
          </a:xfrm>
        </p:spPr>
        <p:txBody>
          <a:bodyPr>
            <a:normAutofit/>
          </a:bodyPr>
          <a:lstStyle/>
          <a:p>
            <a:r>
              <a:rPr lang="cs-CZ" dirty="0"/>
              <a:t>Aktivní senzor 256 x 256 </a:t>
            </a:r>
            <a:r>
              <a:rPr lang="en-US" dirty="0" smtClean="0"/>
              <a:t>= 65k </a:t>
            </a:r>
            <a:r>
              <a:rPr lang="cs-CZ" dirty="0" smtClean="0"/>
              <a:t>pixelů </a:t>
            </a:r>
            <a:r>
              <a:rPr lang="cs-CZ" dirty="0"/>
              <a:t>14 x 14 </a:t>
            </a:r>
            <a:r>
              <a:rPr lang="cs-CZ" dirty="0" smtClean="0"/>
              <a:t>mm</a:t>
            </a:r>
            <a:r>
              <a:rPr lang="cs-CZ" baseline="30000" dirty="0" smtClean="0"/>
              <a:t>2</a:t>
            </a:r>
            <a:r>
              <a:rPr lang="cs-CZ" dirty="0" smtClean="0"/>
              <a:t>.</a:t>
            </a:r>
          </a:p>
          <a:p>
            <a:r>
              <a:rPr lang="cs-CZ" dirty="0" smtClean="0"/>
              <a:t>tloušťka křemíku 300µm, pixel </a:t>
            </a:r>
            <a:r>
              <a:rPr lang="cs-CZ" dirty="0" err="1"/>
              <a:t>size</a:t>
            </a:r>
            <a:r>
              <a:rPr lang="cs-CZ" dirty="0"/>
              <a:t>: 55 </a:t>
            </a:r>
            <a:r>
              <a:rPr lang="cs-CZ" dirty="0" smtClean="0"/>
              <a:t>µm.</a:t>
            </a:r>
          </a:p>
          <a:p>
            <a:r>
              <a:rPr lang="cs-CZ" dirty="0" smtClean="0"/>
              <a:t>NP přechod, zóna bez volných nositelů náboje, </a:t>
            </a:r>
            <a:r>
              <a:rPr lang="cs-CZ" dirty="0" err="1" smtClean="0"/>
              <a:t>bias</a:t>
            </a:r>
            <a:r>
              <a:rPr lang="cs-CZ" dirty="0" smtClean="0"/>
              <a:t> </a:t>
            </a:r>
            <a:r>
              <a:rPr lang="cs-CZ" dirty="0" err="1" smtClean="0"/>
              <a:t>voltage</a:t>
            </a:r>
            <a:r>
              <a:rPr lang="cs-CZ" dirty="0" smtClean="0"/>
              <a:t> 20-100V.</a:t>
            </a:r>
          </a:p>
          <a:p>
            <a:r>
              <a:rPr lang="cs-CZ" dirty="0"/>
              <a:t>I</a:t>
            </a:r>
            <a:r>
              <a:rPr lang="cs-CZ" dirty="0" smtClean="0"/>
              <a:t>onizovaná částice generuje pár elektron/díra: práh 3,6eV.</a:t>
            </a:r>
          </a:p>
          <a:p>
            <a:r>
              <a:rPr lang="cs-CZ" dirty="0" smtClean="0"/>
              <a:t>Nízký šum, lze integrovat dlouhou dobu.</a:t>
            </a:r>
          </a:p>
          <a:p>
            <a:r>
              <a:rPr lang="cs-CZ" dirty="0" smtClean="0"/>
              <a:t>Čas, kdy je signál nad určitý práh, je převeden na energii v pixelu.</a:t>
            </a:r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3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148" y="4099207"/>
            <a:ext cx="5066667" cy="225714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449" y="3640201"/>
            <a:ext cx="4104762" cy="31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401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>
                <a:solidFill>
                  <a:srgbClr val="0070C0"/>
                </a:solidFill>
              </a:rPr>
              <a:t>Radia</a:t>
            </a:r>
            <a:r>
              <a:rPr lang="cs-CZ" dirty="0" smtClean="0">
                <a:solidFill>
                  <a:srgbClr val="0070C0"/>
                </a:solidFill>
              </a:rPr>
              <a:t>ční pozadí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2229" y="723655"/>
            <a:ext cx="11566291" cy="5875553"/>
          </a:xfrm>
        </p:spPr>
        <p:txBody>
          <a:bodyPr>
            <a:normAutofit/>
          </a:bodyPr>
          <a:lstStyle/>
          <a:p>
            <a:r>
              <a:rPr lang="en-US" dirty="0" smtClean="0"/>
              <a:t>D</a:t>
            </a:r>
            <a:r>
              <a:rPr lang="cs-CZ" dirty="0" err="1" smtClean="0"/>
              <a:t>ávka</a:t>
            </a:r>
            <a:r>
              <a:rPr lang="cs-CZ" dirty="0" smtClean="0"/>
              <a:t>: 1 </a:t>
            </a:r>
            <a:r>
              <a:rPr lang="cs-CZ" dirty="0" err="1" smtClean="0"/>
              <a:t>Gray</a:t>
            </a:r>
            <a:r>
              <a:rPr lang="cs-CZ" dirty="0" smtClean="0"/>
              <a:t>, 1 </a:t>
            </a:r>
            <a:r>
              <a:rPr lang="cs-CZ" dirty="0" err="1" smtClean="0"/>
              <a:t>Gy</a:t>
            </a:r>
            <a:r>
              <a:rPr lang="en-US" dirty="0" smtClean="0"/>
              <a:t> = 1 </a:t>
            </a:r>
            <a:r>
              <a:rPr lang="cs-CZ" dirty="0" smtClean="0"/>
              <a:t>J</a:t>
            </a:r>
            <a:r>
              <a:rPr lang="en-US" dirty="0" smtClean="0"/>
              <a:t>/kg. Se </a:t>
            </a:r>
            <a:r>
              <a:rPr lang="en-US" dirty="0" err="1" smtClean="0"/>
              <a:t>zapo</a:t>
            </a:r>
            <a:r>
              <a:rPr lang="cs-CZ" dirty="0" smtClean="0"/>
              <a:t>čtením bio účinků: </a:t>
            </a:r>
            <a:r>
              <a:rPr lang="cs-CZ" dirty="0" err="1" smtClean="0"/>
              <a:t>Sievert</a:t>
            </a:r>
            <a:r>
              <a:rPr lang="cs-CZ" dirty="0" smtClean="0"/>
              <a:t>, Sv.</a:t>
            </a:r>
          </a:p>
          <a:p>
            <a:r>
              <a:rPr lang="cs-CZ" b="1" dirty="0">
                <a:solidFill>
                  <a:srgbClr val="0070C0"/>
                </a:solidFill>
              </a:rPr>
              <a:t>Dle odhadu objemu aktivní části křemíku spočteno cca 1,3 </a:t>
            </a:r>
            <a:r>
              <a:rPr lang="cs-CZ" b="1" dirty="0" err="1">
                <a:solidFill>
                  <a:srgbClr val="0070C0"/>
                </a:solidFill>
              </a:rPr>
              <a:t>mGy</a:t>
            </a:r>
            <a:r>
              <a:rPr lang="cs-CZ" b="1" dirty="0">
                <a:solidFill>
                  <a:srgbClr val="0070C0"/>
                </a:solidFill>
              </a:rPr>
              <a:t>/rok</a:t>
            </a:r>
          </a:p>
          <a:p>
            <a:r>
              <a:rPr lang="cs-CZ" b="1" dirty="0" err="1">
                <a:solidFill>
                  <a:srgbClr val="0070C0"/>
                </a:solidFill>
              </a:rPr>
              <a:t>Příp</a:t>
            </a:r>
            <a:r>
              <a:rPr lang="cs-CZ" b="1" dirty="0">
                <a:solidFill>
                  <a:srgbClr val="0070C0"/>
                </a:solidFill>
              </a:rPr>
              <a:t> ekvivalentně 0,14 µ</a:t>
            </a:r>
            <a:r>
              <a:rPr lang="cs-CZ" b="1" dirty="0" err="1">
                <a:solidFill>
                  <a:srgbClr val="0070C0"/>
                </a:solidFill>
              </a:rPr>
              <a:t>Gy</a:t>
            </a:r>
            <a:r>
              <a:rPr lang="cs-CZ" b="1" dirty="0">
                <a:solidFill>
                  <a:srgbClr val="0070C0"/>
                </a:solidFill>
              </a:rPr>
              <a:t>/h</a:t>
            </a:r>
          </a:p>
          <a:p>
            <a:pPr lvl="1"/>
            <a:r>
              <a:rPr lang="cs-CZ" dirty="0" smtClean="0"/>
              <a:t>Z radiačního pozadí doma a v kanceláři, celkem 98h.</a:t>
            </a:r>
          </a:p>
          <a:p>
            <a:pPr lvl="1"/>
            <a:r>
              <a:rPr lang="cs-CZ" b="1" dirty="0" smtClean="0">
                <a:solidFill>
                  <a:srgbClr val="FF0000"/>
                </a:solidFill>
              </a:rPr>
              <a:t>Bez započtení efektivity detekce </a:t>
            </a:r>
            <a:r>
              <a:rPr lang="cs-CZ" b="1" dirty="0" err="1" smtClean="0">
                <a:solidFill>
                  <a:srgbClr val="FF0000"/>
                </a:solidFill>
              </a:rPr>
              <a:t>gamma</a:t>
            </a:r>
            <a:r>
              <a:rPr lang="cs-CZ" b="1" dirty="0" smtClean="0">
                <a:solidFill>
                  <a:srgbClr val="FF0000"/>
                </a:solidFill>
              </a:rPr>
              <a:t>!</a:t>
            </a:r>
          </a:p>
          <a:p>
            <a:pPr lvl="1"/>
            <a:r>
              <a:rPr lang="en-US" b="1" dirty="0" err="1"/>
              <a:t>Takt</a:t>
            </a:r>
            <a:r>
              <a:rPr lang="cs-CZ" b="1" dirty="0" err="1"/>
              <a:t>éž</a:t>
            </a:r>
            <a:r>
              <a:rPr lang="cs-CZ" b="1" dirty="0"/>
              <a:t> bez opravy o mrtvou dobu</a:t>
            </a:r>
            <a:r>
              <a:rPr lang="cs-CZ" b="1" dirty="0" smtClean="0"/>
              <a:t>!</a:t>
            </a:r>
            <a:endParaRPr lang="cs-CZ" b="1" dirty="0" smtClean="0">
              <a:solidFill>
                <a:srgbClr val="FF0000"/>
              </a:solidFill>
            </a:endParaRPr>
          </a:p>
          <a:p>
            <a:r>
              <a:rPr lang="cs-CZ" dirty="0" smtClean="0"/>
              <a:t>Wiki: průměrná dávka pro člověka 3mSv (zahrnuje potravu, </a:t>
            </a:r>
            <a:r>
              <a:rPr lang="cs-CZ" dirty="0" err="1" smtClean="0"/>
              <a:t>rtg</a:t>
            </a:r>
            <a:r>
              <a:rPr lang="cs-CZ" dirty="0" smtClean="0"/>
              <a:t>, CT, PET…)</a:t>
            </a:r>
          </a:p>
          <a:p>
            <a:pPr lvl="1"/>
            <a:r>
              <a:rPr lang="cs-CZ" b="1" dirty="0" smtClean="0">
                <a:solidFill>
                  <a:srgbClr val="0070C0"/>
                </a:solidFill>
              </a:rPr>
              <a:t>bez medicínských vyšetření: cca 2,13 </a:t>
            </a:r>
            <a:r>
              <a:rPr lang="cs-CZ" b="1" dirty="0" err="1" smtClean="0">
                <a:solidFill>
                  <a:srgbClr val="0070C0"/>
                </a:solidFill>
              </a:rPr>
              <a:t>mSv</a:t>
            </a:r>
            <a:r>
              <a:rPr lang="cs-CZ" b="1" dirty="0" smtClean="0">
                <a:solidFill>
                  <a:srgbClr val="0070C0"/>
                </a:solidFill>
              </a:rPr>
              <a:t>/rok, cca 0,24 µ</a:t>
            </a:r>
            <a:r>
              <a:rPr lang="cs-CZ" b="1" dirty="0" err="1" smtClean="0">
                <a:solidFill>
                  <a:srgbClr val="0070C0"/>
                </a:solidFill>
              </a:rPr>
              <a:t>Sv</a:t>
            </a:r>
            <a:r>
              <a:rPr lang="cs-CZ" b="1" dirty="0" smtClean="0">
                <a:solidFill>
                  <a:srgbClr val="0070C0"/>
                </a:solidFill>
              </a:rPr>
              <a:t>/h</a:t>
            </a:r>
          </a:p>
          <a:p>
            <a:pPr lvl="1"/>
            <a:r>
              <a:rPr lang="cs-CZ" dirty="0" smtClean="0"/>
              <a:t>Z toho</a:t>
            </a:r>
          </a:p>
          <a:p>
            <a:pPr lvl="2"/>
            <a:r>
              <a:rPr lang="cs-CZ" dirty="0" smtClean="0"/>
              <a:t>radon 1,26 </a:t>
            </a:r>
            <a:r>
              <a:rPr lang="cs-CZ" dirty="0" err="1" smtClean="0"/>
              <a:t>mSv</a:t>
            </a:r>
            <a:r>
              <a:rPr lang="cs-CZ" dirty="0" smtClean="0"/>
              <a:t>/rok</a:t>
            </a:r>
          </a:p>
          <a:p>
            <a:pPr lvl="2"/>
            <a:r>
              <a:rPr lang="cs-CZ" dirty="0" err="1" smtClean="0"/>
              <a:t>Kosmické+pozemské</a:t>
            </a:r>
            <a:r>
              <a:rPr lang="cs-CZ" dirty="0" smtClean="0"/>
              <a:t> zdroje 0,87 </a:t>
            </a:r>
            <a:r>
              <a:rPr lang="cs-CZ" dirty="0" err="1" smtClean="0"/>
              <a:t>mSv</a:t>
            </a:r>
            <a:r>
              <a:rPr lang="cs-CZ" dirty="0" smtClean="0"/>
              <a:t>/rok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074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>
                <a:solidFill>
                  <a:srgbClr val="0070C0"/>
                </a:solidFill>
              </a:rPr>
              <a:t>Radon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2229" y="723655"/>
            <a:ext cx="11566291" cy="5875553"/>
          </a:xfrm>
        </p:spPr>
        <p:txBody>
          <a:bodyPr>
            <a:normAutofit/>
          </a:bodyPr>
          <a:lstStyle/>
          <a:p>
            <a:r>
              <a:rPr lang="cs-CZ" dirty="0">
                <a:hlinkClick r:id="rId2"/>
              </a:rPr>
              <a:t>http://</a:t>
            </a:r>
            <a:r>
              <a:rPr lang="cs-CZ" dirty="0" smtClean="0">
                <a:hlinkClick r:id="rId2"/>
              </a:rPr>
              <a:t>www.geology.cz/demo/CD_RADON50/index/aplikace.htm</a:t>
            </a:r>
            <a:r>
              <a:rPr lang="cs-CZ" dirty="0" smtClean="0"/>
              <a:t> </a:t>
            </a:r>
          </a:p>
          <a:p>
            <a:r>
              <a:rPr lang="cs-CZ" dirty="0" smtClean="0"/>
              <a:t>„Jedním </a:t>
            </a:r>
            <a:r>
              <a:rPr lang="cs-CZ" dirty="0"/>
              <a:t>z přírodních radionuklidů, přítomných ve všech horninách, je uran U238. Radioaktivní přeměnou z něj vzniká radium Ra226 a dále radon Rn222. Z radonu vznikají tzv. dceřiné produkty - izotopy polonia a vizmutu. Ty jsou na rozdíl od plynného radonu kovového charakteru, váží se na částice aerosolu a s nimi jsou vdechovány do plic. Tam přispívají k vnitřnímu ozáření organismu přibližně 55</a:t>
            </a:r>
            <a:r>
              <a:rPr lang="cs-CZ" dirty="0" smtClean="0"/>
              <a:t>%.“</a:t>
            </a:r>
            <a:endParaRPr lang="cs-CZ" dirty="0"/>
          </a:p>
          <a:p>
            <a:r>
              <a:rPr lang="cs-CZ" dirty="0" smtClean="0"/>
              <a:t>Radonové geologické mapy.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31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097" y="3243621"/>
            <a:ext cx="5235851" cy="321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64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>
                <a:solidFill>
                  <a:srgbClr val="0070C0"/>
                </a:solidFill>
              </a:rPr>
              <a:t>Částice s vysokými energiemi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1892" y="723656"/>
            <a:ext cx="10515600" cy="4351338"/>
          </a:xfrm>
        </p:spPr>
        <p:txBody>
          <a:bodyPr/>
          <a:lstStyle/>
          <a:p>
            <a:r>
              <a:rPr lang="cs-CZ" dirty="0" smtClean="0"/>
              <a:t>Zejména ze spršek kosmického záření</a:t>
            </a:r>
          </a:p>
          <a:p>
            <a:r>
              <a:rPr lang="cs-CZ" dirty="0" smtClean="0"/>
              <a:t>Ne nutně jen v letadle: zde snímky z kanceláře!</a:t>
            </a:r>
          </a:p>
          <a:p>
            <a:r>
              <a:rPr lang="cs-CZ" dirty="0" smtClean="0"/>
              <a:t>Více později u snímků z letadla: -)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223" y="23600"/>
            <a:ext cx="2415182" cy="2600456"/>
          </a:xfrm>
          <a:prstGeom prst="rect">
            <a:avLst/>
          </a:prstGeo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32</a:t>
            </a:fld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92" y="2602593"/>
            <a:ext cx="4734591" cy="411888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134" y="2607610"/>
            <a:ext cx="4728824" cy="411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09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>
                <a:solidFill>
                  <a:srgbClr val="0070C0"/>
                </a:solidFill>
              </a:rPr>
              <a:t>Ionizační ztráty nabité částice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1892" y="723656"/>
            <a:ext cx="10515600" cy="4351338"/>
          </a:xfrm>
        </p:spPr>
        <p:txBody>
          <a:bodyPr/>
          <a:lstStyle/>
          <a:p>
            <a:r>
              <a:rPr lang="cs-CZ" dirty="0" err="1" smtClean="0"/>
              <a:t>Bethe-Blochova</a:t>
            </a:r>
            <a:r>
              <a:rPr lang="cs-CZ" dirty="0" smtClean="0"/>
              <a:t> formule</a:t>
            </a:r>
          </a:p>
          <a:p>
            <a:r>
              <a:rPr lang="cs-CZ" dirty="0" smtClean="0"/>
              <a:t>Pro alfa částici s </a:t>
            </a:r>
            <a:r>
              <a:rPr lang="en-US" dirty="0" err="1" smtClean="0"/>
              <a:t>kinetickou</a:t>
            </a:r>
            <a:r>
              <a:rPr lang="en-US" dirty="0" smtClean="0"/>
              <a:t> </a:t>
            </a:r>
            <a:r>
              <a:rPr lang="en-US" dirty="0" err="1" smtClean="0"/>
              <a:t>energi</a:t>
            </a:r>
            <a:r>
              <a:rPr lang="cs-CZ" dirty="0" smtClean="0"/>
              <a:t>í </a:t>
            </a:r>
            <a:r>
              <a:rPr lang="en-US" dirty="0" smtClean="0"/>
              <a:t>5 MeV</a:t>
            </a:r>
            <a:endParaRPr lang="cs-CZ" dirty="0" smtClean="0"/>
          </a:p>
          <a:p>
            <a:pPr lvl="1"/>
            <a:r>
              <a:rPr lang="cs-CZ" dirty="0"/>
              <a:t>b</a:t>
            </a:r>
            <a:r>
              <a:rPr lang="cs-CZ" dirty="0" smtClean="0"/>
              <a:t>eta*</a:t>
            </a:r>
            <a:r>
              <a:rPr lang="cs-CZ" dirty="0" err="1" smtClean="0"/>
              <a:t>gamma</a:t>
            </a:r>
            <a:r>
              <a:rPr lang="cs-CZ" dirty="0" smtClean="0"/>
              <a:t> </a:t>
            </a:r>
            <a:r>
              <a:rPr lang="en-US" dirty="0" smtClean="0"/>
              <a:t>= 0.05</a:t>
            </a:r>
          </a:p>
          <a:p>
            <a:pPr lvl="1"/>
            <a:r>
              <a:rPr lang="en-US" dirty="0" err="1"/>
              <a:t>z</a:t>
            </a:r>
            <a:r>
              <a:rPr lang="en-US" dirty="0" err="1" smtClean="0"/>
              <a:t>tr</a:t>
            </a:r>
            <a:r>
              <a:rPr lang="cs-CZ" dirty="0" err="1" smtClean="0"/>
              <a:t>áty</a:t>
            </a:r>
            <a:r>
              <a:rPr lang="en-US" dirty="0" smtClean="0"/>
              <a:t> v k</a:t>
            </a:r>
            <a:r>
              <a:rPr lang="cs-CZ" dirty="0" err="1" smtClean="0"/>
              <a:t>řemíku</a:t>
            </a:r>
            <a:r>
              <a:rPr lang="cs-CZ" dirty="0" smtClean="0"/>
              <a:t>: </a:t>
            </a:r>
            <a:r>
              <a:rPr lang="en-US" dirty="0" smtClean="0"/>
              <a:t>50 MeV/mm!</a:t>
            </a:r>
            <a:endParaRPr lang="cs-CZ" dirty="0" smtClean="0"/>
          </a:p>
          <a:p>
            <a:pPr lvl="1"/>
            <a:r>
              <a:rPr lang="cs-CZ" dirty="0"/>
              <a:t>d</a:t>
            </a:r>
            <a:r>
              <a:rPr lang="cs-CZ" dirty="0" smtClean="0"/>
              <a:t>ojde k zastavení alfa částice</a:t>
            </a:r>
          </a:p>
          <a:p>
            <a:pPr lvl="1"/>
            <a:r>
              <a:rPr lang="cs-CZ" dirty="0"/>
              <a:t>s</a:t>
            </a:r>
            <a:r>
              <a:rPr lang="cs-CZ" dirty="0" smtClean="0"/>
              <a:t>oučasně lavina do sousedních pixelů</a:t>
            </a:r>
            <a:endParaRPr lang="cs-CZ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33</a:t>
            </a:fld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909" y="3125984"/>
            <a:ext cx="5150127" cy="323036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909" y="3341523"/>
            <a:ext cx="2969585" cy="3197389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692" y="678826"/>
            <a:ext cx="5411217" cy="6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9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>
                <a:solidFill>
                  <a:srgbClr val="0070C0"/>
                </a:solidFill>
              </a:rPr>
              <a:t>Kosmické záření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1892" y="723656"/>
            <a:ext cx="10515600" cy="4351338"/>
          </a:xfrm>
        </p:spPr>
        <p:txBody>
          <a:bodyPr/>
          <a:lstStyle/>
          <a:p>
            <a:r>
              <a:rPr lang="cs-CZ" dirty="0" smtClean="0"/>
              <a:t>Objevil rakouský fyzik Viktor Franz Hess (1883-1964).</a:t>
            </a:r>
          </a:p>
          <a:p>
            <a:r>
              <a:rPr lang="cs-CZ" dirty="0" smtClean="0"/>
              <a:t>Úroveň radiace se zvyšuje s nadmořskou výškou: proti dřívějšímu očekávání, že zdrojem radiace je zejména zemská kůra.</a:t>
            </a:r>
          </a:p>
          <a:p>
            <a:r>
              <a:rPr lang="cs-CZ" dirty="0" smtClean="0"/>
              <a:t>Balónové experimenty.</a:t>
            </a:r>
            <a:endParaRPr lang="cs-CZ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34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578" y="2759528"/>
            <a:ext cx="3321899" cy="386170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" y="2759528"/>
            <a:ext cx="26670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8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>
                <a:solidFill>
                  <a:srgbClr val="0070C0"/>
                </a:solidFill>
              </a:rPr>
              <a:t>Kosmické záření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1892" y="723656"/>
            <a:ext cx="10515600" cy="4351338"/>
          </a:xfrm>
        </p:spPr>
        <p:txBody>
          <a:bodyPr/>
          <a:lstStyle/>
          <a:p>
            <a:r>
              <a:rPr lang="cs-CZ" dirty="0" smtClean="0"/>
              <a:t>Primární částice (proton, foton, ale i železo) </a:t>
            </a:r>
            <a:r>
              <a:rPr lang="cs-CZ" dirty="0" err="1" smtClean="0"/>
              <a:t>intaraguje</a:t>
            </a:r>
            <a:r>
              <a:rPr lang="cs-CZ" dirty="0" smtClean="0"/>
              <a:t> s atmosférou a rozvine spršku v atmosféře Země.</a:t>
            </a:r>
          </a:p>
          <a:p>
            <a:r>
              <a:rPr lang="cs-CZ" dirty="0" smtClean="0"/>
              <a:t>Lze pozorovat </a:t>
            </a:r>
            <a:r>
              <a:rPr lang="cs-CZ" dirty="0" err="1" smtClean="0"/>
              <a:t>fluoresenci</a:t>
            </a:r>
            <a:r>
              <a:rPr lang="cs-CZ" dirty="0" smtClean="0"/>
              <a:t> z excitovaných molekul, a </a:t>
            </a:r>
            <a:r>
              <a:rPr lang="cs-CZ" dirty="0" err="1" smtClean="0"/>
              <a:t>čerenkovovo</a:t>
            </a:r>
            <a:r>
              <a:rPr lang="cs-CZ" dirty="0" smtClean="0"/>
              <a:t> záření („rázová elektromagnetické vlna“ pro případy, kdy se částice šíří rychleji než rychlost světla v daném prostředí).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35</a:t>
            </a:fld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207" y="3041694"/>
            <a:ext cx="5121753" cy="381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>
                <a:solidFill>
                  <a:srgbClr val="0070C0"/>
                </a:solidFill>
              </a:rPr>
              <a:t>Experiment HESS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1892" y="723656"/>
            <a:ext cx="10515600" cy="4351338"/>
          </a:xfrm>
        </p:spPr>
        <p:txBody>
          <a:bodyPr/>
          <a:lstStyle/>
          <a:p>
            <a:r>
              <a:rPr lang="cs-CZ" dirty="0" smtClean="0"/>
              <a:t>Teleskopy sledující </a:t>
            </a:r>
            <a:r>
              <a:rPr lang="cs-CZ" dirty="0" err="1" smtClean="0"/>
              <a:t>čerenkovovo</a:t>
            </a:r>
            <a:r>
              <a:rPr lang="cs-CZ" dirty="0" smtClean="0"/>
              <a:t> záření v atmosféře při rozvoji spršky kosmického záření.</a:t>
            </a:r>
          </a:p>
          <a:p>
            <a:r>
              <a:rPr lang="cs-CZ" dirty="0" smtClean="0"/>
              <a:t>Umístěn v Namibii (temná obloha).</a:t>
            </a:r>
          </a:p>
          <a:p>
            <a:r>
              <a:rPr lang="cs-CZ" dirty="0" smtClean="0"/>
              <a:t>Zaměřen na vysokoenergetické</a:t>
            </a:r>
          </a:p>
          <a:p>
            <a:pPr marL="0" indent="0">
              <a:buNone/>
            </a:pPr>
            <a:r>
              <a:rPr lang="cs-CZ" dirty="0"/>
              <a:t>f</a:t>
            </a:r>
            <a:r>
              <a:rPr lang="cs-CZ" dirty="0" smtClean="0"/>
              <a:t>otony z kosmického záření.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36</a:t>
            </a:fld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082" y="1286653"/>
            <a:ext cx="4229196" cy="208708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082" y="3461656"/>
            <a:ext cx="4229196" cy="317189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13" y="3461656"/>
            <a:ext cx="4757845" cy="317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69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>
                <a:solidFill>
                  <a:srgbClr val="0070C0"/>
                </a:solidFill>
              </a:rPr>
              <a:t>Kosmické záření II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1892" y="723656"/>
            <a:ext cx="10515600" cy="4351338"/>
          </a:xfrm>
        </p:spPr>
        <p:txBody>
          <a:bodyPr/>
          <a:lstStyle/>
          <a:p>
            <a:r>
              <a:rPr lang="cs-CZ" dirty="0" err="1" smtClean="0"/>
              <a:t>Pierre</a:t>
            </a:r>
            <a:r>
              <a:rPr lang="cs-CZ" dirty="0" smtClean="0"/>
              <a:t> </a:t>
            </a:r>
            <a:r>
              <a:rPr lang="cs-CZ" dirty="0" err="1" smtClean="0"/>
              <a:t>Auger</a:t>
            </a:r>
            <a:r>
              <a:rPr lang="cs-CZ" dirty="0" smtClean="0"/>
              <a:t> (1899-1993), francouzský fyzik.</a:t>
            </a:r>
          </a:p>
          <a:p>
            <a:r>
              <a:rPr lang="cs-CZ" dirty="0" smtClean="0"/>
              <a:t>Objevil, že záření přichází ve sprškách </a:t>
            </a:r>
          </a:p>
          <a:p>
            <a:r>
              <a:rPr lang="cs-CZ" dirty="0" smtClean="0"/>
              <a:t>(koincidence několika detektorů)</a:t>
            </a:r>
          </a:p>
          <a:p>
            <a:r>
              <a:rPr lang="cs-CZ" dirty="0" smtClean="0"/>
              <a:t>Zjistil, že jejich energie jsou obrovské</a:t>
            </a:r>
          </a:p>
          <a:p>
            <a:r>
              <a:rPr lang="cs-CZ" dirty="0" smtClean="0"/>
              <a:t>(dnes víme, že jediná částice může mít až 1J!)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37</a:t>
            </a:fld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664" y="157843"/>
            <a:ext cx="2247900" cy="304800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614" y="3338884"/>
            <a:ext cx="3028950" cy="1696212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614" y="5207000"/>
            <a:ext cx="3028950" cy="1514475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305" y="3811184"/>
            <a:ext cx="1329813" cy="2659626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847262"/>
            <a:ext cx="1329813" cy="2659626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292" y="3705283"/>
            <a:ext cx="1329813" cy="2659626"/>
          </a:xfrm>
          <a:prstGeom prst="rect">
            <a:avLst/>
          </a:prstGeom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907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err="1" smtClean="0">
                <a:solidFill>
                  <a:srgbClr val="0070C0"/>
                </a:solidFill>
              </a:rPr>
              <a:t>Pierre</a:t>
            </a:r>
            <a:r>
              <a:rPr lang="cs-CZ" dirty="0" smtClean="0">
                <a:solidFill>
                  <a:srgbClr val="0070C0"/>
                </a:solidFill>
              </a:rPr>
              <a:t> </a:t>
            </a:r>
            <a:r>
              <a:rPr lang="cs-CZ" dirty="0" err="1" smtClean="0">
                <a:solidFill>
                  <a:srgbClr val="0070C0"/>
                </a:solidFill>
              </a:rPr>
              <a:t>Auger</a:t>
            </a:r>
            <a:r>
              <a:rPr lang="cs-CZ" dirty="0" smtClean="0">
                <a:solidFill>
                  <a:srgbClr val="0070C0"/>
                </a:solidFill>
              </a:rPr>
              <a:t> </a:t>
            </a:r>
            <a:r>
              <a:rPr lang="cs-CZ" dirty="0" err="1" smtClean="0">
                <a:solidFill>
                  <a:srgbClr val="0070C0"/>
                </a:solidFill>
              </a:rPr>
              <a:t>Observatory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1892" y="723656"/>
            <a:ext cx="10515600" cy="4351338"/>
          </a:xfrm>
        </p:spPr>
        <p:txBody>
          <a:bodyPr/>
          <a:lstStyle/>
          <a:p>
            <a:r>
              <a:rPr lang="cs-CZ" dirty="0" smtClean="0"/>
              <a:t>Argentinská pampa u města </a:t>
            </a:r>
            <a:r>
              <a:rPr lang="cs-CZ" dirty="0" err="1" smtClean="0"/>
              <a:t>Malargue</a:t>
            </a:r>
            <a:r>
              <a:rPr lang="cs-CZ" dirty="0" smtClean="0"/>
              <a:t>.</a:t>
            </a:r>
          </a:p>
          <a:p>
            <a:r>
              <a:rPr lang="cs-CZ" dirty="0" smtClean="0"/>
              <a:t>Měření spršek vysokoenergetických nabitých částic (až 10</a:t>
            </a:r>
            <a:r>
              <a:rPr lang="cs-CZ" baseline="30000" dirty="0" smtClean="0"/>
              <a:t>20</a:t>
            </a:r>
            <a:r>
              <a:rPr lang="cs-CZ" dirty="0" smtClean="0"/>
              <a:t>eV!)</a:t>
            </a:r>
          </a:p>
          <a:p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www.youtube.com/watch?v=xchtgvzzc5M</a:t>
            </a:r>
            <a:endParaRPr lang="cs-CZ" dirty="0" smtClean="0"/>
          </a:p>
          <a:p>
            <a:r>
              <a:rPr lang="cs-CZ" dirty="0"/>
              <a:t>Pozemní stanice (sudy s vodu) detekující signály z </a:t>
            </a:r>
            <a:r>
              <a:rPr lang="cs-CZ" dirty="0" err="1"/>
              <a:t>mionů</a:t>
            </a:r>
            <a:r>
              <a:rPr lang="cs-CZ" dirty="0"/>
              <a:t> dopadajících na zemský povrch.</a:t>
            </a:r>
          </a:p>
          <a:p>
            <a:r>
              <a:rPr lang="cs-CZ" dirty="0"/>
              <a:t>Sada teleskopů detekujících fluorescenci atmosféry v rámci spršky.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38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968" y="3725743"/>
            <a:ext cx="2995732" cy="299573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983" y="3729020"/>
            <a:ext cx="2909986" cy="299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54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>
                <a:solidFill>
                  <a:srgbClr val="0070C0"/>
                </a:solidFill>
              </a:rPr>
              <a:t>V letadle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1892" y="723656"/>
            <a:ext cx="10515600" cy="4351338"/>
          </a:xfrm>
        </p:spPr>
        <p:txBody>
          <a:bodyPr/>
          <a:lstStyle/>
          <a:p>
            <a:r>
              <a:rPr lang="cs-CZ" dirty="0" smtClean="0"/>
              <a:t>Letadlo :: 15min</a:t>
            </a:r>
            <a:r>
              <a:rPr lang="en-US" dirty="0" smtClean="0"/>
              <a:t>! “Fireballs”!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36" y="1200150"/>
            <a:ext cx="9772650" cy="5657850"/>
          </a:xfrm>
          <a:prstGeom prst="rect">
            <a:avLst/>
          </a:prstGeom>
        </p:spPr>
      </p:pic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462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err="1" smtClean="0">
                <a:solidFill>
                  <a:srgbClr val="0070C0"/>
                </a:solidFill>
              </a:rPr>
              <a:t>Disclaimer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1891" y="714067"/>
            <a:ext cx="11144924" cy="5632694"/>
          </a:xfrm>
        </p:spPr>
        <p:txBody>
          <a:bodyPr>
            <a:normAutofit/>
          </a:bodyPr>
          <a:lstStyle/>
          <a:p>
            <a:r>
              <a:rPr lang="cs-CZ" b="1" dirty="0" smtClean="0"/>
              <a:t>Neznáme přesně geometrii aktivní části pro výpočet dávky záření (1Gy </a:t>
            </a:r>
            <a:r>
              <a:rPr lang="en-US" b="1" dirty="0" smtClean="0"/>
              <a:t>= 1J/kg)</a:t>
            </a:r>
            <a:r>
              <a:rPr lang="cs-CZ" b="1" dirty="0" smtClean="0"/>
              <a:t>.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Veškeré dávky v této prezentaci je třeba brát pouze jako odhad!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dirty="0" err="1" smtClean="0"/>
              <a:t>Zej</a:t>
            </a:r>
            <a:r>
              <a:rPr lang="cs-CZ" dirty="0" err="1" smtClean="0"/>
              <a:t>ména</a:t>
            </a:r>
            <a:r>
              <a:rPr lang="cs-CZ" dirty="0" smtClean="0"/>
              <a:t> jsme neopravovali na efektivitu detekce </a:t>
            </a:r>
            <a:r>
              <a:rPr lang="cs-CZ" dirty="0" err="1" smtClean="0"/>
              <a:t>gamma</a:t>
            </a:r>
            <a:r>
              <a:rPr lang="cs-CZ" dirty="0" smtClean="0"/>
              <a:t>: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 (obrázek: P. </a:t>
            </a:r>
            <a:r>
              <a:rPr lang="cs-CZ" dirty="0" err="1" smtClean="0"/>
              <a:t>Žilavý</a:t>
            </a:r>
            <a:r>
              <a:rPr lang="cs-CZ" dirty="0" smtClean="0"/>
              <a:t>)</a:t>
            </a:r>
          </a:p>
          <a:p>
            <a:r>
              <a:rPr lang="en-US" b="1" dirty="0" err="1" smtClean="0"/>
              <a:t>Takt</a:t>
            </a:r>
            <a:r>
              <a:rPr lang="cs-CZ" b="1" dirty="0" err="1" smtClean="0"/>
              <a:t>éž</a:t>
            </a:r>
            <a:r>
              <a:rPr lang="cs-CZ" b="1" dirty="0" smtClean="0"/>
              <a:t> bez opravy o mrtvou dobu!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4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570" y="3074191"/>
            <a:ext cx="4717225" cy="346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77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>
                <a:solidFill>
                  <a:srgbClr val="0070C0"/>
                </a:solidFill>
              </a:rPr>
              <a:t>V letadle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1892" y="723656"/>
            <a:ext cx="10515600" cy="4351338"/>
          </a:xfrm>
        </p:spPr>
        <p:txBody>
          <a:bodyPr/>
          <a:lstStyle/>
          <a:p>
            <a:r>
              <a:rPr lang="cs-CZ" dirty="0" smtClean="0"/>
              <a:t>Letadlo :: 15min, ještě vzlet :: „Alfa-</a:t>
            </a:r>
            <a:r>
              <a:rPr lang="cs-CZ" dirty="0" err="1" smtClean="0"/>
              <a:t>burst</a:t>
            </a:r>
            <a:r>
              <a:rPr lang="cs-CZ" dirty="0" smtClean="0"/>
              <a:t>“.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67" y="1200150"/>
            <a:ext cx="9772650" cy="5657850"/>
          </a:xfrm>
          <a:prstGeom prst="rect">
            <a:avLst/>
          </a:prstGeom>
        </p:spPr>
      </p:pic>
      <p:sp>
        <p:nvSpPr>
          <p:cNvPr id="4" name="Ovál 3"/>
          <p:cNvSpPr/>
          <p:nvPr/>
        </p:nvSpPr>
        <p:spPr>
          <a:xfrm rot="20304505">
            <a:off x="6902244" y="1514168"/>
            <a:ext cx="2340077" cy="59976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 rot="20304505">
            <a:off x="4628044" y="2867575"/>
            <a:ext cx="882781" cy="59976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 rot="20304505">
            <a:off x="9808343" y="4429343"/>
            <a:ext cx="882781" cy="59976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 rot="20304505">
            <a:off x="8525534" y="4613118"/>
            <a:ext cx="465156" cy="4944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 rot="20304505">
            <a:off x="7812757" y="5208772"/>
            <a:ext cx="465156" cy="4944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 rot="20304505">
            <a:off x="6839302" y="5888853"/>
            <a:ext cx="465156" cy="4944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12" name="Zástupný symbol pro zápatí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164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>
                <a:solidFill>
                  <a:srgbClr val="0070C0"/>
                </a:solidFill>
              </a:rPr>
              <a:t>V letadle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1892" y="723656"/>
            <a:ext cx="10515600" cy="4351338"/>
          </a:xfrm>
        </p:spPr>
        <p:txBody>
          <a:bodyPr/>
          <a:lstStyle/>
          <a:p>
            <a:r>
              <a:rPr lang="cs-CZ" dirty="0" smtClean="0"/>
              <a:t>Letadlo :: 10min!</a:t>
            </a:r>
            <a:r>
              <a:rPr lang="en-US" dirty="0"/>
              <a:t> “Fireballs”!</a:t>
            </a:r>
            <a:endParaRPr 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36" y="1200150"/>
            <a:ext cx="9772650" cy="5657850"/>
          </a:xfrm>
          <a:prstGeom prst="rect">
            <a:avLst/>
          </a:prstGeom>
        </p:spPr>
      </p:pic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311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>
                <a:solidFill>
                  <a:srgbClr val="0070C0"/>
                </a:solidFill>
              </a:rPr>
              <a:t>V letadle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1892" y="723656"/>
            <a:ext cx="10515600" cy="4351338"/>
          </a:xfrm>
        </p:spPr>
        <p:txBody>
          <a:bodyPr/>
          <a:lstStyle/>
          <a:p>
            <a:r>
              <a:rPr lang="cs-CZ" dirty="0" smtClean="0"/>
              <a:t>Letadlo :: 10min</a:t>
            </a:r>
            <a:r>
              <a:rPr lang="en-US" dirty="0"/>
              <a:t>! “Fireballs”!</a:t>
            </a:r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36" y="1200150"/>
            <a:ext cx="9772650" cy="5657850"/>
          </a:xfrm>
          <a:prstGeom prst="rect">
            <a:avLst/>
          </a:prstGeom>
        </p:spPr>
      </p:pic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520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>
                <a:solidFill>
                  <a:srgbClr val="0070C0"/>
                </a:solidFill>
              </a:rPr>
              <a:t>V letadle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1892" y="723656"/>
            <a:ext cx="10515600" cy="4351338"/>
          </a:xfrm>
        </p:spPr>
        <p:txBody>
          <a:bodyPr/>
          <a:lstStyle/>
          <a:p>
            <a:r>
              <a:rPr lang="cs-CZ" dirty="0" smtClean="0"/>
              <a:t>Letadlo :: 10min</a:t>
            </a:r>
            <a:r>
              <a:rPr lang="en-US" dirty="0"/>
              <a:t>! “Fireballs”!</a:t>
            </a:r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413" y="1200150"/>
            <a:ext cx="9772650" cy="5657850"/>
          </a:xfrm>
          <a:prstGeom prst="rect">
            <a:avLst/>
          </a:prstGeo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706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>
                <a:solidFill>
                  <a:srgbClr val="0070C0"/>
                </a:solidFill>
              </a:rPr>
              <a:t>Radia</a:t>
            </a:r>
            <a:r>
              <a:rPr lang="cs-CZ" dirty="0" smtClean="0">
                <a:solidFill>
                  <a:srgbClr val="0070C0"/>
                </a:solidFill>
              </a:rPr>
              <a:t>ční pozadí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2230" y="723656"/>
            <a:ext cx="10515600" cy="4351338"/>
          </a:xfrm>
        </p:spPr>
        <p:txBody>
          <a:bodyPr/>
          <a:lstStyle/>
          <a:p>
            <a:r>
              <a:rPr lang="cs-CZ" dirty="0" smtClean="0"/>
              <a:t>98h :: </a:t>
            </a:r>
            <a:r>
              <a:rPr lang="en-US" dirty="0" err="1" smtClean="0"/>
              <a:t>kance</a:t>
            </a:r>
            <a:r>
              <a:rPr lang="cs-CZ" dirty="0" err="1" smtClean="0"/>
              <a:t>lář</a:t>
            </a:r>
            <a:r>
              <a:rPr lang="cs-CZ" dirty="0" smtClean="0"/>
              <a:t>+</a:t>
            </a:r>
            <a:r>
              <a:rPr lang="en-US" dirty="0" err="1" smtClean="0"/>
              <a:t>domov</a:t>
            </a:r>
            <a:r>
              <a:rPr lang="cs-CZ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 </a:t>
            </a:r>
            <a:r>
              <a:rPr lang="cs-CZ" b="1" dirty="0">
                <a:solidFill>
                  <a:srgbClr val="FF0000"/>
                </a:solidFill>
                <a:sym typeface="Wingdings" panose="05000000000000000000" pitchFamily="2" charset="2"/>
              </a:rPr>
              <a:t>1,3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FF0000"/>
                </a:solidFill>
                <a:sym typeface="Wingdings" panose="05000000000000000000" pitchFamily="2" charset="2"/>
              </a:rPr>
              <a:t>mGy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/</a:t>
            </a:r>
            <a:r>
              <a:rPr lang="en-US" b="1" dirty="0" err="1">
                <a:solidFill>
                  <a:srgbClr val="FF0000"/>
                </a:solidFill>
                <a:sym typeface="Wingdings" panose="05000000000000000000" pitchFamily="2" charset="2"/>
              </a:rPr>
              <a:t>rok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  0,</a:t>
            </a:r>
            <a:r>
              <a:rPr lang="cs-CZ" b="1" dirty="0">
                <a:solidFill>
                  <a:srgbClr val="FF0000"/>
                </a:solidFill>
                <a:sym typeface="Wingdings" panose="05000000000000000000" pitchFamily="2" charset="2"/>
              </a:rPr>
              <a:t>14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 µ</a:t>
            </a:r>
            <a:r>
              <a:rPr lang="en-US" b="1" dirty="0" err="1">
                <a:solidFill>
                  <a:srgbClr val="FF0000"/>
                </a:solidFill>
                <a:sym typeface="Wingdings" panose="05000000000000000000" pitchFamily="2" charset="2"/>
              </a:rPr>
              <a:t>Gy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/h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44</a:t>
            </a:fld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1773"/>
            <a:ext cx="5806714" cy="564622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165" y="1351085"/>
            <a:ext cx="5583865" cy="542953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9471510" y="202844"/>
            <a:ext cx="27204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Bez započtení efektivity detekce </a:t>
            </a:r>
            <a:r>
              <a:rPr lang="cs-CZ" b="1" dirty="0" err="1" smtClean="0">
                <a:solidFill>
                  <a:srgbClr val="FF0000"/>
                </a:solidFill>
              </a:rPr>
              <a:t>gamma</a:t>
            </a:r>
            <a:r>
              <a:rPr lang="cs-CZ" b="1" dirty="0" smtClean="0">
                <a:solidFill>
                  <a:srgbClr val="FF0000"/>
                </a:solidFill>
              </a:rPr>
              <a:t>!</a:t>
            </a:r>
          </a:p>
          <a:p>
            <a:r>
              <a:rPr lang="en-US" b="1" dirty="0" err="1"/>
              <a:t>Takt</a:t>
            </a:r>
            <a:r>
              <a:rPr lang="cs-CZ" b="1" dirty="0" err="1"/>
              <a:t>éž</a:t>
            </a:r>
            <a:r>
              <a:rPr lang="cs-CZ" b="1" dirty="0"/>
              <a:t> bez opravy o mrtvou dobu</a:t>
            </a:r>
            <a:r>
              <a:rPr lang="cs-CZ" b="1" dirty="0" smtClean="0"/>
              <a:t>!</a:t>
            </a:r>
            <a:endParaRPr lang="cs-CZ" b="1" dirty="0">
              <a:solidFill>
                <a:srgbClr val="FF000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640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>
                <a:solidFill>
                  <a:srgbClr val="0070C0"/>
                </a:solidFill>
              </a:rPr>
              <a:t>Letadlo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2230" y="723656"/>
            <a:ext cx="10515600" cy="4351338"/>
          </a:xfrm>
        </p:spPr>
        <p:txBody>
          <a:bodyPr/>
          <a:lstStyle/>
          <a:p>
            <a:r>
              <a:rPr lang="cs-CZ" dirty="0"/>
              <a:t>Cca </a:t>
            </a:r>
            <a:r>
              <a:rPr lang="cs-CZ" dirty="0" smtClean="0"/>
              <a:t>200 min ::</a:t>
            </a:r>
            <a:r>
              <a:rPr lang="en-US" dirty="0" smtClean="0"/>
              <a:t> n</a:t>
            </a:r>
            <a:r>
              <a:rPr lang="cs-CZ" dirty="0" err="1" smtClean="0"/>
              <a:t>ěkolik</a:t>
            </a:r>
            <a:r>
              <a:rPr lang="cs-CZ" dirty="0" smtClean="0"/>
              <a:t> letů </a:t>
            </a:r>
            <a:r>
              <a:rPr lang="en-US" dirty="0" smtClean="0">
                <a:sym typeface="Wingdings" panose="05000000000000000000" pitchFamily="2" charset="2"/>
              </a:rPr>
              <a:t> </a:t>
            </a:r>
            <a:r>
              <a:rPr lang="cs-CZ" b="1" dirty="0">
                <a:solidFill>
                  <a:srgbClr val="FF0000"/>
                </a:solidFill>
                <a:sym typeface="Wingdings" panose="05000000000000000000" pitchFamily="2" charset="2"/>
              </a:rPr>
              <a:t>1</a:t>
            </a:r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5 </a:t>
            </a:r>
            <a:r>
              <a:rPr lang="en-US" b="1" dirty="0" err="1">
                <a:solidFill>
                  <a:srgbClr val="FF0000"/>
                </a:solidFill>
                <a:sym typeface="Wingdings" panose="05000000000000000000" pitchFamily="2" charset="2"/>
              </a:rPr>
              <a:t>mGy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/</a:t>
            </a:r>
            <a:r>
              <a:rPr lang="en-US" b="1" dirty="0" err="1">
                <a:solidFill>
                  <a:srgbClr val="FF0000"/>
                </a:solidFill>
                <a:sym typeface="Wingdings" panose="05000000000000000000" pitchFamily="2" charset="2"/>
              </a:rPr>
              <a:t>rok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  </a:t>
            </a:r>
            <a:r>
              <a:rPr lang="cs-CZ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1,7</a:t>
            </a:r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 µ</a:t>
            </a:r>
            <a:r>
              <a:rPr lang="en-US" b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Gy</a:t>
            </a:r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/h</a:t>
            </a:r>
            <a:endParaRPr lang="cs-CZ" b="1" dirty="0">
              <a:solidFill>
                <a:srgbClr val="FF0000"/>
              </a:solidFill>
            </a:endParaRPr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45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13" y="1220160"/>
            <a:ext cx="5798088" cy="563784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802" y="1351085"/>
            <a:ext cx="5562499" cy="5408762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9471510" y="202844"/>
            <a:ext cx="27204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Bez započtení efektivity detekce </a:t>
            </a:r>
            <a:r>
              <a:rPr lang="cs-CZ" b="1" dirty="0" err="1" smtClean="0">
                <a:solidFill>
                  <a:srgbClr val="FF0000"/>
                </a:solidFill>
              </a:rPr>
              <a:t>gamma</a:t>
            </a:r>
            <a:r>
              <a:rPr lang="cs-CZ" b="1" dirty="0" smtClean="0">
                <a:solidFill>
                  <a:srgbClr val="FF0000"/>
                </a:solidFill>
              </a:rPr>
              <a:t>!</a:t>
            </a:r>
          </a:p>
          <a:p>
            <a:r>
              <a:rPr lang="en-US" b="1" dirty="0" err="1"/>
              <a:t>Takt</a:t>
            </a:r>
            <a:r>
              <a:rPr lang="cs-CZ" b="1" dirty="0" err="1"/>
              <a:t>éž</a:t>
            </a:r>
            <a:r>
              <a:rPr lang="cs-CZ" b="1" dirty="0"/>
              <a:t> bez opravy o mrtvou dobu</a:t>
            </a:r>
            <a:r>
              <a:rPr lang="cs-CZ" b="1" dirty="0" smtClean="0"/>
              <a:t>!</a:t>
            </a:r>
            <a:endParaRPr lang="cs-CZ" b="1" dirty="0">
              <a:solidFill>
                <a:srgbClr val="FF000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782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>
                <a:solidFill>
                  <a:srgbClr val="0070C0"/>
                </a:solidFill>
              </a:rPr>
              <a:t>V letadle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1892" y="723656"/>
            <a:ext cx="10515600" cy="4351338"/>
          </a:xfrm>
        </p:spPr>
        <p:txBody>
          <a:bodyPr/>
          <a:lstStyle/>
          <a:p>
            <a:r>
              <a:rPr lang="cs-CZ" dirty="0" smtClean="0"/>
              <a:t>Spršky kosmického záření, interakce </a:t>
            </a:r>
            <a:r>
              <a:rPr lang="cs-CZ" dirty="0"/>
              <a:t>v</a:t>
            </a:r>
            <a:r>
              <a:rPr lang="cs-CZ" dirty="0" smtClean="0"/>
              <a:t> </a:t>
            </a:r>
            <a:r>
              <a:rPr lang="cs-CZ" dirty="0" err="1" smtClean="0"/>
              <a:t>atm</a:t>
            </a:r>
            <a:r>
              <a:rPr lang="en-US" dirty="0" err="1" smtClean="0"/>
              <a:t>osf</a:t>
            </a:r>
            <a:r>
              <a:rPr lang="cs-CZ" dirty="0" smtClean="0"/>
              <a:t>éře, letadle.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8" t="14702" r="47761" b="52146"/>
          <a:stretch/>
        </p:blipFill>
        <p:spPr>
          <a:xfrm>
            <a:off x="8557846" y="1437847"/>
            <a:ext cx="2579078" cy="187569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34" y="1351085"/>
            <a:ext cx="7972425" cy="50006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846" y="3603434"/>
            <a:ext cx="2733431" cy="2943119"/>
          </a:xfrm>
          <a:prstGeom prst="rect">
            <a:avLst/>
          </a:prstGeom>
        </p:spPr>
      </p:pic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107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>
                <a:solidFill>
                  <a:srgbClr val="0070C0"/>
                </a:solidFill>
              </a:rPr>
              <a:t>„</a:t>
            </a:r>
            <a:r>
              <a:rPr lang="cs-CZ" dirty="0" err="1" smtClean="0">
                <a:solidFill>
                  <a:srgbClr val="0070C0"/>
                </a:solidFill>
              </a:rPr>
              <a:t>Fireballs</a:t>
            </a:r>
            <a:r>
              <a:rPr lang="cs-CZ" dirty="0" smtClean="0">
                <a:solidFill>
                  <a:srgbClr val="0070C0"/>
                </a:solidFill>
              </a:rPr>
              <a:t>“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1892" y="723656"/>
            <a:ext cx="10515600" cy="4351338"/>
          </a:xfrm>
        </p:spPr>
        <p:txBody>
          <a:bodyPr/>
          <a:lstStyle/>
          <a:p>
            <a:r>
              <a:rPr lang="cs-CZ" dirty="0" smtClean="0"/>
              <a:t>Ztráty silně ionizující částice.</a:t>
            </a:r>
          </a:p>
          <a:p>
            <a:r>
              <a:rPr lang="cs-CZ" dirty="0" smtClean="0"/>
              <a:t>Logaritmické y měřítko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1" y="1966823"/>
            <a:ext cx="6531966" cy="444628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599" y="2333741"/>
            <a:ext cx="5035401" cy="342758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602" y="96227"/>
            <a:ext cx="2275285" cy="2129646"/>
          </a:xfrm>
          <a:prstGeom prst="rect">
            <a:avLst/>
          </a:prstGeom>
        </p:spPr>
      </p:pic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47</a:t>
            </a:fld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8" t="14702" r="47761" b="52146"/>
          <a:stretch/>
        </p:blipFill>
        <p:spPr>
          <a:xfrm>
            <a:off x="5098763" y="1523113"/>
            <a:ext cx="2579078" cy="187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8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rgbClr val="0070C0"/>
                </a:solidFill>
              </a:rPr>
              <a:t>„</a:t>
            </a:r>
            <a:r>
              <a:rPr lang="cs-CZ" dirty="0" err="1">
                <a:solidFill>
                  <a:srgbClr val="0070C0"/>
                </a:solidFill>
              </a:rPr>
              <a:t>Fireballs</a:t>
            </a:r>
            <a:r>
              <a:rPr lang="cs-CZ" dirty="0">
                <a:solidFill>
                  <a:srgbClr val="0070C0"/>
                </a:solidFill>
              </a:rPr>
              <a:t>“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1892" y="723656"/>
            <a:ext cx="10515600" cy="4351338"/>
          </a:xfrm>
        </p:spPr>
        <p:txBody>
          <a:bodyPr/>
          <a:lstStyle/>
          <a:p>
            <a:r>
              <a:rPr lang="cs-CZ" dirty="0" smtClean="0"/>
              <a:t>Ztráty silně ionizující částice</a:t>
            </a:r>
          </a:p>
          <a:p>
            <a:r>
              <a:rPr lang="cs-CZ" dirty="0" smtClean="0"/>
              <a:t>Lineární y měřítko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076" y="2019883"/>
            <a:ext cx="5429421" cy="369578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73" y="1752600"/>
            <a:ext cx="6562725" cy="44672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602" y="96227"/>
            <a:ext cx="2275285" cy="2129646"/>
          </a:xfrm>
          <a:prstGeom prst="rect">
            <a:avLst/>
          </a:prstGeom>
        </p:spPr>
      </p:pic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48</a:t>
            </a:fld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8" t="14702" r="47761" b="52146"/>
          <a:stretch/>
        </p:blipFill>
        <p:spPr>
          <a:xfrm>
            <a:off x="4923907" y="1351085"/>
            <a:ext cx="2579078" cy="187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45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err="1" smtClean="0">
                <a:solidFill>
                  <a:srgbClr val="0070C0"/>
                </a:solidFill>
              </a:rPr>
              <a:t>Braggův</a:t>
            </a:r>
            <a:r>
              <a:rPr lang="cs-CZ" dirty="0" smtClean="0">
                <a:solidFill>
                  <a:srgbClr val="0070C0"/>
                </a:solidFill>
              </a:rPr>
              <a:t> </a:t>
            </a:r>
            <a:r>
              <a:rPr lang="cs-CZ" dirty="0" err="1" smtClean="0">
                <a:solidFill>
                  <a:srgbClr val="0070C0"/>
                </a:solidFill>
              </a:rPr>
              <a:t>peak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1892" y="723656"/>
            <a:ext cx="10515600" cy="4351338"/>
          </a:xfrm>
        </p:spPr>
        <p:txBody>
          <a:bodyPr/>
          <a:lstStyle/>
          <a:p>
            <a:r>
              <a:rPr lang="cs-CZ" dirty="0" smtClean="0"/>
              <a:t>Ztráty silně ionizující částice podél dráhy.</a:t>
            </a:r>
          </a:p>
          <a:p>
            <a:r>
              <a:rPr lang="cs-CZ" dirty="0" smtClean="0"/>
              <a:t>Integrovaná </a:t>
            </a:r>
            <a:r>
              <a:rPr lang="cs-CZ" dirty="0" err="1" smtClean="0"/>
              <a:t>Bethe-Blochova</a:t>
            </a:r>
            <a:r>
              <a:rPr lang="cs-CZ" dirty="0" smtClean="0"/>
              <a:t> formulka.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49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651" y="1800316"/>
            <a:ext cx="7203549" cy="473859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638" y="1155750"/>
            <a:ext cx="5234585" cy="63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1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>
                <a:solidFill>
                  <a:srgbClr val="0070C0"/>
                </a:solidFill>
              </a:rPr>
              <a:t>Zdroje</a:t>
            </a:r>
            <a:r>
              <a:rPr lang="en-US" dirty="0" smtClean="0">
                <a:solidFill>
                  <a:srgbClr val="0070C0"/>
                </a:solidFill>
              </a:rPr>
              <a:t> z</a:t>
            </a:r>
            <a:r>
              <a:rPr lang="cs-CZ" dirty="0" err="1" smtClean="0">
                <a:solidFill>
                  <a:srgbClr val="0070C0"/>
                </a:solidFill>
              </a:rPr>
              <a:t>áření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1892" y="723656"/>
            <a:ext cx="10515600" cy="4351338"/>
          </a:xfrm>
        </p:spPr>
        <p:txBody>
          <a:bodyPr/>
          <a:lstStyle/>
          <a:p>
            <a:r>
              <a:rPr lang="cs-CZ" dirty="0" smtClean="0"/>
              <a:t>Přirozené radioaktivní pozadí.</a:t>
            </a:r>
          </a:p>
          <a:p>
            <a:r>
              <a:rPr lang="cs-CZ" dirty="0" smtClean="0"/>
              <a:t>Kosmické záření.</a:t>
            </a:r>
          </a:p>
          <a:p>
            <a:r>
              <a:rPr lang="cs-CZ" dirty="0" smtClean="0"/>
              <a:t>Umělé zdroje: </a:t>
            </a:r>
          </a:p>
          <a:p>
            <a:pPr lvl="1"/>
            <a:r>
              <a:rPr lang="cs-CZ" dirty="0" smtClean="0"/>
              <a:t>školní zdroj záření alfa: americium</a:t>
            </a:r>
          </a:p>
          <a:p>
            <a:pPr lvl="1"/>
            <a:r>
              <a:rPr lang="cs-CZ" dirty="0" smtClean="0"/>
              <a:t>uranové sklíčko: příměs UO</a:t>
            </a:r>
            <a:r>
              <a:rPr lang="cs-CZ" baseline="-25000" dirty="0"/>
              <a:t>2</a:t>
            </a:r>
            <a:endParaRPr lang="cs-CZ" dirty="0" smtClean="0"/>
          </a:p>
          <a:p>
            <a:pPr lvl="1"/>
            <a:r>
              <a:rPr lang="cs-CZ" dirty="0" smtClean="0"/>
              <a:t>thoriová elektroda</a:t>
            </a:r>
            <a:r>
              <a:rPr lang="en-US" dirty="0" smtClean="0"/>
              <a:t>: 4%</a:t>
            </a:r>
            <a:r>
              <a:rPr lang="cs-CZ" dirty="0" smtClean="0"/>
              <a:t> ThO</a:t>
            </a:r>
            <a:r>
              <a:rPr lang="cs-CZ" baseline="-25000" dirty="0" smtClean="0"/>
              <a:t>2</a:t>
            </a:r>
          </a:p>
          <a:p>
            <a:r>
              <a:rPr lang="cs-CZ" dirty="0" smtClean="0"/>
              <a:t>Draselné hnojivo, olovo…</a:t>
            </a:r>
          </a:p>
          <a:p>
            <a:r>
              <a:rPr lang="cs-CZ" dirty="0"/>
              <a:t>P</a:t>
            </a:r>
            <a:r>
              <a:rPr lang="cs-CZ" dirty="0" smtClean="0"/>
              <a:t>rach, minerální voda…</a:t>
            </a:r>
          </a:p>
          <a:p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634" y="2787399"/>
            <a:ext cx="5877301" cy="3918200"/>
          </a:xfrm>
          <a:prstGeom prst="rect">
            <a:avLst/>
          </a:prstGeom>
        </p:spPr>
      </p:pic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686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>
                <a:solidFill>
                  <a:srgbClr val="0070C0"/>
                </a:solidFill>
              </a:rPr>
              <a:t>ISS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1892" y="723656"/>
            <a:ext cx="10515600" cy="4351338"/>
          </a:xfrm>
        </p:spPr>
        <p:txBody>
          <a:bodyPr/>
          <a:lstStyle/>
          <a:p>
            <a:r>
              <a:rPr lang="cs-CZ" dirty="0" smtClean="0"/>
              <a:t>400km, Kredit: NASA, S. Pospíšil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50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227" y="1546642"/>
            <a:ext cx="6997547" cy="517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5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>
                <a:solidFill>
                  <a:srgbClr val="0070C0"/>
                </a:solidFill>
              </a:rPr>
              <a:t>Vesmír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1892" y="723656"/>
            <a:ext cx="10515600" cy="4351338"/>
          </a:xfrm>
        </p:spPr>
        <p:txBody>
          <a:bodyPr/>
          <a:lstStyle/>
          <a:p>
            <a:r>
              <a:rPr lang="cs-CZ" dirty="0" smtClean="0"/>
              <a:t>Sonda </a:t>
            </a:r>
            <a:r>
              <a:rPr lang="cs-CZ" dirty="0" err="1" smtClean="0"/>
              <a:t>Proba</a:t>
            </a:r>
            <a:r>
              <a:rPr lang="cs-CZ" dirty="0" smtClean="0"/>
              <a:t>-V, 800km, Kredit: ESA, S. Pospíšil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51</a:t>
            </a:fld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759" y="1220106"/>
            <a:ext cx="4595302" cy="503413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343" y="1932317"/>
            <a:ext cx="3717719" cy="407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2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>
                <a:solidFill>
                  <a:srgbClr val="0070C0"/>
                </a:solidFill>
              </a:rPr>
              <a:t>Částicové experimenty na oběžné dráze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1892" y="723656"/>
            <a:ext cx="10515600" cy="4351338"/>
          </a:xfrm>
        </p:spPr>
        <p:txBody>
          <a:bodyPr/>
          <a:lstStyle/>
          <a:p>
            <a:r>
              <a:rPr lang="cs-CZ" dirty="0" smtClean="0"/>
              <a:t>ISS</a:t>
            </a:r>
          </a:p>
          <a:p>
            <a:pPr lvl="1"/>
            <a:r>
              <a:rPr lang="cs-CZ" dirty="0" smtClean="0"/>
              <a:t>Experiment AMS-II (</a:t>
            </a:r>
            <a:r>
              <a:rPr lang="en-US" dirty="0" smtClean="0"/>
              <a:t>~USA</a:t>
            </a:r>
            <a:r>
              <a:rPr lang="cs-CZ" dirty="0" smtClean="0"/>
              <a:t>)</a:t>
            </a:r>
            <a:r>
              <a:rPr lang="en-US" dirty="0" smtClean="0"/>
              <a:t> </a:t>
            </a:r>
            <a:r>
              <a:rPr lang="cs-CZ" dirty="0" smtClean="0">
                <a:hlinkClick r:id="rId2"/>
              </a:rPr>
              <a:t>www.</a:t>
            </a:r>
            <a:r>
              <a:rPr lang="cs-CZ" b="1" dirty="0" smtClean="0">
                <a:hlinkClick r:id="rId2"/>
              </a:rPr>
              <a:t>ams</a:t>
            </a:r>
            <a:r>
              <a:rPr lang="cs-CZ" dirty="0" smtClean="0">
                <a:hlinkClick r:id="rId2"/>
              </a:rPr>
              <a:t>02.org</a:t>
            </a:r>
            <a:r>
              <a:rPr lang="en-US" dirty="0" smtClean="0"/>
              <a:t> 	</a:t>
            </a:r>
            <a:endParaRPr lang="cs-CZ" dirty="0" smtClean="0"/>
          </a:p>
          <a:p>
            <a:pPr lvl="1"/>
            <a:r>
              <a:rPr lang="cs-CZ" dirty="0" smtClean="0"/>
              <a:t>CALET(</a:t>
            </a:r>
            <a:r>
              <a:rPr lang="en-US" dirty="0" smtClean="0"/>
              <a:t>~</a:t>
            </a:r>
            <a:r>
              <a:rPr lang="en-US" dirty="0" err="1" smtClean="0"/>
              <a:t>Japonsko</a:t>
            </a:r>
            <a:r>
              <a:rPr lang="cs-CZ" dirty="0" smtClean="0"/>
              <a:t>)</a:t>
            </a:r>
            <a:r>
              <a:rPr lang="en-US" dirty="0"/>
              <a:t> </a:t>
            </a:r>
            <a:r>
              <a:rPr lang="en-US" dirty="0">
                <a:hlinkClick r:id="rId3"/>
              </a:rPr>
              <a:t>http://calet.phys.lsu.edu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cs-CZ" dirty="0" smtClean="0"/>
          </a:p>
          <a:p>
            <a:r>
              <a:rPr lang="cs-CZ" dirty="0" smtClean="0"/>
              <a:t>Non-ISS</a:t>
            </a:r>
          </a:p>
          <a:p>
            <a:pPr lvl="1"/>
            <a:r>
              <a:rPr lang="cs-CZ" dirty="0" smtClean="0"/>
              <a:t>FERMI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52</a:t>
            </a:fld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432" y="723656"/>
            <a:ext cx="3305175" cy="138112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47" r="12336"/>
          <a:stretch/>
        </p:blipFill>
        <p:spPr>
          <a:xfrm>
            <a:off x="7998224" y="2341204"/>
            <a:ext cx="4193776" cy="4380271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017" y="3535515"/>
            <a:ext cx="3943965" cy="262931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61" y="3535516"/>
            <a:ext cx="2636514" cy="260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0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>
                <a:solidFill>
                  <a:srgbClr val="0070C0"/>
                </a:solidFill>
              </a:rPr>
              <a:t>Zp</a:t>
            </a:r>
            <a:r>
              <a:rPr lang="cs-CZ" dirty="0" err="1" smtClean="0">
                <a:solidFill>
                  <a:srgbClr val="0070C0"/>
                </a:solidFill>
              </a:rPr>
              <a:t>ět</a:t>
            </a:r>
            <a:r>
              <a:rPr lang="cs-CZ" dirty="0" smtClean="0">
                <a:solidFill>
                  <a:srgbClr val="0070C0"/>
                </a:solidFill>
              </a:rPr>
              <a:t> na Zem…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225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err="1" smtClean="0">
                <a:solidFill>
                  <a:srgbClr val="0070C0"/>
                </a:solidFill>
              </a:rPr>
              <a:t>Poissonovo</a:t>
            </a:r>
            <a:r>
              <a:rPr lang="cs-CZ" dirty="0" smtClean="0">
                <a:solidFill>
                  <a:srgbClr val="0070C0"/>
                </a:solidFill>
              </a:rPr>
              <a:t> rozdělení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1892" y="650180"/>
            <a:ext cx="10515600" cy="4351338"/>
          </a:xfrm>
        </p:spPr>
        <p:txBody>
          <a:bodyPr/>
          <a:lstStyle/>
          <a:p>
            <a:r>
              <a:rPr lang="cs-CZ" dirty="0" smtClean="0"/>
              <a:t>Statistika: </a:t>
            </a:r>
            <a:r>
              <a:rPr lang="cs-CZ" dirty="0" err="1" smtClean="0"/>
              <a:t>rozdělění</a:t>
            </a:r>
            <a:r>
              <a:rPr lang="cs-CZ" dirty="0" smtClean="0"/>
              <a:t> </a:t>
            </a:r>
            <a:r>
              <a:rPr lang="cs-CZ" dirty="0" err="1" smtClean="0"/>
              <a:t>početu</a:t>
            </a:r>
            <a:r>
              <a:rPr lang="cs-CZ" dirty="0" smtClean="0"/>
              <a:t> </a:t>
            </a:r>
            <a:r>
              <a:rPr lang="cs-CZ" dirty="0" err="1" smtClean="0"/>
              <a:t>gamma</a:t>
            </a:r>
            <a:r>
              <a:rPr lang="cs-CZ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sn</a:t>
            </a:r>
            <a:r>
              <a:rPr lang="cs-CZ" dirty="0" err="1" smtClean="0"/>
              <a:t>ímek</a:t>
            </a:r>
            <a:r>
              <a:rPr lang="cs-CZ" dirty="0" smtClean="0"/>
              <a:t>, 1k snímků.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92" y="1342148"/>
            <a:ext cx="9592168" cy="5515852"/>
          </a:xfrm>
          <a:prstGeom prst="rect">
            <a:avLst/>
          </a:prstGeom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345664" y="1342148"/>
            <a:ext cx="1586855" cy="4495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dirty="0" smtClean="0"/>
              <a:t>Last </a:t>
            </a:r>
            <a:r>
              <a:rPr lang="cs-CZ" dirty="0" err="1" smtClean="0"/>
              <a:t>frame</a:t>
            </a:r>
            <a:endParaRPr lang="cs-CZ" dirty="0" smtClean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9148497" y="972050"/>
            <a:ext cx="3043503" cy="75806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dirty="0" smtClean="0"/>
              <a:t>Histogram přes všechny snímky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389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A je</a:t>
            </a:r>
            <a:r>
              <a:rPr lang="cs-CZ" dirty="0" err="1" smtClean="0">
                <a:solidFill>
                  <a:srgbClr val="0070C0"/>
                </a:solidFill>
              </a:rPr>
              <a:t>ště</a:t>
            </a:r>
            <a:r>
              <a:rPr lang="cs-CZ" dirty="0" smtClean="0">
                <a:solidFill>
                  <a:srgbClr val="0070C0"/>
                </a:solidFill>
              </a:rPr>
              <a:t> pod zem:)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55</a:t>
            </a:fld>
            <a:endParaRPr lang="cs-CZ"/>
          </a:p>
        </p:txBody>
      </p:sp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72292" y="5175288"/>
            <a:ext cx="5695462" cy="866005"/>
          </a:xfrm>
        </p:spPr>
        <p:txBody>
          <a:bodyPr/>
          <a:lstStyle/>
          <a:p>
            <a:r>
              <a:rPr lang="cs-CZ" dirty="0" smtClean="0"/>
              <a:t>Měření v jeskyních: 15h expozice po 10min (</a:t>
            </a:r>
            <a:r>
              <a:rPr lang="cs-CZ" dirty="0" err="1" smtClean="0"/>
              <a:t>celk</a:t>
            </a:r>
            <a:r>
              <a:rPr lang="cs-CZ" dirty="0" smtClean="0"/>
              <a:t>. 90 snímků).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8" t="4862" r="4717" b="54494"/>
          <a:stretch/>
        </p:blipFill>
        <p:spPr>
          <a:xfrm>
            <a:off x="781538" y="1133230"/>
            <a:ext cx="4001477" cy="3960783"/>
          </a:xfrm>
          <a:prstGeom prst="rect">
            <a:avLst/>
          </a:prstGeom>
        </p:spPr>
      </p:pic>
      <p:sp>
        <p:nvSpPr>
          <p:cNvPr id="10" name="Zástupný symbol pro obsah 2"/>
          <p:cNvSpPr txBox="1">
            <a:spLocks/>
          </p:cNvSpPr>
          <p:nvPr/>
        </p:nvSpPr>
        <p:spPr>
          <a:xfrm>
            <a:off x="5992446" y="5175288"/>
            <a:ext cx="5695462" cy="8660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Stejné měření v kanceláři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9" t="4786" r="4977" b="54302"/>
          <a:stretch/>
        </p:blipFill>
        <p:spPr>
          <a:xfrm>
            <a:off x="5773616" y="1125064"/>
            <a:ext cx="3776784" cy="373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7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A je</a:t>
            </a:r>
            <a:r>
              <a:rPr lang="cs-CZ" dirty="0" err="1" smtClean="0">
                <a:solidFill>
                  <a:srgbClr val="0070C0"/>
                </a:solidFill>
              </a:rPr>
              <a:t>ště</a:t>
            </a:r>
            <a:r>
              <a:rPr lang="cs-CZ" dirty="0" smtClean="0">
                <a:solidFill>
                  <a:srgbClr val="0070C0"/>
                </a:solidFill>
              </a:rPr>
              <a:t> pod zem:) -- korelace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56</a:t>
            </a:fld>
            <a:endParaRPr lang="cs-CZ"/>
          </a:p>
        </p:txBody>
      </p:sp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72292" y="5175288"/>
            <a:ext cx="5695462" cy="866005"/>
          </a:xfrm>
        </p:spPr>
        <p:txBody>
          <a:bodyPr/>
          <a:lstStyle/>
          <a:p>
            <a:r>
              <a:rPr lang="cs-CZ" dirty="0" smtClean="0"/>
              <a:t>Měření v jeskyních: 15h expozice po 10min (</a:t>
            </a:r>
            <a:r>
              <a:rPr lang="cs-CZ" dirty="0" err="1" smtClean="0"/>
              <a:t>celk</a:t>
            </a:r>
            <a:r>
              <a:rPr lang="cs-CZ" dirty="0" smtClean="0"/>
              <a:t>. 90 snímků).</a:t>
            </a:r>
            <a:endParaRPr lang="cs-CZ" dirty="0"/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5992446" y="5175288"/>
            <a:ext cx="5695462" cy="8660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Stejné měření v kanceláři</a:t>
            </a:r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9" y="723655"/>
            <a:ext cx="4533026" cy="4432899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010" y="622056"/>
            <a:ext cx="4491189" cy="439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78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A je</a:t>
            </a:r>
            <a:r>
              <a:rPr lang="cs-CZ" dirty="0" err="1" smtClean="0">
                <a:solidFill>
                  <a:srgbClr val="0070C0"/>
                </a:solidFill>
              </a:rPr>
              <a:t>ště</a:t>
            </a:r>
            <a:r>
              <a:rPr lang="cs-CZ" dirty="0" smtClean="0">
                <a:solidFill>
                  <a:srgbClr val="0070C0"/>
                </a:solidFill>
              </a:rPr>
              <a:t> pod zem:) -- podíly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57</a:t>
            </a:fld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014379"/>
            <a:ext cx="10058400" cy="4912592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016369" y="4790831"/>
            <a:ext cx="1180123" cy="3595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noFill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1707662" y="3098811"/>
            <a:ext cx="3724030" cy="3595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37343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>
                <a:solidFill>
                  <a:srgbClr val="0070C0"/>
                </a:solidFill>
              </a:rPr>
              <a:t>„</a:t>
            </a:r>
            <a:r>
              <a:rPr lang="en-US" dirty="0" smtClean="0">
                <a:solidFill>
                  <a:srgbClr val="0070C0"/>
                </a:solidFill>
              </a:rPr>
              <a:t>Vid</a:t>
            </a:r>
            <a:r>
              <a:rPr lang="cs-CZ" dirty="0" err="1" smtClean="0">
                <a:solidFill>
                  <a:srgbClr val="0070C0"/>
                </a:solidFill>
              </a:rPr>
              <a:t>ění</a:t>
            </a:r>
            <a:r>
              <a:rPr lang="cs-CZ" dirty="0" smtClean="0">
                <a:solidFill>
                  <a:srgbClr val="0070C0"/>
                </a:solidFill>
              </a:rPr>
              <a:t>“ pomocí alfa částic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1892" y="723656"/>
            <a:ext cx="10515600" cy="4351338"/>
          </a:xfrm>
        </p:spPr>
        <p:txBody>
          <a:bodyPr/>
          <a:lstStyle/>
          <a:p>
            <a:r>
              <a:rPr lang="cs-CZ" dirty="0" smtClean="0"/>
              <a:t>Transmise vzorkem:</a:t>
            </a:r>
          </a:p>
          <a:p>
            <a:r>
              <a:rPr lang="cs-CZ" dirty="0" smtClean="0"/>
              <a:t>Řetízek, kovová mřížka.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52" y="2907102"/>
            <a:ext cx="5870310" cy="377279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348" y="2907102"/>
            <a:ext cx="5870309" cy="3772797"/>
          </a:xfrm>
          <a:prstGeom prst="rect">
            <a:avLst/>
          </a:prstGeo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022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>
                <a:solidFill>
                  <a:srgbClr val="0070C0"/>
                </a:solidFill>
              </a:rPr>
              <a:t>„Rentgen“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1892" y="723656"/>
            <a:ext cx="10515600" cy="4351338"/>
          </a:xfrm>
        </p:spPr>
        <p:txBody>
          <a:bodyPr/>
          <a:lstStyle/>
          <a:p>
            <a:r>
              <a:rPr lang="cs-CZ" dirty="0" smtClean="0"/>
              <a:t>Transmisní </a:t>
            </a:r>
            <a:r>
              <a:rPr lang="cs-CZ" dirty="0" err="1" smtClean="0"/>
              <a:t>scan</a:t>
            </a:r>
            <a:r>
              <a:rPr lang="cs-CZ" dirty="0"/>
              <a:t> </a:t>
            </a:r>
            <a:r>
              <a:rPr lang="cs-CZ" dirty="0" smtClean="0"/>
              <a:t>lastury, jako artefakt jedna výrazná alfa částice.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632" y="1351085"/>
            <a:ext cx="6098668" cy="5359858"/>
          </a:xfrm>
          <a:prstGeom prst="rect">
            <a:avLst/>
          </a:prstGeom>
        </p:spPr>
      </p:pic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371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>
                <a:solidFill>
                  <a:srgbClr val="0070C0"/>
                </a:solidFill>
              </a:rPr>
              <a:t>Alfa zářič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1892" y="723656"/>
            <a:ext cx="10515600" cy="4351338"/>
          </a:xfrm>
        </p:spPr>
        <p:txBody>
          <a:bodyPr/>
          <a:lstStyle/>
          <a:p>
            <a:r>
              <a:rPr lang="cs-CZ" dirty="0" smtClean="0"/>
              <a:t>Součást rozšíření „</a:t>
            </a:r>
            <a:r>
              <a:rPr lang="cs-CZ" dirty="0" err="1"/>
              <a:t>E</a:t>
            </a:r>
            <a:r>
              <a:rPr lang="cs-CZ" dirty="0" err="1" smtClean="0"/>
              <a:t>dukit</a:t>
            </a:r>
            <a:r>
              <a:rPr lang="cs-CZ" dirty="0" smtClean="0"/>
              <a:t>“: </a:t>
            </a:r>
            <a:r>
              <a:rPr lang="cs-CZ" dirty="0"/>
              <a:t>a</a:t>
            </a:r>
            <a:r>
              <a:rPr lang="en-US" dirty="0" err="1" smtClean="0"/>
              <a:t>merici</a:t>
            </a:r>
            <a:r>
              <a:rPr lang="cs-CZ" dirty="0" err="1" smtClean="0"/>
              <a:t>ový</a:t>
            </a:r>
            <a:r>
              <a:rPr lang="cs-CZ" dirty="0" smtClean="0"/>
              <a:t> zdroj</a:t>
            </a:r>
            <a:r>
              <a:rPr lang="cs-CZ" dirty="0"/>
              <a:t>:</a:t>
            </a:r>
            <a:r>
              <a:rPr lang="en-US" dirty="0" smtClean="0"/>
              <a:t> 9</a:t>
            </a:r>
            <a:r>
              <a:rPr lang="cs-CZ" dirty="0" smtClean="0"/>
              <a:t>,5kBq</a:t>
            </a:r>
            <a:endParaRPr lang="en-US" dirty="0" smtClean="0"/>
          </a:p>
          <a:p>
            <a:r>
              <a:rPr lang="cs-CZ" baseline="30000" dirty="0" smtClean="0"/>
              <a:t>241</a:t>
            </a:r>
            <a:r>
              <a:rPr lang="en-US" dirty="0" smtClean="0"/>
              <a:t>Am -&gt; </a:t>
            </a:r>
            <a:r>
              <a:rPr lang="cs-CZ" baseline="30000" dirty="0" smtClean="0"/>
              <a:t>237</a:t>
            </a:r>
            <a:r>
              <a:rPr lang="en-US" dirty="0" smtClean="0"/>
              <a:t>Np + </a:t>
            </a:r>
            <a:r>
              <a:rPr lang="cs-CZ" baseline="30000" dirty="0" smtClean="0"/>
              <a:t>4</a:t>
            </a:r>
            <a:r>
              <a:rPr lang="en-US" dirty="0" smtClean="0"/>
              <a:t>alfa</a:t>
            </a:r>
            <a:endParaRPr lang="cs-CZ" dirty="0" smtClean="0"/>
          </a:p>
          <a:p>
            <a:r>
              <a:rPr lang="cs-CZ" dirty="0" smtClean="0"/>
              <a:t>Doprovodné </a:t>
            </a:r>
            <a:r>
              <a:rPr lang="cs-CZ" dirty="0" err="1" smtClean="0"/>
              <a:t>gamma</a:t>
            </a:r>
            <a:r>
              <a:rPr lang="cs-CZ" dirty="0" smtClean="0"/>
              <a:t> záření.</a:t>
            </a:r>
          </a:p>
          <a:p>
            <a:r>
              <a:rPr lang="cs-CZ" dirty="0" err="1" smtClean="0"/>
              <a:t>Am+Be</a:t>
            </a:r>
            <a:r>
              <a:rPr lang="cs-CZ" dirty="0" smtClean="0"/>
              <a:t> v praxi též zdroj neutronů:)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634" y="2787399"/>
            <a:ext cx="5877301" cy="3918200"/>
          </a:xfrm>
          <a:prstGeom prst="rect">
            <a:avLst/>
          </a:prstGeom>
        </p:spPr>
      </p:pic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114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>
                <a:solidFill>
                  <a:srgbClr val="0070C0"/>
                </a:solidFill>
              </a:rPr>
              <a:t>„Rentgen“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1892" y="723656"/>
            <a:ext cx="10515600" cy="4351338"/>
          </a:xfrm>
        </p:spPr>
        <p:txBody>
          <a:bodyPr/>
          <a:lstStyle/>
          <a:p>
            <a:r>
              <a:rPr lang="cs-CZ" dirty="0" smtClean="0"/>
              <a:t>Elektrostatický výboj: náboj ve všech pixelech.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60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865" y="1147783"/>
            <a:ext cx="5887736" cy="571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45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>
                <a:solidFill>
                  <a:srgbClr val="0070C0"/>
                </a:solidFill>
              </a:rPr>
              <a:t>„Rentgen“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1892" y="723656"/>
            <a:ext cx="10515600" cy="4351338"/>
          </a:xfrm>
        </p:spPr>
        <p:txBody>
          <a:bodyPr/>
          <a:lstStyle/>
          <a:p>
            <a:r>
              <a:rPr lang="cs-CZ" dirty="0" smtClean="0"/>
              <a:t>Transmisní </a:t>
            </a:r>
            <a:r>
              <a:rPr lang="cs-CZ" dirty="0" err="1" smtClean="0"/>
              <a:t>scan</a:t>
            </a:r>
            <a:r>
              <a:rPr lang="cs-CZ" dirty="0"/>
              <a:t> </a:t>
            </a:r>
            <a:r>
              <a:rPr lang="cs-CZ" dirty="0" smtClean="0"/>
              <a:t>lastury.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76" y="1466489"/>
            <a:ext cx="4858318" cy="471183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977" y="1466489"/>
            <a:ext cx="4776397" cy="4632385"/>
          </a:xfrm>
          <a:prstGeom prst="rect">
            <a:avLst/>
          </a:prstGeo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15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>
                <a:solidFill>
                  <a:srgbClr val="0070C0"/>
                </a:solidFill>
              </a:rPr>
              <a:t>„Rentgen“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1892" y="723656"/>
            <a:ext cx="10515600" cy="4351338"/>
          </a:xfrm>
        </p:spPr>
        <p:txBody>
          <a:bodyPr/>
          <a:lstStyle/>
          <a:p>
            <a:r>
              <a:rPr lang="cs-CZ" dirty="0" smtClean="0"/>
              <a:t>Transmisní </a:t>
            </a:r>
            <a:r>
              <a:rPr lang="cs-CZ" dirty="0" err="1" smtClean="0"/>
              <a:t>scan</a:t>
            </a:r>
            <a:r>
              <a:rPr lang="cs-CZ" dirty="0"/>
              <a:t> </a:t>
            </a:r>
            <a:r>
              <a:rPr lang="cs-CZ" dirty="0" smtClean="0"/>
              <a:t>drobné ulity.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61" y="1515091"/>
            <a:ext cx="5099858" cy="494609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402" y="1492369"/>
            <a:ext cx="5123286" cy="4968815"/>
          </a:xfrm>
          <a:prstGeom prst="rect">
            <a:avLst/>
          </a:prstGeom>
        </p:spPr>
      </p:pic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575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>
                <a:solidFill>
                  <a:srgbClr val="0070C0"/>
                </a:solidFill>
              </a:rPr>
              <a:t>„Rentgen“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1892" y="723656"/>
            <a:ext cx="10515600" cy="4351338"/>
          </a:xfrm>
        </p:spPr>
        <p:txBody>
          <a:bodyPr/>
          <a:lstStyle/>
          <a:p>
            <a:r>
              <a:rPr lang="cs-CZ" dirty="0" smtClean="0"/>
              <a:t>Transmisní </a:t>
            </a:r>
            <a:r>
              <a:rPr lang="cs-CZ" dirty="0" err="1" smtClean="0"/>
              <a:t>scan</a:t>
            </a:r>
            <a:r>
              <a:rPr lang="cs-CZ" dirty="0" smtClean="0"/>
              <a:t>: šroubek ukrytý v kartonu.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63</a:t>
            </a:fld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98" y="2262444"/>
            <a:ext cx="3237927" cy="297268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641" y="2262444"/>
            <a:ext cx="3237927" cy="297268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423" y="2282082"/>
            <a:ext cx="3237927" cy="297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2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>
                <a:solidFill>
                  <a:srgbClr val="0070C0"/>
                </a:solidFill>
              </a:rPr>
              <a:t>„Rentgen“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 rot="5400000">
            <a:off x="8601216" y="3789992"/>
            <a:ext cx="5447102" cy="9170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   </a:t>
            </a:r>
            <a:r>
              <a:rPr lang="en-US" dirty="0" smtClean="0">
                <a:sym typeface="Wingdings" panose="05000000000000000000" pitchFamily="2" charset="2"/>
              </a:rPr>
              <a:t> </a:t>
            </a:r>
            <a:r>
              <a:rPr lang="en-US" dirty="0">
                <a:sym typeface="Wingdings" panose="05000000000000000000" pitchFamily="2" charset="2"/>
              </a:rPr>
              <a:t>Smearing </a:t>
            </a:r>
            <a:r>
              <a:rPr lang="en-US" dirty="0" smtClean="0"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</a:t>
            </a:r>
            <a:endParaRPr lang="cs-CZ" dirty="0" smtClean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61" y="1708030"/>
            <a:ext cx="5247684" cy="508095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313" y="1708030"/>
            <a:ext cx="5146522" cy="5115463"/>
          </a:xfrm>
          <a:prstGeom prst="rect">
            <a:avLst/>
          </a:prstGeom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7053937" y="1272485"/>
            <a:ext cx="1586855" cy="44953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mtClean="0"/>
              <a:t>Pozitiv</a:t>
            </a:r>
            <a:endParaRPr lang="cs-CZ" dirty="0" smtClean="0"/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>
          <a:xfrm>
            <a:off x="4049732" y="1258494"/>
            <a:ext cx="1586855" cy="44953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dirty="0" smtClean="0"/>
              <a:t>Negativ</a:t>
            </a: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10058142" y="1159201"/>
            <a:ext cx="1586855" cy="44953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dirty="0" smtClean="0"/>
              <a:t>Negativ</a:t>
            </a:r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>
          <a:xfrm>
            <a:off x="1504644" y="702705"/>
            <a:ext cx="4757432" cy="576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dirty="0" err="1" smtClean="0"/>
              <a:t>Including</a:t>
            </a:r>
            <a:r>
              <a:rPr lang="cs-CZ" dirty="0" smtClean="0"/>
              <a:t> </a:t>
            </a:r>
            <a:r>
              <a:rPr lang="cs-CZ" dirty="0" err="1" smtClean="0"/>
              <a:t>gamma</a:t>
            </a:r>
            <a:r>
              <a:rPr lang="cs-CZ" dirty="0" smtClean="0"/>
              <a:t> </a:t>
            </a:r>
            <a:r>
              <a:rPr lang="cs-CZ" dirty="0" err="1" smtClean="0"/>
              <a:t>spikes</a:t>
            </a:r>
            <a:endParaRPr lang="cs-CZ" dirty="0" smtClean="0"/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7679426" y="723656"/>
            <a:ext cx="4757432" cy="576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dirty="0" err="1" smtClean="0"/>
              <a:t>Excluding</a:t>
            </a:r>
            <a:r>
              <a:rPr lang="cs-CZ" dirty="0" smtClean="0"/>
              <a:t> </a:t>
            </a:r>
            <a:r>
              <a:rPr lang="cs-CZ" dirty="0" err="1" smtClean="0"/>
              <a:t>gamma</a:t>
            </a:r>
            <a:r>
              <a:rPr lang="cs-CZ" dirty="0" smtClean="0"/>
              <a:t> </a:t>
            </a:r>
            <a:r>
              <a:rPr lang="cs-CZ" dirty="0" err="1" smtClean="0"/>
              <a:t>spikes</a:t>
            </a:r>
            <a:endParaRPr lang="cs-CZ" dirty="0" smtClean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980" y="671566"/>
            <a:ext cx="1367025" cy="1173855"/>
          </a:xfrm>
          <a:prstGeom prst="rect">
            <a:avLst/>
          </a:prstGeom>
        </p:spPr>
      </p:pic>
      <p:sp>
        <p:nvSpPr>
          <p:cNvPr id="14" name="Zástupný symbol pro obsah 2"/>
          <p:cNvSpPr txBox="1">
            <a:spLocks/>
          </p:cNvSpPr>
          <p:nvPr/>
        </p:nvSpPr>
        <p:spPr>
          <a:xfrm>
            <a:off x="1021861" y="1376389"/>
            <a:ext cx="1586855" cy="44953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mtClean="0"/>
              <a:t>Pozitiv</a:t>
            </a:r>
            <a:endParaRPr lang="cs-CZ" dirty="0" smtClean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559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err="1" smtClean="0">
                <a:solidFill>
                  <a:srgbClr val="0070C0"/>
                </a:solidFill>
              </a:rPr>
              <a:t>Practicle</a:t>
            </a:r>
            <a:r>
              <a:rPr lang="cs-CZ" dirty="0" smtClean="0">
                <a:solidFill>
                  <a:srgbClr val="0070C0"/>
                </a:solidFill>
              </a:rPr>
              <a:t> Art?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15" name="Zástupný symbol pro datum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16" name="Zástupný symbol pro zápatí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17" name="Zástupný symbol pro číslo snímku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65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313" y="1708030"/>
            <a:ext cx="5146522" cy="511546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08" y="1889273"/>
            <a:ext cx="4743450" cy="4752975"/>
          </a:xfrm>
          <a:prstGeom prst="rect">
            <a:avLst/>
          </a:prstGeom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869461" y="588413"/>
            <a:ext cx="10515600" cy="6274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 err="1" smtClean="0">
                <a:solidFill>
                  <a:srgbClr val="0070C0"/>
                </a:solidFill>
              </a:rPr>
              <a:t>Particle</a:t>
            </a:r>
            <a:r>
              <a:rPr lang="cs-CZ" dirty="0" smtClean="0">
                <a:solidFill>
                  <a:srgbClr val="0070C0"/>
                </a:solidFill>
              </a:rPr>
              <a:t> Art!</a:t>
            </a:r>
            <a:endParaRPr lang="cs-CZ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42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>
                <a:solidFill>
                  <a:srgbClr val="0070C0"/>
                </a:solidFill>
              </a:rPr>
              <a:t>Gama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1892" y="723656"/>
            <a:ext cx="10515600" cy="4351338"/>
          </a:xfrm>
        </p:spPr>
        <p:txBody>
          <a:bodyPr/>
          <a:lstStyle/>
          <a:p>
            <a:r>
              <a:rPr lang="en-US" dirty="0" smtClean="0"/>
              <a:t>Gama</a:t>
            </a:r>
            <a:r>
              <a:rPr lang="cs-CZ" dirty="0" smtClean="0"/>
              <a:t>: poslové jaderné spektroskopie. Energie: </a:t>
            </a:r>
            <a:r>
              <a:rPr lang="cs-CZ" dirty="0" err="1" smtClean="0"/>
              <a:t>keV</a:t>
            </a:r>
            <a:r>
              <a:rPr lang="cs-CZ" dirty="0" smtClean="0"/>
              <a:t> – </a:t>
            </a:r>
            <a:r>
              <a:rPr lang="cs-CZ" dirty="0" err="1" smtClean="0"/>
              <a:t>MeV</a:t>
            </a:r>
            <a:r>
              <a:rPr lang="cs-CZ" dirty="0" smtClean="0"/>
              <a:t>.</a:t>
            </a:r>
          </a:p>
          <a:p>
            <a:r>
              <a:rPr lang="cs-CZ" dirty="0"/>
              <a:t>E</a:t>
            </a:r>
            <a:r>
              <a:rPr lang="cs-CZ" dirty="0" smtClean="0"/>
              <a:t>nergie zanechána v několika pixelech, často  jen v jednom.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292" y="1901825"/>
            <a:ext cx="6400800" cy="4819650"/>
          </a:xfrm>
          <a:prstGeom prst="rect">
            <a:avLst/>
          </a:prstGeo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245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Gamma/</a:t>
            </a:r>
            <a:r>
              <a:rPr lang="en-US" dirty="0" err="1" smtClean="0">
                <a:solidFill>
                  <a:srgbClr val="0070C0"/>
                </a:solidFill>
              </a:rPr>
              <a:t>Xrays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1892" y="723656"/>
            <a:ext cx="10515600" cy="4351338"/>
          </a:xfrm>
        </p:spPr>
        <p:txBody>
          <a:bodyPr/>
          <a:lstStyle/>
          <a:p>
            <a:r>
              <a:rPr lang="en-US" dirty="0" err="1" smtClean="0"/>
              <a:t>Energetick</a:t>
            </a:r>
            <a:r>
              <a:rPr lang="cs-CZ" dirty="0" smtClean="0"/>
              <a:t>é ztráty dány kombinací několika fyzikálních procesů.</a:t>
            </a:r>
          </a:p>
          <a:p>
            <a:r>
              <a:rPr lang="cs-CZ" dirty="0" smtClean="0"/>
              <a:t>V </a:t>
            </a:r>
            <a:r>
              <a:rPr lang="cs-CZ" dirty="0" err="1" smtClean="0"/>
              <a:t>keV</a:t>
            </a:r>
            <a:r>
              <a:rPr lang="en-US" dirty="0" smtClean="0"/>
              <a:t> – MeV</a:t>
            </a:r>
            <a:r>
              <a:rPr lang="cs-CZ" dirty="0" smtClean="0"/>
              <a:t> oblasti dominuje fotoefekt.</a:t>
            </a:r>
          </a:p>
          <a:p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48" y="1682082"/>
            <a:ext cx="5369844" cy="4674268"/>
          </a:xfrm>
          <a:prstGeom prst="rect">
            <a:avLst/>
          </a:prstGeom>
        </p:spPr>
      </p:pic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8</a:t>
            </a:fld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287" y="1789471"/>
            <a:ext cx="5462557" cy="507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3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>
                <a:solidFill>
                  <a:srgbClr val="0070C0"/>
                </a:solidFill>
              </a:rPr>
              <a:t>Beta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1892" y="723656"/>
            <a:ext cx="10515600" cy="4351338"/>
          </a:xfrm>
        </p:spPr>
        <p:txBody>
          <a:bodyPr/>
          <a:lstStyle/>
          <a:p>
            <a:r>
              <a:rPr lang="cs-CZ" dirty="0" smtClean="0"/>
              <a:t>Beta: poslové z jádra. Slabá interakce, v přírodě zejména </a:t>
            </a:r>
            <a:r>
              <a:rPr lang="cs-CZ" dirty="0"/>
              <a:t>β</a:t>
            </a:r>
            <a:r>
              <a:rPr lang="cs-CZ" baseline="30000" dirty="0" smtClean="0"/>
              <a:t>-</a:t>
            </a:r>
            <a:r>
              <a:rPr lang="cs-CZ" dirty="0" smtClean="0"/>
              <a:t> zdroje.</a:t>
            </a:r>
          </a:p>
          <a:p>
            <a:r>
              <a:rPr lang="cs-CZ" dirty="0"/>
              <a:t>Energie: </a:t>
            </a:r>
            <a:r>
              <a:rPr lang="cs-CZ" dirty="0" err="1"/>
              <a:t>keV</a:t>
            </a:r>
            <a:r>
              <a:rPr lang="cs-CZ" dirty="0"/>
              <a:t> – </a:t>
            </a:r>
            <a:r>
              <a:rPr lang="cs-CZ" dirty="0" err="1"/>
              <a:t>MeV</a:t>
            </a:r>
            <a:r>
              <a:rPr lang="cs-CZ" dirty="0"/>
              <a:t>.</a:t>
            </a:r>
          </a:p>
          <a:p>
            <a:endParaRPr lang="cs-CZ" dirty="0" smtClean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3. 5. 2016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Jiří Kvita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DE353-A9C7-4492-B183-DC9B2A0E0B8B}" type="slidenum">
              <a:rPr lang="cs-CZ" smtClean="0"/>
              <a:t>9</a:t>
            </a:fld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440" y="1901825"/>
            <a:ext cx="7391400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0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1345</TotalTime>
  <Words>2022</Words>
  <Application>Microsoft Office PowerPoint</Application>
  <PresentationFormat>Širokoúhlá obrazovka</PresentationFormat>
  <Paragraphs>422</Paragraphs>
  <Slides>65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65</vt:i4>
      </vt:variant>
    </vt:vector>
  </HeadingPairs>
  <TitlesOfParts>
    <vt:vector size="70" baseType="lpstr">
      <vt:lpstr>Arial</vt:lpstr>
      <vt:lpstr>Calibri</vt:lpstr>
      <vt:lpstr>Calibri Light</vt:lpstr>
      <vt:lpstr>Wingdings</vt:lpstr>
      <vt:lpstr>Motiv Office</vt:lpstr>
      <vt:lpstr>Částicovou kamerou TimePix</vt:lpstr>
      <vt:lpstr>MediPix</vt:lpstr>
      <vt:lpstr>Chip</vt:lpstr>
      <vt:lpstr>Disclaimer</vt:lpstr>
      <vt:lpstr>Zdroje záření</vt:lpstr>
      <vt:lpstr>Alfa zářič</vt:lpstr>
      <vt:lpstr>Gama</vt:lpstr>
      <vt:lpstr>Gamma/Xrays</vt:lpstr>
      <vt:lpstr>Beta</vt:lpstr>
      <vt:lpstr>Beta</vt:lpstr>
      <vt:lpstr>Alfa</vt:lpstr>
      <vt:lpstr>Alfa</vt:lpstr>
      <vt:lpstr>Alfa</vt:lpstr>
      <vt:lpstr>Ionizační ztráty nabité částice</vt:lpstr>
      <vt:lpstr>Všechny druhy záření?</vt:lpstr>
      <vt:lpstr>Miony</vt:lpstr>
      <vt:lpstr>Miony</vt:lpstr>
      <vt:lpstr>Miony</vt:lpstr>
      <vt:lpstr>Miony</vt:lpstr>
      <vt:lpstr>Miony</vt:lpstr>
      <vt:lpstr>Radiační pozadí</vt:lpstr>
      <vt:lpstr>Radiační pozadí</vt:lpstr>
      <vt:lpstr>Radiační pozadí</vt:lpstr>
      <vt:lpstr>Radiační pozadí</vt:lpstr>
      <vt:lpstr>Radiační pozadí</vt:lpstr>
      <vt:lpstr>Radiační pozadí</vt:lpstr>
      <vt:lpstr>Radiační pozadí</vt:lpstr>
      <vt:lpstr>Radiační pozadí</vt:lpstr>
      <vt:lpstr>Radiační pozadí</vt:lpstr>
      <vt:lpstr>Radiační pozadí</vt:lpstr>
      <vt:lpstr>Radon</vt:lpstr>
      <vt:lpstr>Částice s vysokými energiemi</vt:lpstr>
      <vt:lpstr>Ionizační ztráty nabité částice</vt:lpstr>
      <vt:lpstr>Kosmické záření</vt:lpstr>
      <vt:lpstr>Kosmické záření</vt:lpstr>
      <vt:lpstr>Experiment HESS</vt:lpstr>
      <vt:lpstr>Kosmické záření II</vt:lpstr>
      <vt:lpstr>Pierre Auger Observatory</vt:lpstr>
      <vt:lpstr>V letadle</vt:lpstr>
      <vt:lpstr>V letadle</vt:lpstr>
      <vt:lpstr>V letadle</vt:lpstr>
      <vt:lpstr>V letadle</vt:lpstr>
      <vt:lpstr>V letadle</vt:lpstr>
      <vt:lpstr>Radiační pozadí</vt:lpstr>
      <vt:lpstr>Letadlo</vt:lpstr>
      <vt:lpstr>V letadle</vt:lpstr>
      <vt:lpstr>„Fireballs“</vt:lpstr>
      <vt:lpstr>„Fireballs“</vt:lpstr>
      <vt:lpstr>Braggův peak</vt:lpstr>
      <vt:lpstr>ISS</vt:lpstr>
      <vt:lpstr>Vesmír</vt:lpstr>
      <vt:lpstr>Částicové experimenty na oběžné dráze</vt:lpstr>
      <vt:lpstr>Zpět na Zem…</vt:lpstr>
      <vt:lpstr>Poissonovo rozdělení</vt:lpstr>
      <vt:lpstr>A ještě pod zem:)</vt:lpstr>
      <vt:lpstr>A ještě pod zem:) -- korelace</vt:lpstr>
      <vt:lpstr>A ještě pod zem:) -- podíly</vt:lpstr>
      <vt:lpstr>„Vidění“ pomocí alfa částic</vt:lpstr>
      <vt:lpstr>„Rentgen“</vt:lpstr>
      <vt:lpstr>„Rentgen“</vt:lpstr>
      <vt:lpstr>„Rentgen“</vt:lpstr>
      <vt:lpstr>„Rentgen“</vt:lpstr>
      <vt:lpstr>„Rentgen“</vt:lpstr>
      <vt:lpstr>„Rentgen“</vt:lpstr>
      <vt:lpstr>Practicle Art?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jiri.kvita@outlook.cz</dc:creator>
  <cp:lastModifiedBy>jiri.kvita@outlook.cz</cp:lastModifiedBy>
  <cp:revision>114</cp:revision>
  <dcterms:created xsi:type="dcterms:W3CDTF">2015-11-17T12:04:06Z</dcterms:created>
  <dcterms:modified xsi:type="dcterms:W3CDTF">2016-06-22T12:15:20Z</dcterms:modified>
</cp:coreProperties>
</file>