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90" r:id="rId3"/>
    <p:sldId id="286" r:id="rId4"/>
    <p:sldId id="258" r:id="rId5"/>
    <p:sldId id="284" r:id="rId6"/>
    <p:sldId id="282" r:id="rId7"/>
    <p:sldId id="28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5" r:id="rId28"/>
    <p:sldId id="288" r:id="rId29"/>
    <p:sldId id="289" r:id="rId30"/>
    <p:sldId id="287" r:id="rId31"/>
    <p:sldId id="278" r:id="rId32"/>
    <p:sldId id="279" r:id="rId33"/>
    <p:sldId id="280" r:id="rId34"/>
    <p:sldId id="281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B7A79-8BAD-6AAE-6979-3D2E4F7C3F22}" v="273" dt="2024-09-13T11:08:03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C371-C800-4C38-BEC4-0EF7C7069656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D1AE1-EC4B-4FA7-98FC-9A434C332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07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6FDB5-95CB-4020-99C1-A2AC6FCC555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8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8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4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91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4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07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51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70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83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5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20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69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3B7F1-9EA3-4BCE-A7AF-924F70BB572F}" type="datetimeFigureOut">
              <a:rPr lang="cs-CZ" smtClean="0"/>
              <a:t>13.09.2024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EF21-14A8-48C5-A4D4-D9DEE09ADE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85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cam.com/subapp/quantum-imaging-detection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vacam.com/application/space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cam.com/application/space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courier.com/a/first-human-3d-x-ray-in-colour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vacam.com/application/biomedical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3221" y="2910597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Částicová kamerka MX-10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527734" y="5379413"/>
            <a:ext cx="7290171" cy="1390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>
                <a:solidFill>
                  <a:schemeClr val="bg1"/>
                </a:solidFill>
              </a:rPr>
              <a:t>Jiří </a:t>
            </a:r>
            <a:r>
              <a:rPr lang="cs-CZ" err="1">
                <a:solidFill>
                  <a:schemeClr val="bg1"/>
                </a:solidFill>
              </a:rPr>
              <a:t>Kvita</a:t>
            </a:r>
          </a:p>
          <a:p>
            <a:pPr marL="0" indent="0" algn="ctr">
              <a:buNone/>
            </a:pPr>
            <a:r>
              <a:rPr lang="cs-CZ">
                <a:solidFill>
                  <a:schemeClr val="bg1"/>
                </a:solidFill>
                <a:ea typeface="Calibri"/>
                <a:cs typeface="Calibri"/>
              </a:rPr>
              <a:t>Společná laboratoř optiky UP a FZÚ AV ČR</a:t>
            </a:r>
            <a:endParaRPr lang="cs-CZ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34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Alfa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01202" y="669604"/>
            <a:ext cx="11675724" cy="6018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Alfa částice</a:t>
            </a:r>
            <a:r>
              <a:rPr lang="cs-CZ" dirty="0">
                <a:solidFill>
                  <a:schemeClr val="bg1"/>
                </a:solidFill>
              </a:rPr>
              <a:t>: jádra hélia, která vyletují z jiných těžkých jader, čímž vznikají stabilnější jádra.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</a:t>
            </a:r>
            <a:r>
              <a:rPr lang="cs-CZ" dirty="0">
                <a:solidFill>
                  <a:schemeClr val="bg1"/>
                </a:solidFill>
              </a:rPr>
              <a:t>fa částice se v křemíku zastaví (i ve vzduchu uletí jen několik cm)</a:t>
            </a:r>
          </a:p>
          <a:p>
            <a:r>
              <a:rPr lang="cs-CZ" dirty="0">
                <a:solidFill>
                  <a:schemeClr val="bg1"/>
                </a:solidFill>
              </a:rPr>
              <a:t>Vyražené ionizované elektrony v křemíku se „rozlijí“ do sousedních pixelů a způsobí širokou kruhovou stopu.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t="6629" r="13767" b="8382"/>
          <a:stretch/>
        </p:blipFill>
        <p:spPr>
          <a:xfrm>
            <a:off x="7376844" y="2838826"/>
            <a:ext cx="4500081" cy="384965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01202" y="3164441"/>
            <a:ext cx="6949611" cy="3390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Alfa rozpadem se přeměňují velmi těžké prvky, např. uran, radon, polonium, rádium…</a:t>
            </a:r>
          </a:p>
          <a:p>
            <a:r>
              <a:rPr lang="cs-CZ" dirty="0">
                <a:solidFill>
                  <a:schemeClr val="bg1"/>
                </a:solidFill>
              </a:rPr>
              <a:t>Bombardováním zlaté fólie alfa částicemi objevil Ernest </a:t>
            </a:r>
            <a:r>
              <a:rPr lang="cs-CZ" dirty="0" err="1">
                <a:solidFill>
                  <a:schemeClr val="bg1"/>
                </a:solidFill>
              </a:rPr>
              <a:t>Rutherford</a:t>
            </a:r>
            <a:r>
              <a:rPr lang="cs-CZ" dirty="0">
                <a:solidFill>
                  <a:schemeClr val="bg1"/>
                </a:solidFill>
              </a:rPr>
              <a:t> atomové jádro!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Alfa částice se občas odrazily zpět, což nešlo vysvětlit jinak, než že většina hmotnosti atomu je v nějakém velmi malém hmotném centru.  </a:t>
            </a:r>
            <a:endParaRPr lang="cs-CZ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3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Jak částice vidí kamera MX-10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2955" r="16171" b="10050"/>
          <a:stretch/>
        </p:blipFill>
        <p:spPr>
          <a:xfrm>
            <a:off x="4383318" y="3034862"/>
            <a:ext cx="3733267" cy="3324841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t="5293" r="26309" b="18401"/>
          <a:stretch/>
        </p:blipFill>
        <p:spPr>
          <a:xfrm>
            <a:off x="8167956" y="2938870"/>
            <a:ext cx="3842533" cy="3470429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t="6629" r="13767" b="8382"/>
          <a:stretch/>
        </p:blipFill>
        <p:spPr>
          <a:xfrm>
            <a:off x="410966" y="3005451"/>
            <a:ext cx="3920981" cy="3354252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1740569" y="2254981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Alfa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659303" y="2254981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Beta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9578037" y="2254981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Gama</a:t>
            </a:r>
          </a:p>
        </p:txBody>
      </p:sp>
    </p:spTree>
    <p:extLst>
      <p:ext uri="{BB962C8B-B14F-4D97-AF65-F5344CB8AC3E}">
        <p14:creationId xmlns:p14="http://schemas.microsoft.com/office/powerpoint/2010/main" val="232190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Radiační pozadí – „nic“ po </a:t>
            </a:r>
            <a:r>
              <a:rPr lang="en-US" b="1" dirty="0">
                <a:solidFill>
                  <a:schemeClr val="bg1"/>
                </a:solidFill>
              </a:rPr>
              <a:t>6 </a:t>
            </a:r>
            <a:r>
              <a:rPr lang="en-US" b="1" dirty="0" err="1">
                <a:solidFill>
                  <a:schemeClr val="bg1"/>
                </a:solidFill>
              </a:rPr>
              <a:t>hodin</a:t>
            </a:r>
            <a:r>
              <a:rPr lang="cs-CZ" b="1" dirty="0" err="1">
                <a:solidFill>
                  <a:schemeClr val="bg1"/>
                </a:solidFill>
              </a:rPr>
              <a:t>ách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51" r="833" b="8564"/>
          <a:stretch/>
        </p:blipFill>
        <p:spPr>
          <a:xfrm>
            <a:off x="2822092" y="857067"/>
            <a:ext cx="6460907" cy="56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Radiační pozadí – „nic“ po </a:t>
            </a:r>
            <a:r>
              <a:rPr lang="en-US" b="1" dirty="0">
                <a:solidFill>
                  <a:schemeClr val="bg1"/>
                </a:solidFill>
              </a:rPr>
              <a:t>6 </a:t>
            </a:r>
            <a:r>
              <a:rPr lang="cs-CZ" b="1" dirty="0">
                <a:solidFill>
                  <a:schemeClr val="bg1"/>
                </a:solidFill>
              </a:rPr>
              <a:t>hodinách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51" r="833" b="8564"/>
          <a:stretch/>
        </p:blipFill>
        <p:spPr>
          <a:xfrm>
            <a:off x="7945688" y="2054831"/>
            <a:ext cx="3766852" cy="3308279"/>
          </a:xfrm>
          <a:prstGeom prst="rect">
            <a:avLst/>
          </a:prstGeom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211475" y="824592"/>
            <a:ext cx="7494143" cy="5812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Alfa </a:t>
            </a:r>
            <a:r>
              <a:rPr lang="cs-CZ" dirty="0">
                <a:solidFill>
                  <a:schemeClr val="bg1"/>
                </a:solidFill>
              </a:rPr>
              <a:t>částice pocházejí z přírodního radonu a jeho produktů rozpadu (polonium).</a:t>
            </a:r>
          </a:p>
          <a:p>
            <a:r>
              <a:rPr lang="cs-CZ" dirty="0">
                <a:solidFill>
                  <a:schemeClr val="bg1"/>
                </a:solidFill>
              </a:rPr>
              <a:t>Roční dávka člověka je po zahrnutí zdrojů z jídla, rtg. vyšetření, vnitřních a pozemských a kosmických zdrojů okolo 2mSv.</a:t>
            </a:r>
            <a:endParaRPr lang="cs-CZ" dirty="0">
              <a:solidFill>
                <a:schemeClr val="bg1"/>
              </a:solidFill>
              <a:ea typeface="Calibri"/>
              <a:cs typeface="Calibri"/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Tj. 2 </a:t>
            </a:r>
            <a:r>
              <a:rPr lang="cs-CZ" dirty="0" err="1">
                <a:solidFill>
                  <a:schemeClr val="bg1"/>
                </a:solidFill>
              </a:rPr>
              <a:t>mili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Sieverty</a:t>
            </a:r>
            <a:r>
              <a:rPr lang="cs-CZ" dirty="0">
                <a:solidFill>
                  <a:schemeClr val="bg1"/>
                </a:solidFill>
              </a:rPr>
              <a:t> za rok</a:t>
            </a:r>
            <a:r>
              <a:rPr lang="en-US" dirty="0">
                <a:solidFill>
                  <a:schemeClr val="bg1"/>
                </a:solidFill>
              </a:rPr>
              <a:t>;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Sievert</a:t>
            </a:r>
            <a:r>
              <a:rPr lang="cs-CZ" dirty="0">
                <a:solidFill>
                  <a:schemeClr val="bg1"/>
                </a:solidFill>
              </a:rPr>
              <a:t> je 1 Joule /kg</a:t>
            </a:r>
          </a:p>
          <a:p>
            <a:pPr lvl="1"/>
            <a:r>
              <a:rPr lang="cs-CZ" dirty="0" err="1">
                <a:solidFill>
                  <a:schemeClr val="bg1"/>
                </a:solidFill>
              </a:rPr>
              <a:t>Pracovnící</a:t>
            </a:r>
            <a:r>
              <a:rPr lang="cs-CZ" dirty="0">
                <a:solidFill>
                  <a:schemeClr val="bg1"/>
                </a:solidFill>
              </a:rPr>
              <a:t> s radiačními zdroji mají povoleno 50 </a:t>
            </a:r>
            <a:r>
              <a:rPr lang="cs-CZ" dirty="0" err="1">
                <a:solidFill>
                  <a:schemeClr val="bg1"/>
                </a:solidFill>
              </a:rPr>
              <a:t>mSv</a:t>
            </a:r>
            <a:r>
              <a:rPr lang="cs-CZ" dirty="0">
                <a:solidFill>
                  <a:schemeClr val="bg1"/>
                </a:solidFill>
              </a:rPr>
              <a:t>/rok.</a:t>
            </a:r>
          </a:p>
          <a:p>
            <a:r>
              <a:rPr lang="cs-CZ" dirty="0">
                <a:solidFill>
                  <a:schemeClr val="bg1"/>
                </a:solidFill>
              </a:rPr>
              <a:t>To odpovídá okolo 0,2 mikro Sv/hodinu.</a:t>
            </a:r>
            <a:endParaRPr lang="cs-CZ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cs-CZ" dirty="0">
                <a:solidFill>
                  <a:schemeClr val="bg1"/>
                </a:solidFill>
              </a:rPr>
              <a:t>Mnohem více trpí plíce kuřáků, neboť v tabáku jsou obsaženy radioaktivní izotopy polonia a olova, původně z hnojiv.</a:t>
            </a:r>
          </a:p>
        </p:txBody>
      </p:sp>
    </p:spTree>
    <p:extLst>
      <p:ext uri="{BB962C8B-B14F-4D97-AF65-F5344CB8AC3E}">
        <p14:creationId xmlns:p14="http://schemas.microsoft.com/office/powerpoint/2010/main" val="102295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Sklenička z uranového skla</a:t>
            </a:r>
            <a:r>
              <a:rPr lang="en-US" b="1" dirty="0">
                <a:solidFill>
                  <a:schemeClr val="bg1"/>
                </a:solidFill>
              </a:rPr>
              <a:t>,  5 </a:t>
            </a:r>
            <a:r>
              <a:rPr lang="en-US" b="1" dirty="0" err="1">
                <a:solidFill>
                  <a:schemeClr val="bg1"/>
                </a:solidFill>
              </a:rPr>
              <a:t>minut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756" r="989" b="10168"/>
          <a:stretch/>
        </p:blipFill>
        <p:spPr>
          <a:xfrm>
            <a:off x="2862942" y="914400"/>
            <a:ext cx="5900467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8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Aktivita lidského těla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83394" y="792240"/>
            <a:ext cx="8212552" cy="496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Radioaktivní draslík </a:t>
            </a:r>
            <a:r>
              <a:rPr lang="en-US" baseline="30000" dirty="0">
                <a:solidFill>
                  <a:schemeClr val="bg1"/>
                </a:solidFill>
              </a:rPr>
              <a:t>40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cs-CZ" dirty="0">
                <a:solidFill>
                  <a:schemeClr val="bg1"/>
                </a:solidFill>
              </a:rPr>
              <a:t> (0,012</a:t>
            </a:r>
            <a:r>
              <a:rPr lang="en-US" dirty="0">
                <a:solidFill>
                  <a:schemeClr val="bg1"/>
                </a:solidFill>
              </a:rPr>
              <a:t>%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cs-CZ" dirty="0" err="1">
                <a:solidFill>
                  <a:schemeClr val="bg1"/>
                </a:solidFill>
              </a:rPr>
              <a:t>řírodního</a:t>
            </a:r>
            <a:r>
              <a:rPr lang="cs-CZ" dirty="0">
                <a:solidFill>
                  <a:schemeClr val="bg1"/>
                </a:solidFill>
              </a:rPr>
              <a:t> draslíku) se rozpadá beta rozpadem na vápník, popř. záchytem elektronu na argon.</a:t>
            </a:r>
          </a:p>
          <a:p>
            <a:r>
              <a:rPr lang="cs-CZ" dirty="0">
                <a:solidFill>
                  <a:schemeClr val="bg1"/>
                </a:solidFill>
              </a:rPr>
              <a:t>Člověk hmotnosti</a:t>
            </a:r>
            <a:r>
              <a:rPr lang="en-US" dirty="0">
                <a:solidFill>
                  <a:schemeClr val="bg1"/>
                </a:solidFill>
              </a:rPr>
              <a:t> 70 kg </a:t>
            </a:r>
            <a:r>
              <a:rPr lang="cs-CZ" dirty="0">
                <a:solidFill>
                  <a:schemeClr val="bg1"/>
                </a:solidFill>
              </a:rPr>
              <a:t>obsahuje asi</a:t>
            </a:r>
            <a:r>
              <a:rPr lang="en-US" dirty="0">
                <a:solidFill>
                  <a:schemeClr val="bg1"/>
                </a:solidFill>
              </a:rPr>
              <a:t> 140 gram</a:t>
            </a:r>
            <a:r>
              <a:rPr lang="cs-CZ" dirty="0">
                <a:solidFill>
                  <a:schemeClr val="bg1"/>
                </a:solidFill>
              </a:rPr>
              <a:t>ů draslíku,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z toho</a:t>
            </a:r>
            <a:r>
              <a:rPr lang="en-US" dirty="0">
                <a:solidFill>
                  <a:schemeClr val="bg1"/>
                </a:solidFill>
              </a:rPr>
              <a:t> 0.0164 gram</a:t>
            </a:r>
            <a:r>
              <a:rPr lang="cs-CZ" dirty="0">
                <a:solidFill>
                  <a:schemeClr val="bg1"/>
                </a:solidFill>
              </a:rPr>
              <a:t>ů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aseline="30000" dirty="0">
                <a:solidFill>
                  <a:schemeClr val="bg1"/>
                </a:solidFill>
              </a:rPr>
              <a:t>40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cs-CZ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4300</a:t>
            </a:r>
            <a:r>
              <a:rPr lang="cs-CZ" dirty="0">
                <a:solidFill>
                  <a:schemeClr val="bg1"/>
                </a:solidFill>
              </a:rPr>
              <a:t> těchto jader se v těle rozpadne každou sekundu.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Ban</a:t>
            </a:r>
            <a:r>
              <a:rPr lang="cs-CZ" dirty="0" err="1">
                <a:solidFill>
                  <a:schemeClr val="bg1"/>
                </a:solidFill>
              </a:rPr>
              <a:t>án</a:t>
            </a:r>
            <a:r>
              <a:rPr lang="cs-CZ" dirty="0">
                <a:solidFill>
                  <a:schemeClr val="bg1"/>
                </a:solidFill>
              </a:rPr>
              <a:t> (má hodně draslíku) jako jednotka radioaktivity:)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92601" y="6267235"/>
            <a:ext cx="428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https://en.wikipedia.org/wiki/Potassium-40</a:t>
            </a:r>
          </a:p>
        </p:txBody>
      </p:sp>
      <p:pic>
        <p:nvPicPr>
          <p:cNvPr id="43012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46" y="1177282"/>
            <a:ext cx="2857854" cy="389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r="17832"/>
          <a:stretch/>
        </p:blipFill>
        <p:spPr>
          <a:xfrm>
            <a:off x="2969231" y="3925120"/>
            <a:ext cx="2749734" cy="25878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5209" y="6451362"/>
            <a:ext cx="739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Most Radioactive Places on Earth :: </a:t>
            </a:r>
            <a:r>
              <a:rPr lang="cs-CZ" dirty="0">
                <a:solidFill>
                  <a:schemeClr val="bg1"/>
                </a:solidFill>
              </a:rPr>
              <a:t>https://youtu.be/TRL7o2kPqw0</a:t>
            </a:r>
          </a:p>
        </p:txBody>
      </p:sp>
    </p:spTree>
    <p:extLst>
      <p:ext uri="{BB962C8B-B14F-4D97-AF65-F5344CB8AC3E}">
        <p14:creationId xmlns:p14="http://schemas.microsoft.com/office/powerpoint/2010/main" val="368353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Aktivita lidského těla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83394" y="792240"/>
            <a:ext cx="8212552" cy="496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Radioaktivní draslík </a:t>
            </a:r>
            <a:r>
              <a:rPr lang="en-US" baseline="30000" dirty="0">
                <a:solidFill>
                  <a:schemeClr val="bg1"/>
                </a:solidFill>
              </a:rPr>
              <a:t>40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cs-CZ" dirty="0">
                <a:solidFill>
                  <a:schemeClr val="bg1"/>
                </a:solidFill>
              </a:rPr>
              <a:t> (0,012</a:t>
            </a:r>
            <a:r>
              <a:rPr lang="en-US" dirty="0">
                <a:solidFill>
                  <a:schemeClr val="bg1"/>
                </a:solidFill>
              </a:rPr>
              <a:t>%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cs-CZ" dirty="0" err="1">
                <a:solidFill>
                  <a:schemeClr val="bg1"/>
                </a:solidFill>
              </a:rPr>
              <a:t>řírodního</a:t>
            </a:r>
            <a:r>
              <a:rPr lang="cs-CZ" dirty="0">
                <a:solidFill>
                  <a:schemeClr val="bg1"/>
                </a:solidFill>
              </a:rPr>
              <a:t> draslíku) se rozpadá beta rozpadem na vápník, popř. záchytem elektronu na argon.</a:t>
            </a:r>
          </a:p>
          <a:p>
            <a:r>
              <a:rPr lang="cs-CZ" dirty="0">
                <a:solidFill>
                  <a:schemeClr val="bg1"/>
                </a:solidFill>
              </a:rPr>
              <a:t>Člověk hmotnosti</a:t>
            </a:r>
            <a:r>
              <a:rPr lang="en-US" dirty="0">
                <a:solidFill>
                  <a:schemeClr val="bg1"/>
                </a:solidFill>
              </a:rPr>
              <a:t> 70 kg </a:t>
            </a:r>
            <a:r>
              <a:rPr lang="cs-CZ" dirty="0">
                <a:solidFill>
                  <a:schemeClr val="bg1"/>
                </a:solidFill>
              </a:rPr>
              <a:t>obsahuje asi</a:t>
            </a:r>
            <a:r>
              <a:rPr lang="en-US" dirty="0">
                <a:solidFill>
                  <a:schemeClr val="bg1"/>
                </a:solidFill>
              </a:rPr>
              <a:t> 140 gram</a:t>
            </a:r>
            <a:r>
              <a:rPr lang="cs-CZ" dirty="0">
                <a:solidFill>
                  <a:schemeClr val="bg1"/>
                </a:solidFill>
              </a:rPr>
              <a:t>ů draslíku,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z toho</a:t>
            </a:r>
            <a:r>
              <a:rPr lang="en-US" dirty="0">
                <a:solidFill>
                  <a:schemeClr val="bg1"/>
                </a:solidFill>
              </a:rPr>
              <a:t> 0.0164 gram</a:t>
            </a:r>
            <a:r>
              <a:rPr lang="cs-CZ" dirty="0">
                <a:solidFill>
                  <a:schemeClr val="bg1"/>
                </a:solidFill>
              </a:rPr>
              <a:t>ů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aseline="30000" dirty="0">
                <a:solidFill>
                  <a:schemeClr val="bg1"/>
                </a:solidFill>
              </a:rPr>
              <a:t>40</a:t>
            </a: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cs-CZ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4300</a:t>
            </a:r>
            <a:r>
              <a:rPr lang="cs-CZ" dirty="0">
                <a:solidFill>
                  <a:schemeClr val="bg1"/>
                </a:solidFill>
              </a:rPr>
              <a:t> těchto jader se v těle rozpadne každou sekundu.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Ban</a:t>
            </a:r>
            <a:r>
              <a:rPr lang="cs-CZ" dirty="0" err="1">
                <a:solidFill>
                  <a:schemeClr val="bg1"/>
                </a:solidFill>
              </a:rPr>
              <a:t>án</a:t>
            </a:r>
            <a:r>
              <a:rPr lang="cs-CZ" dirty="0">
                <a:solidFill>
                  <a:schemeClr val="bg1"/>
                </a:solidFill>
              </a:rPr>
              <a:t> (má hodně draslíku) jako jednotka radioaktivity:)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92601" y="6267235"/>
            <a:ext cx="428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https://en.wikipedia.org/wiki/Potassium-40</a:t>
            </a:r>
          </a:p>
        </p:txBody>
      </p:sp>
      <p:pic>
        <p:nvPicPr>
          <p:cNvPr id="43012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46" y="1177282"/>
            <a:ext cx="2857854" cy="389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r="17832"/>
          <a:stretch/>
        </p:blipFill>
        <p:spPr>
          <a:xfrm>
            <a:off x="2969231" y="3925120"/>
            <a:ext cx="2749734" cy="25878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5209" y="6451362"/>
            <a:ext cx="739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Most Radioactive Places on Earth :: </a:t>
            </a:r>
            <a:r>
              <a:rPr lang="cs-CZ" dirty="0">
                <a:solidFill>
                  <a:schemeClr val="bg1"/>
                </a:solidFill>
              </a:rPr>
              <a:t>https://youtu.be/TRL7o2kPqw0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38" y="146460"/>
            <a:ext cx="8609523" cy="656507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735036" y="2726871"/>
            <a:ext cx="3967843" cy="396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992085" y="360362"/>
            <a:ext cx="335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Dopis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Wolfganga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Pauliho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6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Jak částice vidí kamera MX-10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597657" y="765772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???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1303" r="1092" b="4917"/>
          <a:stretch/>
        </p:blipFill>
        <p:spPr>
          <a:xfrm>
            <a:off x="430443" y="1288992"/>
            <a:ext cx="5924764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2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Jak částice vidí kamera MX-10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609637" y="765772"/>
            <a:ext cx="688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Jde o částici z kosmického záření zvanou </a:t>
            </a:r>
            <a:r>
              <a:rPr lang="cs-CZ" sz="2800" dirty="0" err="1">
                <a:solidFill>
                  <a:schemeClr val="bg1"/>
                </a:solidFill>
              </a:rPr>
              <a:t>mion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1303" r="1092" b="4917"/>
          <a:stretch/>
        </p:blipFill>
        <p:spPr>
          <a:xfrm>
            <a:off x="430443" y="1288992"/>
            <a:ext cx="5924764" cy="5198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38" y="4534836"/>
            <a:ext cx="3790561" cy="20700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555" y="1612905"/>
            <a:ext cx="5045529" cy="27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5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>
                <a:solidFill>
                  <a:schemeClr val="bg1"/>
                </a:solidFill>
              </a:rPr>
              <a:t>Miony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4660" y="663575"/>
            <a:ext cx="6441897" cy="4422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solidFill>
                  <a:schemeClr val="bg1"/>
                </a:solidFill>
              </a:rPr>
              <a:t>Miony</a:t>
            </a:r>
            <a:r>
              <a:rPr lang="cs-CZ" dirty="0">
                <a:solidFill>
                  <a:schemeClr val="bg1"/>
                </a:solidFill>
              </a:rPr>
              <a:t> jsou podobné elektronům, jen jsou asi 200x těžší a rozpadají se na elektron a neutrina.</a:t>
            </a:r>
          </a:p>
          <a:p>
            <a:r>
              <a:rPr lang="cs-CZ" dirty="0">
                <a:solidFill>
                  <a:schemeClr val="bg1"/>
                </a:solidFill>
              </a:rPr>
              <a:t>Vznikají ve výškách kolem 20 km ve srážkách primárního kosmického záření s atmosférou.</a:t>
            </a:r>
          </a:p>
          <a:p>
            <a:r>
              <a:rPr lang="cs-CZ" dirty="0">
                <a:solidFill>
                  <a:schemeClr val="bg1"/>
                </a:solidFill>
              </a:rPr>
              <a:t>Doba života </a:t>
            </a:r>
            <a:r>
              <a:rPr lang="cs-CZ" dirty="0" err="1">
                <a:solidFill>
                  <a:schemeClr val="bg1"/>
                </a:solidFill>
              </a:rPr>
              <a:t>mionu</a:t>
            </a:r>
            <a:r>
              <a:rPr lang="cs-CZ" dirty="0">
                <a:solidFill>
                  <a:schemeClr val="bg1"/>
                </a:solidFill>
              </a:rPr>
              <a:t> je asi 2 mikrosekundy.</a:t>
            </a:r>
          </a:p>
          <a:p>
            <a:r>
              <a:rPr lang="cs-CZ" dirty="0">
                <a:solidFill>
                  <a:schemeClr val="bg1"/>
                </a:solidFill>
              </a:rPr>
              <a:t>Za tu dobu by i rychlostí světla uletěly jen 600m…</a:t>
            </a:r>
          </a:p>
          <a:p>
            <a:r>
              <a:rPr lang="cs-CZ" dirty="0">
                <a:solidFill>
                  <a:schemeClr val="bg1"/>
                </a:solidFill>
              </a:rPr>
              <a:t>Přesto je pozorujeme při povrchu Země díky dilataci času – Einsteinova teorie relativity!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0143" y="6133672"/>
            <a:ext cx="550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http://cosmic.lbl.gov/SKliewer/Cosmic_Rays/Muons.htm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57" y="1051252"/>
            <a:ext cx="5424755" cy="2912980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0103" y="4910465"/>
            <a:ext cx="6254535" cy="11258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Každou sekundu jich asi 100 proletí Vaším tělem (jeden za </a:t>
            </a:r>
            <a:r>
              <a:rPr lang="en-US" dirty="0" err="1">
                <a:solidFill>
                  <a:schemeClr val="bg1"/>
                </a:solidFill>
              </a:rPr>
              <a:t>minutu</a:t>
            </a:r>
            <a:r>
              <a:rPr lang="cs-CZ" dirty="0">
                <a:solidFill>
                  <a:schemeClr val="bg1"/>
                </a:solidFill>
              </a:rPr>
              <a:t> na čtvereční centimetr).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0" t="1303" r="1092" b="22349"/>
          <a:stretch/>
        </p:blipFill>
        <p:spPr>
          <a:xfrm>
            <a:off x="8352889" y="4321087"/>
            <a:ext cx="2335657" cy="22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5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Částicová kamerka MX-10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01202" y="669604"/>
            <a:ext cx="11675724" cy="601887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Křemíkový čip 256 x 256 pixelů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cs-CZ" dirty="0">
                <a:solidFill>
                  <a:schemeClr val="bg1"/>
                </a:solidFill>
              </a:rPr>
              <a:t>1,4 cm x 1,4 cm, tloušťky cca 0,3 mm.</a:t>
            </a:r>
          </a:p>
          <a:p>
            <a:r>
              <a:rPr lang="cs-CZ" dirty="0">
                <a:solidFill>
                  <a:schemeClr val="bg1"/>
                </a:solidFill>
              </a:rPr>
              <a:t>Digitální fotoaparát, který v reálném čase “vidí“ </a:t>
            </a:r>
            <a:r>
              <a:rPr lang="en-US" dirty="0" err="1">
                <a:solidFill>
                  <a:schemeClr val="bg1"/>
                </a:solidFill>
              </a:rPr>
              <a:t>stopy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částic.</a:t>
            </a:r>
          </a:p>
          <a:p>
            <a:r>
              <a:rPr lang="cs-CZ" dirty="0">
                <a:solidFill>
                  <a:schemeClr val="bg1"/>
                </a:solidFill>
              </a:rPr>
              <a:t>Vyvinut v laboratoři CERN ve spolupráci s </a:t>
            </a:r>
            <a:r>
              <a:rPr lang="en-US" dirty="0">
                <a:solidFill>
                  <a:schemeClr val="bg1"/>
                </a:solidFill>
              </a:rPr>
              <a:t>UTEF </a:t>
            </a:r>
            <a:r>
              <a:rPr lang="cs-CZ" dirty="0">
                <a:solidFill>
                  <a:schemeClr val="bg1"/>
                </a:solidFill>
              </a:rPr>
              <a:t>ČVUT.</a:t>
            </a:r>
          </a:p>
          <a:p>
            <a:r>
              <a:rPr lang="cs-CZ" dirty="0">
                <a:solidFill>
                  <a:schemeClr val="bg1"/>
                </a:solidFill>
              </a:rPr>
              <a:t>Edukační verzi prodává firma JABLOTRON.</a:t>
            </a:r>
          </a:p>
          <a:p>
            <a:r>
              <a:rPr lang="cs-CZ" dirty="0">
                <a:solidFill>
                  <a:schemeClr val="bg1"/>
                </a:solidFill>
              </a:rPr>
              <a:t>Profesionální verze létá i na ISS:)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18" y="3280861"/>
            <a:ext cx="4791182" cy="33091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61" y="3265312"/>
            <a:ext cx="4987033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1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Jak částice vidí kamera MX-10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597657" y="765772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???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8816" r="1039" b="4732"/>
          <a:stretch/>
        </p:blipFill>
        <p:spPr>
          <a:xfrm>
            <a:off x="1366463" y="1542224"/>
            <a:ext cx="5948737" cy="4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Jak částice vidí kamera MX-10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62336" y="749946"/>
            <a:ext cx="1141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Vzácnější stopa silně energetické a ionizující částice, snad protonu, z kosmického záření.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8816" r="1039" b="4732"/>
          <a:stretch/>
        </p:blipFill>
        <p:spPr>
          <a:xfrm>
            <a:off x="1366463" y="1542224"/>
            <a:ext cx="5948737" cy="47924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01" y="2483259"/>
            <a:ext cx="2853351" cy="30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5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 letadle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62336" y="749946"/>
            <a:ext cx="11414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800" dirty="0" err="1">
                <a:solidFill>
                  <a:schemeClr val="bg1"/>
                </a:solidFill>
              </a:rPr>
              <a:t>Miony</a:t>
            </a:r>
            <a:r>
              <a:rPr lang="cs-CZ" sz="2800" dirty="0">
                <a:solidFill>
                  <a:schemeClr val="bg1"/>
                </a:solidFill>
              </a:rPr>
              <a:t> a i silně ionizující částice: piony, protony...</a:t>
            </a:r>
          </a:p>
          <a:p>
            <a:r>
              <a:rPr lang="cs-CZ" sz="2800" dirty="0">
                <a:solidFill>
                  <a:schemeClr val="bg1"/>
                </a:solidFill>
              </a:rPr>
              <a:t>Nicméně let přes Atlantik se u člověka rovná rentgenu plic.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1016" r="728" b="8915"/>
          <a:stretch/>
        </p:blipFill>
        <p:spPr>
          <a:xfrm>
            <a:off x="3175447" y="2049236"/>
            <a:ext cx="5013332" cy="421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8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 svazku částic na urychlovači SPS v CERN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621" r="1383" b="4922"/>
          <a:stretch/>
        </p:blipFill>
        <p:spPr>
          <a:xfrm>
            <a:off x="6441896" y="1469205"/>
            <a:ext cx="4530904" cy="47980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20487" r="8851" b="14994"/>
          <a:stretch/>
        </p:blipFill>
        <p:spPr>
          <a:xfrm>
            <a:off x="1544120" y="1988049"/>
            <a:ext cx="3986374" cy="33185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67828" r="35135" b="12796"/>
          <a:stretch/>
        </p:blipFill>
        <p:spPr>
          <a:xfrm>
            <a:off x="1708507" y="5270643"/>
            <a:ext cx="2866490" cy="9965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6937" r="3155" b="76484"/>
          <a:stretch/>
        </p:blipFill>
        <p:spPr>
          <a:xfrm>
            <a:off x="838200" y="2532579"/>
            <a:ext cx="4202131" cy="8527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32525" y="1027416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bg1"/>
                </a:solidFill>
              </a:rPr>
              <a:t>Miony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82290" y="990922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Piony</a:t>
            </a:r>
          </a:p>
        </p:txBody>
      </p:sp>
    </p:spTree>
    <p:extLst>
      <p:ext uri="{BB962C8B-B14F-4D97-AF65-F5344CB8AC3E}">
        <p14:creationId xmlns:p14="http://schemas.microsoft.com/office/powerpoint/2010/main" val="309129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 svazku částic na urychlovači SPS v CERN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621" r="1383" b="4922"/>
          <a:stretch/>
        </p:blipFill>
        <p:spPr>
          <a:xfrm>
            <a:off x="6441896" y="1469205"/>
            <a:ext cx="4530904" cy="479803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20487" r="8851" b="14994"/>
          <a:stretch/>
        </p:blipFill>
        <p:spPr>
          <a:xfrm>
            <a:off x="1544120" y="1988049"/>
            <a:ext cx="3986374" cy="33185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67828" r="35135" b="12796"/>
          <a:stretch/>
        </p:blipFill>
        <p:spPr>
          <a:xfrm>
            <a:off x="1708507" y="5270643"/>
            <a:ext cx="2866490" cy="9965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6937" r="3155" b="76484"/>
          <a:stretch/>
        </p:blipFill>
        <p:spPr>
          <a:xfrm>
            <a:off x="838200" y="2532579"/>
            <a:ext cx="4202131" cy="8527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032525" y="1027416"/>
            <a:ext cx="200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bg1"/>
                </a:solidFill>
              </a:rPr>
              <a:t>Miony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082290" y="990921"/>
            <a:ext cx="3178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Piony</a:t>
            </a:r>
          </a:p>
          <a:p>
            <a:r>
              <a:rPr lang="cs-CZ" sz="2800" dirty="0">
                <a:solidFill>
                  <a:schemeClr val="bg1"/>
                </a:solidFill>
              </a:rPr>
              <a:t>Jaderná interakce!</a:t>
            </a:r>
          </a:p>
        </p:txBody>
      </p:sp>
      <p:pic>
        <p:nvPicPr>
          <p:cNvPr id="9" name="Picture 2" descr="VÃ½sledek obrÃ¡zku pro photographic emulsions particl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r="52218"/>
          <a:stretch/>
        </p:blipFill>
        <p:spPr bwMode="auto">
          <a:xfrm>
            <a:off x="4843882" y="5038645"/>
            <a:ext cx="2137025" cy="17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9370032" y="1945028"/>
            <a:ext cx="328772" cy="2565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23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Mezinárodní kosmická stanice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892" y="723656"/>
            <a:ext cx="10515600" cy="435133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ISS, 400km, Kredit: NASA, Ing. Stanislav Pospíšil, DrSc., UTEF, ČVUT.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8"/>
          <a:stretch/>
        </p:blipFill>
        <p:spPr>
          <a:xfrm>
            <a:off x="2162202" y="1294561"/>
            <a:ext cx="7701673" cy="5485560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5835721" y="4921321"/>
            <a:ext cx="811659" cy="606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342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Vesmír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757" y="723656"/>
            <a:ext cx="11815281" cy="435133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Sonda </a:t>
            </a:r>
            <a:r>
              <a:rPr lang="cs-CZ" dirty="0" err="1">
                <a:solidFill>
                  <a:schemeClr val="bg1"/>
                </a:solidFill>
              </a:rPr>
              <a:t>Proba</a:t>
            </a:r>
            <a:r>
              <a:rPr lang="cs-CZ" dirty="0">
                <a:solidFill>
                  <a:schemeClr val="bg1"/>
                </a:solidFill>
              </a:rPr>
              <a:t>-V, 800km, Kredit: ESA, Ing. Stanislav Pospíšil, DrSc., UTEF, ČVUT.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07" y="1671796"/>
            <a:ext cx="3955529" cy="43332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63" y="1802055"/>
            <a:ext cx="3903680" cy="42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26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Vesmír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757" y="723656"/>
            <a:ext cx="1181528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VZLUSA-2</a:t>
            </a:r>
            <a:endParaRPr lang="cs-CZ" dirty="0"/>
          </a:p>
        </p:txBody>
      </p:sp>
      <p:pic>
        <p:nvPicPr>
          <p:cNvPr id="4" name="Obrázek 3" descr="Quantum imaging detection and track visualization of space radiation in LEO orbit/500 km by the Timepix detector onboard the Cubesat VZLUSAT-2.">
            <a:extLst>
              <a:ext uri="{FF2B5EF4-FFF2-40B4-BE49-F238E27FC236}">
                <a16:creationId xmlns:a16="http://schemas.microsoft.com/office/drawing/2014/main" id="{8D6B8393-ADE3-12E8-B33E-3F196F890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72" y="1145514"/>
            <a:ext cx="6342434" cy="42346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D6E825-606B-867A-CEBA-81408665C37D}"/>
              </a:ext>
            </a:extLst>
          </p:cNvPr>
          <p:cNvSpPr txBox="1"/>
          <p:nvPr/>
        </p:nvSpPr>
        <p:spPr>
          <a:xfrm>
            <a:off x="2576209" y="6086272"/>
            <a:ext cx="78096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https://advacam.com/subapp/quantum-imaging-detection/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https://advacam.com/application/space/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87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Vesmír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757" y="723656"/>
            <a:ext cx="1181528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Polaris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Dawn</a:t>
            </a:r>
            <a:r>
              <a:rPr lang="cs-CZ" dirty="0">
                <a:solidFill>
                  <a:schemeClr val="bg1"/>
                </a:solidFill>
              </a:rPr>
              <a:t> I, 12.9.2024</a:t>
            </a:r>
          </a:p>
        </p:txBody>
      </p:sp>
      <p:pic>
        <p:nvPicPr>
          <p:cNvPr id="5" name="Obrázek 4" descr="Obsah obrázku snímek obrazovky, Digitální kompozice, 3d modelování, text&#10;&#10;Popis se vygeneroval automaticky.">
            <a:extLst>
              <a:ext uri="{FF2B5EF4-FFF2-40B4-BE49-F238E27FC236}">
                <a16:creationId xmlns:a16="http://schemas.microsoft.com/office/drawing/2014/main" id="{6E04E614-CA9D-E8EC-2AB0-AFB74104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0" y="1150114"/>
            <a:ext cx="9799898" cy="55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4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Aplikace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848C54C-EE3A-16F1-A229-877B18C54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27" y="1561829"/>
            <a:ext cx="5579590" cy="3907642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587123B-C383-D950-0915-61266AF259A3}"/>
              </a:ext>
            </a:extLst>
          </p:cNvPr>
          <p:cNvSpPr txBox="1"/>
          <p:nvPr/>
        </p:nvSpPr>
        <p:spPr>
          <a:xfrm>
            <a:off x="3413051" y="6177517"/>
            <a:ext cx="71202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https://advacam.com/application/space/</a:t>
            </a:r>
            <a:r>
              <a:rPr lang="en-US" dirty="0"/>
              <a:t> </a:t>
            </a:r>
            <a:endParaRPr lang="cs-CZ"/>
          </a:p>
        </p:txBody>
      </p:sp>
      <p:pic>
        <p:nvPicPr>
          <p:cNvPr id="9" name="Obrázek 8" descr="Obsah obrázku satelit, kosmická loď, prostor, přeprava&#10;&#10;Popis se vygeneroval automaticky.">
            <a:extLst>
              <a:ext uri="{FF2B5EF4-FFF2-40B4-BE49-F238E27FC236}">
                <a16:creationId xmlns:a16="http://schemas.microsoft.com/office/drawing/2014/main" id="{750FF273-54E8-B08B-A08E-81F2B28AD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86" y="1558002"/>
            <a:ext cx="5588642" cy="39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Anotace Heuréka 2024</a:t>
            </a:r>
            <a:endParaRPr lang="cs-CZ" b="1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1757627" y="361560"/>
            <a:ext cx="8262937" cy="53217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cs-CZ" i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cs-CZ" i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cs-CZ" i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i="1">
                <a:solidFill>
                  <a:schemeClr val="bg1"/>
                </a:solidFill>
                <a:ea typeface="+mn-lt"/>
                <a:cs typeface="+mn-lt"/>
              </a:rPr>
              <a:t>V reálném čase budeme detekovat různé typy ionizujícího záření kolem nás, s </a:t>
            </a:r>
            <a:r>
              <a:rPr lang="cs-CZ" i="1" dirty="0">
                <a:solidFill>
                  <a:schemeClr val="bg1"/>
                </a:solidFill>
                <a:ea typeface="+mn-lt"/>
                <a:cs typeface="+mn-lt"/>
              </a:rPr>
              <a:t>dalšími ukázkami z letadla, urychlovače, z jeskyní. Zkusíme si vysvětlit, jak která částice ztrácí energii v látce a proč zanechává daný druh stopy. Zmíníme </a:t>
            </a:r>
            <a:r>
              <a:rPr lang="cs-CZ" i="1" err="1">
                <a:solidFill>
                  <a:schemeClr val="bg1"/>
                </a:solidFill>
                <a:ea typeface="+mn-lt"/>
                <a:cs typeface="+mn-lt"/>
              </a:rPr>
              <a:t>miony</a:t>
            </a:r>
            <a:r>
              <a:rPr lang="cs-CZ" i="1" dirty="0">
                <a:solidFill>
                  <a:schemeClr val="bg1"/>
                </a:solidFill>
                <a:ea typeface="+mn-lt"/>
                <a:cs typeface="+mn-lt"/>
              </a:rPr>
              <a:t> a piony z kosmického záření, jejich fyzikální význam, a co všechno jejich pozorování prozrazuje. Připomeneme si škálu energií na cestě do atomového jádra.</a:t>
            </a:r>
            <a:endParaRPr lang="cs-CZ" i="1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441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Aplikace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Zástupný obsah 7" descr="3D colour x-ray image">
            <a:extLst>
              <a:ext uri="{FF2B5EF4-FFF2-40B4-BE49-F238E27FC236}">
                <a16:creationId xmlns:a16="http://schemas.microsoft.com/office/drawing/2014/main" id="{6D87CF6E-94D7-DAD6-05B0-A2AD2AA1A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12" y="2024856"/>
            <a:ext cx="6048375" cy="3952875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A420EFB-1432-6B05-45CF-1023AD2D317B}"/>
              </a:ext>
            </a:extLst>
          </p:cNvPr>
          <p:cNvSpPr txBox="1"/>
          <p:nvPr/>
        </p:nvSpPr>
        <p:spPr>
          <a:xfrm>
            <a:off x="2695353" y="6106632"/>
            <a:ext cx="67924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https://cerncourier.com/a/first-human-3d-x-ray-in-colour/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cs-CZ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https://advacam.com/application/biomedical/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cs-CZ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0103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Princip rentgenu, defektoskopie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2191" r="10035" b="9031"/>
          <a:stretch/>
        </p:blipFill>
        <p:spPr>
          <a:xfrm>
            <a:off x="8068176" y="3905821"/>
            <a:ext cx="2873801" cy="239223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3737" r="3350" b="12304"/>
          <a:stretch/>
        </p:blipFill>
        <p:spPr>
          <a:xfrm>
            <a:off x="5001831" y="3905821"/>
            <a:ext cx="2748012" cy="239223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4838" r="527" b="8483"/>
          <a:stretch/>
        </p:blipFill>
        <p:spPr>
          <a:xfrm>
            <a:off x="8068176" y="755626"/>
            <a:ext cx="2873801" cy="269649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11536" r="11080" b="11399"/>
          <a:stretch/>
        </p:blipFill>
        <p:spPr>
          <a:xfrm>
            <a:off x="5001831" y="797138"/>
            <a:ext cx="2748012" cy="265497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54112" y="749946"/>
            <a:ext cx="4715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Průchod záření různou tloušťkou různých materiálů:</a:t>
            </a:r>
          </a:p>
          <a:p>
            <a:r>
              <a:rPr lang="cs-CZ" sz="2800" dirty="0">
                <a:solidFill>
                  <a:schemeClr val="bg1"/>
                </a:solidFill>
              </a:rPr>
              <a:t>ulita, šroubek, lastura, řetízek.</a:t>
            </a:r>
          </a:p>
        </p:txBody>
      </p:sp>
    </p:spTree>
    <p:extLst>
      <p:ext uri="{BB962C8B-B14F-4D97-AF65-F5344CB8AC3E}">
        <p14:creationId xmlns:p14="http://schemas.microsoft.com/office/powerpoint/2010/main" val="2803647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18898" r="1951" b="5610"/>
          <a:stretch/>
        </p:blipFill>
        <p:spPr>
          <a:xfrm>
            <a:off x="8346953" y="223846"/>
            <a:ext cx="3478602" cy="316273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02" r="1038" b="4732"/>
          <a:stretch/>
        </p:blipFill>
        <p:spPr>
          <a:xfrm>
            <a:off x="1171635" y="234182"/>
            <a:ext cx="3465356" cy="31523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t="2955" r="16171" b="10050"/>
          <a:stretch/>
        </p:blipFill>
        <p:spPr>
          <a:xfrm>
            <a:off x="4808306" y="3503487"/>
            <a:ext cx="3329359" cy="3249723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t="6629" r="13767" b="8382"/>
          <a:stretch/>
        </p:blipFill>
        <p:spPr>
          <a:xfrm>
            <a:off x="1130157" y="3503487"/>
            <a:ext cx="3506834" cy="324972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3737" r="3350" b="12304"/>
          <a:stretch/>
        </p:blipFill>
        <p:spPr>
          <a:xfrm>
            <a:off x="4854576" y="308225"/>
            <a:ext cx="3283090" cy="30000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925" r="1484" b="10168"/>
          <a:stretch/>
        </p:blipFill>
        <p:spPr>
          <a:xfrm>
            <a:off x="8346953" y="3503487"/>
            <a:ext cx="3453494" cy="32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7007" y="57150"/>
            <a:ext cx="11413671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has CERN/basic research ever done for us?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VÃ½sledek obrÃ¡zku pro what have romans ever done for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05" y="221652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37" y="1059943"/>
            <a:ext cx="3020441" cy="1937613"/>
          </a:xfrm>
          <a:prstGeom prst="rect">
            <a:avLst/>
          </a:prstGeom>
        </p:spPr>
      </p:pic>
      <p:pic>
        <p:nvPicPr>
          <p:cNvPr id="1028" name="Picture 4" descr="VÃ½sledek obrÃ¡zku pro positron emission tom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6" y="4109973"/>
            <a:ext cx="3061607" cy="22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12" y="910317"/>
            <a:ext cx="1662793" cy="249419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866733" y="311467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938112" y="3387908"/>
            <a:ext cx="141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Touch screen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99607" y="6378062"/>
            <a:ext cx="310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Positron Emission Tomography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"/>
          <a:stretch/>
        </p:blipFill>
        <p:spPr>
          <a:xfrm>
            <a:off x="7755991" y="3601124"/>
            <a:ext cx="1993081" cy="2703859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7994187" y="6381572"/>
            <a:ext cx="16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Hadron therapy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438560" y="3860624"/>
            <a:ext cx="2896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Monty Python’s Life of Brian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3318" b="3316"/>
          <a:stretch/>
        </p:blipFill>
        <p:spPr>
          <a:xfrm>
            <a:off x="5830736" y="1057066"/>
            <a:ext cx="3457102" cy="47529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5" y="1057066"/>
            <a:ext cx="4743450" cy="475297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3180" r="50447" b="2177"/>
          <a:stretch/>
        </p:blipFill>
        <p:spPr>
          <a:xfrm>
            <a:off x="9287838" y="1051170"/>
            <a:ext cx="1664413" cy="4758871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AD99-5832-4858-9C15-39B89B7D5F7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3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Umělé zdroje záření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58138" y="663645"/>
            <a:ext cx="11675724" cy="355903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Americium </a:t>
            </a:r>
            <a:r>
              <a:rPr lang="cs-CZ" baseline="30000" dirty="0">
                <a:solidFill>
                  <a:schemeClr val="bg1"/>
                </a:solidFill>
              </a:rPr>
              <a:t>241</a:t>
            </a:r>
            <a:r>
              <a:rPr lang="cs-CZ" dirty="0">
                <a:solidFill>
                  <a:schemeClr val="bg1"/>
                </a:solidFill>
              </a:rPr>
              <a:t>Am, poločas rozpadu T</a:t>
            </a:r>
            <a:r>
              <a:rPr lang="cs-CZ" baseline="-25000" dirty="0">
                <a:solidFill>
                  <a:schemeClr val="bg1"/>
                </a:solidFill>
              </a:rPr>
              <a:t>1/2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cs-CZ" dirty="0">
                <a:solidFill>
                  <a:schemeClr val="bg1"/>
                </a:solidFill>
              </a:rPr>
              <a:t>433 let.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Školní zdroj alfa a gama záření.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Aktivita: 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10 tisíc rozpadů za sekundu (alfa verze).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300 tisíc rozpadů za sekundu (gama verze).</a:t>
            </a:r>
          </a:p>
          <a:p>
            <a:r>
              <a:rPr lang="cs-CZ" baseline="30000" dirty="0">
                <a:solidFill>
                  <a:schemeClr val="bg1"/>
                </a:solidFill>
              </a:rPr>
              <a:t>241</a:t>
            </a:r>
            <a:r>
              <a:rPr lang="en-US" dirty="0">
                <a:solidFill>
                  <a:schemeClr val="bg1"/>
                </a:solidFill>
              </a:rPr>
              <a:t>Am -&gt; </a:t>
            </a:r>
            <a:r>
              <a:rPr lang="cs-CZ" baseline="30000" dirty="0">
                <a:solidFill>
                  <a:schemeClr val="bg1"/>
                </a:solidFill>
              </a:rPr>
              <a:t>237</a:t>
            </a:r>
            <a:r>
              <a:rPr lang="en-US" dirty="0">
                <a:solidFill>
                  <a:schemeClr val="bg1"/>
                </a:solidFill>
              </a:rPr>
              <a:t>Np + </a:t>
            </a:r>
            <a:r>
              <a:rPr lang="cs-CZ" baseline="30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alfa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Extrahuje se z jaderných reaktorů.</a:t>
            </a:r>
          </a:p>
          <a:p>
            <a:r>
              <a:rPr lang="cs-CZ" dirty="0">
                <a:solidFill>
                  <a:schemeClr val="bg1"/>
                </a:solidFill>
              </a:rPr>
              <a:t>Používá se v detektorech kouře.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95" y="2979505"/>
            <a:ext cx="5589140" cy="3726093"/>
          </a:xfrm>
          <a:prstGeom prst="rect">
            <a:avLst/>
          </a:prstGeo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3032" y="4617412"/>
            <a:ext cx="5895303" cy="172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Uranové sklíčko (příměs oxidu uraničitého).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baseline="30000" dirty="0">
                <a:solidFill>
                  <a:schemeClr val="bg1"/>
                </a:solidFill>
              </a:rPr>
              <a:t>238</a:t>
            </a:r>
            <a:r>
              <a:rPr lang="cs-CZ" dirty="0">
                <a:solidFill>
                  <a:schemeClr val="bg1"/>
                </a:solidFill>
              </a:rPr>
              <a:t>U: T</a:t>
            </a:r>
            <a:r>
              <a:rPr lang="cs-CZ" baseline="-25000" dirty="0">
                <a:solidFill>
                  <a:schemeClr val="bg1"/>
                </a:solidFill>
              </a:rPr>
              <a:t>1/2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= 4,5 </a:t>
            </a:r>
            <a:r>
              <a:rPr lang="en-US" dirty="0" err="1">
                <a:solidFill>
                  <a:schemeClr val="bg1"/>
                </a:solidFill>
              </a:rPr>
              <a:t>mld</a:t>
            </a:r>
            <a:r>
              <a:rPr lang="en-US" dirty="0">
                <a:solidFill>
                  <a:schemeClr val="bg1"/>
                </a:solidFill>
              </a:rPr>
              <a:t>. let</a:t>
            </a:r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Zdroj alfa, beta, gama záření</a:t>
            </a:r>
          </a:p>
        </p:txBody>
      </p:sp>
    </p:spTree>
    <p:extLst>
      <p:ext uri="{BB962C8B-B14F-4D97-AF65-F5344CB8AC3E}">
        <p14:creationId xmlns:p14="http://schemas.microsoft.com/office/powerpoint/2010/main" val="201874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Interakce fotonů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Zástupný obsah 2" descr="Obsah obrázku text, diagram, Písmo, číslo&#10;&#10;Popis se vygeneroval automaticky.">
            <a:extLst>
              <a:ext uri="{FF2B5EF4-FFF2-40B4-BE49-F238E27FC236}">
                <a16:creationId xmlns:a16="http://schemas.microsoft.com/office/drawing/2014/main" id="{FA79D534-C460-FED2-E216-F96AFEDE6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271" y="726031"/>
            <a:ext cx="7520446" cy="5836754"/>
          </a:xfrm>
        </p:spPr>
      </p:pic>
    </p:spTree>
    <p:extLst>
      <p:ext uri="{BB962C8B-B14F-4D97-AF65-F5344CB8AC3E}">
        <p14:creationId xmlns:p14="http://schemas.microsoft.com/office/powerpoint/2010/main" val="254028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Ionizační ztráty těžkých částic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obsah 3" descr="Obsah obrázku text, diagram, snímek obrazovky, Písmo&#10;&#10;Popis se vygeneroval automaticky.">
            <a:extLst>
              <a:ext uri="{FF2B5EF4-FFF2-40B4-BE49-F238E27FC236}">
                <a16:creationId xmlns:a16="http://schemas.microsoft.com/office/drawing/2014/main" id="{EFEA4FC6-C62A-ED09-66F1-53CF792AC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694" y="722534"/>
            <a:ext cx="7309962" cy="5942856"/>
          </a:xfrm>
        </p:spPr>
      </p:pic>
    </p:spTree>
    <p:extLst>
      <p:ext uri="{BB962C8B-B14F-4D97-AF65-F5344CB8AC3E}">
        <p14:creationId xmlns:p14="http://schemas.microsoft.com/office/powerpoint/2010/main" val="198124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9461" y="96227"/>
            <a:ext cx="10515600" cy="62742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Ionizační ztráty elektron</a:t>
            </a:r>
            <a:endParaRPr lang="cs-CZ" dirty="0"/>
          </a:p>
        </p:txBody>
      </p:sp>
      <p:pic>
        <p:nvPicPr>
          <p:cNvPr id="6" name="Zástupný obsah 5" descr="Obsah obrázku text, diagram, Písmo, řada/pruh&#10;&#10;Popis se vygeneroval automaticky.">
            <a:extLst>
              <a:ext uri="{FF2B5EF4-FFF2-40B4-BE49-F238E27FC236}">
                <a16:creationId xmlns:a16="http://schemas.microsoft.com/office/drawing/2014/main" id="{A09C57C1-2F61-AF69-03DD-A094868AB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691" y="719729"/>
            <a:ext cx="7471676" cy="5848846"/>
          </a:xfrm>
        </p:spPr>
      </p:pic>
    </p:spTree>
    <p:extLst>
      <p:ext uri="{BB962C8B-B14F-4D97-AF65-F5344CB8AC3E}">
        <p14:creationId xmlns:p14="http://schemas.microsoft.com/office/powerpoint/2010/main" val="290300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Gama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01202" y="669604"/>
            <a:ext cx="11675724" cy="601887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Záření gama</a:t>
            </a:r>
            <a:r>
              <a:rPr lang="cs-CZ" dirty="0">
                <a:solidFill>
                  <a:schemeClr val="bg1"/>
                </a:solidFill>
              </a:rPr>
              <a:t>: velmi energetické fotony (rentgenové záření a tvrdší záření).</a:t>
            </a:r>
          </a:p>
          <a:p>
            <a:r>
              <a:rPr lang="cs-CZ" dirty="0">
                <a:solidFill>
                  <a:schemeClr val="bg1"/>
                </a:solidFill>
              </a:rPr>
              <a:t>Jde o doprovodné záření, které doprovází většinu beta a alfa rozpadů.</a:t>
            </a:r>
          </a:p>
          <a:p>
            <a:r>
              <a:rPr lang="cs-CZ" dirty="0">
                <a:solidFill>
                  <a:schemeClr val="bg1"/>
                </a:solidFill>
              </a:rPr>
              <a:t>Gama foton může být pohlcen v jednom pixelu.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4" t="5293" r="26309" b="18401"/>
          <a:stretch/>
        </p:blipFill>
        <p:spPr>
          <a:xfrm>
            <a:off x="7952198" y="3069233"/>
            <a:ext cx="3791163" cy="342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Beta</a:t>
            </a:r>
          </a:p>
        </p:txBody>
      </p:sp>
      <p:sp>
        <p:nvSpPr>
          <p:cNvPr id="18" name="Zástupný symbol pro obsah 2"/>
          <p:cNvSpPr>
            <a:spLocks noGrp="1"/>
          </p:cNvSpPr>
          <p:nvPr>
            <p:ph idx="1"/>
          </p:nvPr>
        </p:nvSpPr>
        <p:spPr>
          <a:xfrm>
            <a:off x="201202" y="669604"/>
            <a:ext cx="11675724" cy="243319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Záření beta</a:t>
            </a:r>
            <a:r>
              <a:rPr lang="cs-CZ" dirty="0">
                <a:solidFill>
                  <a:schemeClr val="bg1"/>
                </a:solidFill>
              </a:rPr>
              <a:t>: elektrony, které vyletují z jádra po jeho přeměně v jiné jádro.</a:t>
            </a:r>
          </a:p>
          <a:p>
            <a:r>
              <a:rPr lang="cs-CZ" dirty="0">
                <a:solidFill>
                  <a:schemeClr val="bg1"/>
                </a:solidFill>
              </a:rPr>
              <a:t>Beta mínus: elektrony, z jader s přebytkem neutronů (uran).</a:t>
            </a:r>
          </a:p>
          <a:p>
            <a:r>
              <a:rPr lang="cs-CZ" dirty="0">
                <a:solidFill>
                  <a:schemeClr val="bg1"/>
                </a:solidFill>
              </a:rPr>
              <a:t>Beta plus: pozitrony, z jader s přebytkem protonů, většinou umělé izotopy (vyrábějí se např. v cyklotronech v nemocnicích pro výrobu radiofarmak pro zobrazovací metody typu PET, Positron </a:t>
            </a:r>
            <a:r>
              <a:rPr lang="cs-CZ" dirty="0" err="1">
                <a:solidFill>
                  <a:schemeClr val="bg1"/>
                </a:solidFill>
              </a:rPr>
              <a:t>Emission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Tomography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t="3790" r="26204" b="11553"/>
          <a:stretch/>
        </p:blipFill>
        <p:spPr>
          <a:xfrm>
            <a:off x="8116584" y="3004644"/>
            <a:ext cx="3760342" cy="3550267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01202" y="3503487"/>
            <a:ext cx="7627706" cy="3051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</a:rPr>
              <a:t>Alchymisté by se divili: prvky se radioaktivní přeměnou mění na jiné zcela běžně, a to i v našich tělech!</a:t>
            </a:r>
          </a:p>
        </p:txBody>
      </p:sp>
    </p:spTree>
    <p:extLst>
      <p:ext uri="{BB962C8B-B14F-4D97-AF65-F5344CB8AC3E}">
        <p14:creationId xmlns:p14="http://schemas.microsoft.com/office/powerpoint/2010/main" val="1963705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841</Words>
  <Application>Microsoft Office PowerPoint</Application>
  <PresentationFormat>Širokoúhlá obrazovka</PresentationFormat>
  <Paragraphs>103</Paragraphs>
  <Slides>34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Office</vt:lpstr>
      <vt:lpstr>Částicová kamerka MX-10</vt:lpstr>
      <vt:lpstr>Částicová kamerka MX-10</vt:lpstr>
      <vt:lpstr>Anotace Heuréka 2024</vt:lpstr>
      <vt:lpstr>Umělé zdroje záření</vt:lpstr>
      <vt:lpstr>Interakce fotonů</vt:lpstr>
      <vt:lpstr>Ionizační ztráty těžkých částic</vt:lpstr>
      <vt:lpstr>Ionizační ztráty elektron</vt:lpstr>
      <vt:lpstr>Gama</vt:lpstr>
      <vt:lpstr>Beta</vt:lpstr>
      <vt:lpstr>Alfa</vt:lpstr>
      <vt:lpstr>Jak částice vidí kamera MX-10</vt:lpstr>
      <vt:lpstr>Radiační pozadí – „nic“ po 6 hodinách</vt:lpstr>
      <vt:lpstr>Radiační pozadí – „nic“ po 6 hodinách</vt:lpstr>
      <vt:lpstr>Sklenička z uranového skla,  5 minut</vt:lpstr>
      <vt:lpstr>Aktivita lidského těla</vt:lpstr>
      <vt:lpstr>Aktivita lidského těla</vt:lpstr>
      <vt:lpstr>Jak částice vidí kamera MX-10</vt:lpstr>
      <vt:lpstr>Jak částice vidí kamera MX-10</vt:lpstr>
      <vt:lpstr>Miony</vt:lpstr>
      <vt:lpstr>Jak částice vidí kamera MX-10</vt:lpstr>
      <vt:lpstr>Jak částice vidí kamera MX-10</vt:lpstr>
      <vt:lpstr>V letadle</vt:lpstr>
      <vt:lpstr>Ve svazku částic na urychlovači SPS v CERN</vt:lpstr>
      <vt:lpstr>Ve svazku částic na urychlovači SPS v CERN</vt:lpstr>
      <vt:lpstr>Mezinárodní kosmická stanice</vt:lpstr>
      <vt:lpstr>Vesmír</vt:lpstr>
      <vt:lpstr>Vesmír</vt:lpstr>
      <vt:lpstr>Vesmír</vt:lpstr>
      <vt:lpstr>Aplikace</vt:lpstr>
      <vt:lpstr>Aplikace</vt:lpstr>
      <vt:lpstr>Princip rentgenu, defektoskopie</vt:lpstr>
      <vt:lpstr>Prezentace aplikace PowerPoint</vt:lpstr>
      <vt:lpstr>What has CERN/basic research ever done for us?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Částicová kamerka MX-10</dc:title>
  <dc:creator>Jiri Kvita</dc:creator>
  <cp:lastModifiedBy>Jiri Kvita</cp:lastModifiedBy>
  <cp:revision>101</cp:revision>
  <dcterms:created xsi:type="dcterms:W3CDTF">2019-11-13T21:54:46Z</dcterms:created>
  <dcterms:modified xsi:type="dcterms:W3CDTF">2024-09-13T13:04:09Z</dcterms:modified>
</cp:coreProperties>
</file>