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69" r:id="rId4"/>
    <p:sldId id="259" r:id="rId5"/>
    <p:sldId id="273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00" y="360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16.05.2022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fenenergy.cz/fotovoltaika.aspx" TargetMode="External"/><Relationship Id="rId2" Type="http://schemas.openxmlformats.org/officeDocument/2006/relationships/hyperlink" Target="https://www.3pol.cz/cz/rubriky/obnovitelne-zdroje/1034-solarni-panely-s-nanovlakny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vetenergie.cz/cz/energetika-zblizka/obnovitelne-zdroje-energie/slunecni-elektrarny-podrobne/fotovoltaicke-clanky-a-panely/vykla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BAB8F-699A-0824-3794-305D3B76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41" y="448104"/>
            <a:ext cx="4059167" cy="748800"/>
          </a:xfrm>
        </p:spPr>
        <p:txBody>
          <a:bodyPr/>
          <a:lstStyle/>
          <a:p>
            <a:r>
              <a:rPr lang="cs-CZ" dirty="0"/>
              <a:t>Amorfní články</a:t>
            </a:r>
          </a:p>
        </p:txBody>
      </p:sp>
      <p:pic>
        <p:nvPicPr>
          <p:cNvPr id="7" name="Zástupný obsah 6" descr="Obsah obrázku text, vykachlíkované, černá, objekt v exteriéru&#10;&#10;Popis byl vytvořen automaticky">
            <a:extLst>
              <a:ext uri="{FF2B5EF4-FFF2-40B4-BE49-F238E27FC236}">
                <a16:creationId xmlns:a16="http://schemas.microsoft.com/office/drawing/2014/main" id="{C997B41A-D758-F7E1-4F8A-B3A124D38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14" y="1488141"/>
            <a:ext cx="5251263" cy="504452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BAB268-2D1A-B5DD-5D0C-DA90F9E68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2870" y="1488141"/>
            <a:ext cx="4961765" cy="487305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Tenká vrstva fotocitlivého materiálu</a:t>
            </a:r>
          </a:p>
          <a:p>
            <a:pPr marL="342900" indent="-342900">
              <a:buFontTx/>
              <a:buChar char="-"/>
            </a:pPr>
            <a:r>
              <a:rPr lang="cs-CZ" dirty="0"/>
              <a:t>Sklo, plast nebo nerezová ocel</a:t>
            </a:r>
          </a:p>
          <a:p>
            <a:pPr marL="342900" indent="-342900">
              <a:buFontTx/>
              <a:buChar char="-"/>
            </a:pPr>
            <a:r>
              <a:rPr lang="cs-CZ" dirty="0"/>
              <a:t>Více vrstvé (různá spektra záření)</a:t>
            </a:r>
          </a:p>
          <a:p>
            <a:pPr marL="342900" indent="-342900">
              <a:buFontTx/>
              <a:buChar char="-"/>
            </a:pPr>
            <a:r>
              <a:rPr lang="cs-CZ" dirty="0"/>
              <a:t>Mohou být součástí střešních krytin</a:t>
            </a:r>
          </a:p>
          <a:p>
            <a:pPr marL="342900" indent="-342900">
              <a:buFontTx/>
              <a:buChar char="-"/>
            </a:pPr>
            <a:r>
              <a:rPr lang="cs-CZ" dirty="0"/>
              <a:t>Účinnost 8 až 10 %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546893-58F2-2148-4CD7-A8394150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</p:spTree>
    <p:extLst>
      <p:ext uri="{BB962C8B-B14F-4D97-AF65-F5344CB8AC3E}">
        <p14:creationId xmlns:p14="http://schemas.microsoft.com/office/powerpoint/2010/main" val="220458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4A326-3C40-94CD-6D06-A11673AD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64" y="448104"/>
            <a:ext cx="5194848" cy="748800"/>
          </a:xfrm>
        </p:spPr>
        <p:txBody>
          <a:bodyPr>
            <a:normAutofit/>
          </a:bodyPr>
          <a:lstStyle/>
          <a:p>
            <a:r>
              <a:rPr lang="cs-CZ" dirty="0"/>
              <a:t>Fotovoltaický panel</a:t>
            </a:r>
          </a:p>
        </p:txBody>
      </p:sp>
      <p:pic>
        <p:nvPicPr>
          <p:cNvPr id="7" name="Zástupný obsah 6" descr="Obsah obrázku objekt v exteriéru, solární panel&#10;&#10;Popis byl vytvořen automaticky">
            <a:extLst>
              <a:ext uri="{FF2B5EF4-FFF2-40B4-BE49-F238E27FC236}">
                <a16:creationId xmlns:a16="http://schemas.microsoft.com/office/drawing/2014/main" id="{70F2629E-B232-EB08-144B-727568BE9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82" y="1292628"/>
            <a:ext cx="4804130" cy="515697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F2547B-8711-07C7-23BB-324A1AA64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BD8312-A28D-7F54-9E8D-61E10522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337F363-C8BA-1209-9B02-5CE72AE71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6" y="1860814"/>
            <a:ext cx="5458897" cy="45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3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B2016-B7CF-9534-1FEF-045947CE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41" y="448104"/>
            <a:ext cx="4059167" cy="748800"/>
          </a:xfrm>
        </p:spPr>
        <p:txBody>
          <a:bodyPr/>
          <a:lstStyle/>
          <a:p>
            <a:r>
              <a:rPr lang="cs-CZ" dirty="0"/>
              <a:t>Využitelnost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408B58-586D-1F9E-2C48-5A190EC2C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2870" y="1506071"/>
            <a:ext cx="5107255" cy="4855129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Sluneční záření</a:t>
            </a:r>
          </a:p>
          <a:p>
            <a:pPr marL="950908" lvl="1" indent="-342900">
              <a:buFontTx/>
              <a:buChar char="-"/>
            </a:pPr>
            <a:r>
              <a:rPr lang="cs-CZ" dirty="0"/>
              <a:t>Intenzita, složení, doba trvání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Globální sluneční záření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0E39AB-2010-FF23-B289-5EB38095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8E8C4F2-4DC3-3749-9EB1-259FE4ED6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916895"/>
            <a:ext cx="5632141" cy="371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2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F81CC-7F41-6035-8015-6B86C8626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234" y="2776425"/>
            <a:ext cx="8386283" cy="942493"/>
          </a:xfrm>
        </p:spPr>
        <p:txBody>
          <a:bodyPr/>
          <a:lstStyle/>
          <a:p>
            <a:r>
              <a:rPr lang="cs-CZ" dirty="0"/>
              <a:t>Solární panely s nanovlákny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906B5D-E080-A0DC-3089-19C07A736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87B89A-EE43-DB69-5DEF-3499E0BA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39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27027-8DAF-D2EB-5544-10719C34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Opsaná fotosyntéza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F6FA5E-D59E-BAEE-F79B-BC90782D6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Materiál TiO</a:t>
            </a:r>
            <a:r>
              <a:rPr lang="cs-CZ" baseline="-25000" dirty="0"/>
              <a:t>2</a:t>
            </a:r>
          </a:p>
          <a:p>
            <a:r>
              <a:rPr lang="cs-CZ" dirty="0"/>
              <a:t>Barvivo funguje jako houba – mnohonásobné zvýšení konverze</a:t>
            </a:r>
          </a:p>
          <a:p>
            <a:r>
              <a:rPr lang="cs-CZ" dirty="0"/>
              <a:t>Velikost povrchu</a:t>
            </a:r>
          </a:p>
          <a:p>
            <a:r>
              <a:rPr lang="cs-CZ" dirty="0"/>
              <a:t>Hmotnost a flexibilita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9232FD-0937-62C6-5FFE-A29D8F58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586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3C67D-5E7C-3E77-4896-574EF57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8EFA3E-45DC-6E09-0C7E-C92727E07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Solární panely s nanovlákny | 3 pól - Magazín plný pozitivní energie. </a:t>
            </a:r>
            <a:r>
              <a:rPr lang="cs-CZ" i="1" dirty="0"/>
              <a:t>Úvod | 3 pól - Magazín plný pozitivní energie</a:t>
            </a:r>
            <a:r>
              <a:rPr lang="cs-CZ" dirty="0"/>
              <a:t> [online]. Copyright © </a:t>
            </a:r>
            <a:r>
              <a:rPr lang="cs-CZ" dirty="0" err="1"/>
              <a:t>Třípól</a:t>
            </a:r>
            <a:r>
              <a:rPr lang="cs-CZ" dirty="0"/>
              <a:t> [cit. 15.05.2022]. Dostupné z: </a:t>
            </a:r>
            <a:r>
              <a:rPr lang="cs-CZ" dirty="0">
                <a:hlinkClick r:id="rId2"/>
              </a:rPr>
              <a:t>https://www.3pol.cz/cz/rubriky/obnovitelne-zdroje/1034-solarni-panely-s-nanovlakny</a:t>
            </a:r>
            <a:endParaRPr lang="cs-CZ" dirty="0"/>
          </a:p>
          <a:p>
            <a:r>
              <a:rPr lang="cs-CZ" dirty="0"/>
              <a:t>Teorie fotovoltaiky. </a:t>
            </a:r>
            <a:r>
              <a:rPr lang="cs-CZ" i="1" dirty="0" err="1"/>
              <a:t>Isofen</a:t>
            </a:r>
            <a:r>
              <a:rPr lang="cs-CZ" i="1" dirty="0"/>
              <a:t> </a:t>
            </a:r>
            <a:r>
              <a:rPr lang="cs-CZ" i="1" dirty="0" err="1"/>
              <a:t>Energy</a:t>
            </a:r>
            <a:r>
              <a:rPr lang="cs-CZ" i="1" dirty="0"/>
              <a:t> - titulní stránka</a:t>
            </a:r>
            <a:r>
              <a:rPr lang="cs-CZ" dirty="0"/>
              <a:t> [online]. Copyright © 2009 </a:t>
            </a:r>
            <a:r>
              <a:rPr lang="cs-CZ" dirty="0" err="1"/>
              <a:t>Isofen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s.r.o. [cit. 15.05.2022]. Dostupné z: </a:t>
            </a:r>
            <a:r>
              <a:rPr lang="cs-CZ" dirty="0">
                <a:hlinkClick r:id="rId3"/>
              </a:rPr>
              <a:t>http://www.isofenenergy.cz/fotovoltaika.aspx</a:t>
            </a:r>
            <a:endParaRPr lang="cs-CZ" dirty="0"/>
          </a:p>
          <a:p>
            <a:r>
              <a:rPr lang="cs-CZ" dirty="0"/>
              <a:t>Výklad - Energetika zblízka - Svět </a:t>
            </a:r>
            <a:r>
              <a:rPr lang="cs-CZ" dirty="0" err="1"/>
              <a:t>energie.cz</a:t>
            </a:r>
            <a:r>
              <a:rPr lang="cs-CZ" dirty="0"/>
              <a:t>. </a:t>
            </a:r>
            <a:r>
              <a:rPr lang="cs-CZ" i="1" dirty="0"/>
              <a:t>Svět Energie - Svět </a:t>
            </a:r>
            <a:r>
              <a:rPr lang="cs-CZ" i="1" dirty="0" err="1"/>
              <a:t>energie.cz</a:t>
            </a:r>
            <a:r>
              <a:rPr lang="cs-CZ" dirty="0"/>
              <a:t> [online]. Copyright © </a:t>
            </a:r>
            <a:r>
              <a:rPr lang="cs-CZ" dirty="0" err="1"/>
              <a:t>ason</a:t>
            </a:r>
            <a:r>
              <a:rPr lang="cs-CZ" dirty="0"/>
              <a:t> [cit. 15.05.2022]. Dostupné z: </a:t>
            </a:r>
            <a:r>
              <a:rPr lang="cs-CZ" dirty="0">
                <a:hlinkClick r:id="rId4"/>
              </a:rPr>
              <a:t>https://www.svetenergie.cz/cz/energetika-zblizka/obnovitelne-zdroje-energie/slunecni-elektrarny-podrobne/fotovoltaicke-clanky-a-panely/vyklad</a:t>
            </a:r>
            <a:endParaRPr lang="cs-CZ" dirty="0"/>
          </a:p>
          <a:p>
            <a:r>
              <a:rPr lang="cs-CZ" dirty="0"/>
              <a:t>LIBRA, Martin a Vladislav POULEK. </a:t>
            </a:r>
            <a:r>
              <a:rPr lang="cs-CZ" i="1" dirty="0"/>
              <a:t>Solární energie: fotovoltaika - perspektivní trend současnosti i blízké budoucnosti</a:t>
            </a:r>
            <a:r>
              <a:rPr lang="cs-CZ" dirty="0"/>
              <a:t>. V Praze: ČZU, 2005. ISBN 8021313358.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C07D14-B212-AF26-B360-4344BD73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95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E3AC9-C8DC-947F-D364-DF9D4A68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3420269"/>
            <a:ext cx="10215134" cy="748080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EF117D-86F1-35B9-DB08-BBF36C3B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93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2870" y="3624985"/>
            <a:ext cx="10215134" cy="982528"/>
          </a:xfrm>
        </p:spPr>
        <p:txBody>
          <a:bodyPr>
            <a:normAutofit fontScale="90000"/>
          </a:bodyPr>
          <a:lstStyle/>
          <a:p>
            <a:r>
              <a:rPr lang="cs-CZ" dirty="0"/>
              <a:t>Fotovoltaika</a:t>
            </a:r>
            <a:br>
              <a:rPr lang="cs-CZ" dirty="0"/>
            </a:br>
            <a:r>
              <a:rPr lang="cs-CZ" dirty="0"/>
              <a:t>Solární panely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D4701-6565-BAB5-B7CA-5E77CE5F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39293-EE53-7C1D-E88D-8537C79E6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  <a:p>
            <a:r>
              <a:rPr lang="cs-CZ" dirty="0"/>
              <a:t>Fotovoltaický článek</a:t>
            </a:r>
          </a:p>
          <a:p>
            <a:r>
              <a:rPr lang="cs-CZ" dirty="0"/>
              <a:t>Fotovoltaický panel</a:t>
            </a:r>
          </a:p>
          <a:p>
            <a:r>
              <a:rPr lang="cs-CZ" dirty="0"/>
              <a:t>Solární panely </a:t>
            </a:r>
            <a:r>
              <a:rPr lang="cs-CZ"/>
              <a:t>s nanovlákny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5AEC4F-F53D-7373-7C18-3F5DD6A9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71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4870" y="328899"/>
            <a:ext cx="1770330" cy="748080"/>
          </a:xfrm>
        </p:spPr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870" y="1511300"/>
            <a:ext cx="10215134" cy="500033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Fotoelektrický jev</a:t>
            </a:r>
          </a:p>
          <a:p>
            <a:pPr lvl="1"/>
            <a:r>
              <a:rPr lang="cs-CZ" dirty="0"/>
              <a:t>1905 Albert Einstein (1921)</a:t>
            </a:r>
          </a:p>
          <a:p>
            <a:pPr lvl="2"/>
            <a:r>
              <a:rPr lang="cs-CZ" dirty="0"/>
              <a:t>Fotoefekt (energie uvolněného elektronu závisí pouze na frekvenci záření (energii fotonů) a počet elektronů na intenzitě záření (počtu fotonů))</a:t>
            </a:r>
          </a:p>
          <a:p>
            <a:pPr lvl="1"/>
            <a:r>
              <a:rPr lang="cs-CZ" dirty="0"/>
              <a:t>1916 Robert </a:t>
            </a:r>
            <a:r>
              <a:rPr lang="cs-CZ" dirty="0" err="1"/>
              <a:t>Andrews</a:t>
            </a:r>
            <a:r>
              <a:rPr lang="cs-CZ" dirty="0"/>
              <a:t> </a:t>
            </a:r>
            <a:r>
              <a:rPr lang="cs-CZ" dirty="0" err="1"/>
              <a:t>Millikan</a:t>
            </a:r>
            <a:r>
              <a:rPr lang="cs-CZ" dirty="0"/>
              <a:t> (1923)</a:t>
            </a:r>
          </a:p>
          <a:p>
            <a:pPr lvl="2"/>
            <a:r>
              <a:rPr lang="cs-CZ" dirty="0"/>
              <a:t>Potvrzení </a:t>
            </a:r>
          </a:p>
          <a:p>
            <a:r>
              <a:rPr lang="cs-CZ" dirty="0"/>
              <a:t>Poprvé</a:t>
            </a:r>
          </a:p>
          <a:p>
            <a:pPr lvl="1"/>
            <a:r>
              <a:rPr lang="cs-CZ" dirty="0"/>
              <a:t>1876 William </a:t>
            </a:r>
            <a:r>
              <a:rPr lang="cs-CZ" dirty="0" err="1"/>
              <a:t>Grylls</a:t>
            </a:r>
            <a:r>
              <a:rPr lang="cs-CZ" dirty="0"/>
              <a:t> Adams a jeho žák Richard </a:t>
            </a:r>
            <a:r>
              <a:rPr lang="cs-CZ" dirty="0" err="1"/>
              <a:t>Evans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  <a:p>
            <a:pPr lvl="2"/>
            <a:r>
              <a:rPr lang="cs-CZ" dirty="0"/>
              <a:t>PN (selen-platina), vznik elektrického napětí bez působení vnějšího elektrického pole </a:t>
            </a:r>
          </a:p>
          <a:p>
            <a:pPr lvl="1"/>
            <a:r>
              <a:rPr lang="cs-CZ" dirty="0"/>
              <a:t>1940 Russell </a:t>
            </a:r>
            <a:r>
              <a:rPr lang="cs-CZ" dirty="0" err="1"/>
              <a:t>Shoemaker</a:t>
            </a:r>
            <a:r>
              <a:rPr lang="cs-CZ" dirty="0"/>
              <a:t> </a:t>
            </a:r>
            <a:r>
              <a:rPr lang="cs-CZ" dirty="0" err="1"/>
              <a:t>Ohl</a:t>
            </a:r>
            <a:endParaRPr lang="cs-CZ" dirty="0"/>
          </a:p>
          <a:p>
            <a:pPr lvl="2"/>
            <a:r>
              <a:rPr lang="cs-CZ" dirty="0"/>
              <a:t>Křemík, patent, 1%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AA9A9D0-03E1-9FA5-83CD-C05416D75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0" y="173863"/>
            <a:ext cx="4828987" cy="554717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058AB0-C4A4-D253-B816-2F402A79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9EFBF6C-B784-E645-573D-FBE261F259BC}"/>
              </a:ext>
            </a:extLst>
          </p:cNvPr>
          <p:cNvSpPr txBox="1"/>
          <p:nvPr/>
        </p:nvSpPr>
        <p:spPr>
          <a:xfrm>
            <a:off x="838200" y="3086100"/>
            <a:ext cx="5994400" cy="11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A) Strmý přechod PN - Gradient koncentrace volných nosičů N (směr </a:t>
            </a:r>
            <a:r>
              <a:rPr lang="cs-CZ" dirty="0" err="1"/>
              <a:t>x</a:t>
            </a:r>
            <a:r>
              <a:rPr lang="cs-CZ" dirty="0"/>
              <a:t>)</a:t>
            </a:r>
          </a:p>
          <a:p>
            <a:r>
              <a:rPr lang="cs-CZ" dirty="0"/>
              <a:t>B) Ohyb pásů v místě přechodu (</a:t>
            </a:r>
            <a:r>
              <a:rPr lang="cs-CZ" dirty="0" err="1"/>
              <a:t>x</a:t>
            </a:r>
            <a:r>
              <a:rPr lang="cs-CZ" baseline="-25000" dirty="0" err="1"/>
              <a:t>p</a:t>
            </a:r>
            <a:r>
              <a:rPr lang="cs-CZ" dirty="0"/>
              <a:t>- </a:t>
            </a:r>
            <a:r>
              <a:rPr lang="cs-CZ" dirty="0" err="1"/>
              <a:t>x</a:t>
            </a:r>
            <a:r>
              <a:rPr lang="cs-CZ" baseline="-25000" dirty="0" err="1"/>
              <a:t>n</a:t>
            </a:r>
            <a:r>
              <a:rPr lang="cs-CZ" baseline="-25000" dirty="0"/>
              <a:t> </a:t>
            </a:r>
            <a:r>
              <a:rPr lang="cs-CZ" dirty="0"/>
              <a:t>, U</a:t>
            </a:r>
            <a:r>
              <a:rPr lang="cs-CZ" baseline="-25000" dirty="0"/>
              <a:t>D</a:t>
            </a:r>
            <a:endParaRPr lang="cs-CZ" dirty="0"/>
          </a:p>
          <a:p>
            <a:r>
              <a:rPr lang="cs-CZ" dirty="0"/>
              <a:t>C)  Oblasti prostorového náboje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07A329-F059-4435-C7D4-56AEF0026927}"/>
              </a:ext>
            </a:extLst>
          </p:cNvPr>
          <p:cNvSpPr txBox="1"/>
          <p:nvPr/>
        </p:nvSpPr>
        <p:spPr>
          <a:xfrm>
            <a:off x="8332693" y="5721037"/>
            <a:ext cx="20447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Model PN přechodu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A341F3E-4F13-812E-F726-34919081DFB3}"/>
              </a:ext>
            </a:extLst>
          </p:cNvPr>
          <p:cNvSpPr txBox="1"/>
          <p:nvPr/>
        </p:nvSpPr>
        <p:spPr>
          <a:xfrm>
            <a:off x="2115554" y="1681998"/>
            <a:ext cx="2863284" cy="632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513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P-N přechod</a:t>
            </a:r>
          </a:p>
        </p:txBody>
      </p:sp>
    </p:spTree>
    <p:extLst>
      <p:ext uri="{BB962C8B-B14F-4D97-AF65-F5344CB8AC3E}">
        <p14:creationId xmlns:p14="http://schemas.microsoft.com/office/powerpoint/2010/main" val="303438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058AB0-C4A4-D253-B816-2F402A79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9EFBF6C-B784-E645-573D-FBE261F259BC}"/>
              </a:ext>
            </a:extLst>
          </p:cNvPr>
          <p:cNvSpPr txBox="1"/>
          <p:nvPr/>
        </p:nvSpPr>
        <p:spPr>
          <a:xfrm>
            <a:off x="644430" y="2410461"/>
            <a:ext cx="6817891" cy="283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Energie fotonů se mění na elektrickou</a:t>
            </a:r>
          </a:p>
          <a:p>
            <a:pPr marL="285750" indent="-285750">
              <a:buFontTx/>
              <a:buChar char="-"/>
            </a:pPr>
            <a:r>
              <a:rPr lang="cs-CZ" dirty="0"/>
              <a:t>Velkoplošná dioda PN (přechod kolmo k čelní ploše)</a:t>
            </a:r>
          </a:p>
          <a:p>
            <a:endParaRPr lang="cs-CZ" dirty="0"/>
          </a:p>
          <a:p>
            <a:r>
              <a:rPr lang="cs-CZ" dirty="0"/>
              <a:t>A) Energetické hladiny v polovodičích</a:t>
            </a:r>
          </a:p>
          <a:p>
            <a:r>
              <a:rPr lang="cs-CZ" dirty="0"/>
              <a:t>B) Vyrovnání </a:t>
            </a:r>
            <a:r>
              <a:rPr lang="cs-CZ" dirty="0" err="1"/>
              <a:t>Fermiho</a:t>
            </a:r>
            <a:r>
              <a:rPr lang="cs-CZ" dirty="0"/>
              <a:t> energie (neosvětlený PV článek)</a:t>
            </a:r>
          </a:p>
          <a:p>
            <a:pPr marL="342900" indent="-342900">
              <a:buAutoNum type="alphaUcParenR" startAt="3"/>
            </a:pPr>
            <a:r>
              <a:rPr lang="cs-CZ" dirty="0"/>
              <a:t>Osvětlení článku – není zapojen do obvodu</a:t>
            </a:r>
          </a:p>
          <a:p>
            <a:r>
              <a:rPr lang="cs-CZ" dirty="0"/>
              <a:t>	- narušení rovnováhy</a:t>
            </a:r>
          </a:p>
          <a:p>
            <a:r>
              <a:rPr lang="cs-CZ" dirty="0"/>
              <a:t>	- generace párů</a:t>
            </a:r>
          </a:p>
          <a:p>
            <a:r>
              <a:rPr lang="cs-CZ" dirty="0"/>
              <a:t>	- snížení potenciálové bariéry</a:t>
            </a:r>
          </a:p>
          <a:p>
            <a:r>
              <a:rPr lang="cs-CZ" dirty="0"/>
              <a:t>	- rozdělení </a:t>
            </a:r>
            <a:r>
              <a:rPr lang="cs-CZ" dirty="0" err="1"/>
              <a:t>Fermiho</a:t>
            </a:r>
            <a:r>
              <a:rPr lang="cs-CZ" dirty="0"/>
              <a:t> hladiny – rozdíl = fotovoltaické napětí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07A329-F059-4435-C7D4-56AEF0026927}"/>
              </a:ext>
            </a:extLst>
          </p:cNvPr>
          <p:cNvSpPr txBox="1"/>
          <p:nvPr/>
        </p:nvSpPr>
        <p:spPr>
          <a:xfrm>
            <a:off x="5759261" y="5809859"/>
            <a:ext cx="6400989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Model energetických hladin PV článku a fotovoltaické přeměny energie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46F8991-B378-961A-AC0B-559FD6328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73863"/>
            <a:ext cx="4178301" cy="5696003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BE0BDEB-E8EA-9E30-5BA6-A652F2818A46}"/>
              </a:ext>
            </a:extLst>
          </p:cNvPr>
          <p:cNvSpPr txBox="1"/>
          <p:nvPr/>
        </p:nvSpPr>
        <p:spPr>
          <a:xfrm>
            <a:off x="426454" y="1783659"/>
            <a:ext cx="6817892" cy="632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513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Fotovoltaická přeměna energie</a:t>
            </a:r>
          </a:p>
        </p:txBody>
      </p:sp>
    </p:spTree>
    <p:extLst>
      <p:ext uri="{BB962C8B-B14F-4D97-AF65-F5344CB8AC3E}">
        <p14:creationId xmlns:p14="http://schemas.microsoft.com/office/powerpoint/2010/main" val="174242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8001C-B6C0-076E-5995-29D60909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36" y="316133"/>
            <a:ext cx="4059167" cy="748800"/>
          </a:xfrm>
        </p:spPr>
        <p:txBody>
          <a:bodyPr anchor="b">
            <a:normAutofit/>
          </a:bodyPr>
          <a:lstStyle/>
          <a:p>
            <a:r>
              <a:rPr lang="cs-CZ" sz="3200" dirty="0"/>
              <a:t>Fotovoltaický článek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E17E221-2E8D-508A-906E-C970A331E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91" y="1620000"/>
            <a:ext cx="5807711" cy="4733283"/>
          </a:xfr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1C75A0A-D9C8-571C-7F01-FECBE595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2870" y="1627918"/>
            <a:ext cx="4059167" cy="179235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PN </a:t>
            </a:r>
            <a:r>
              <a:rPr lang="en-US" dirty="0" err="1"/>
              <a:t>přechod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Jednosměrný</a:t>
            </a:r>
            <a:r>
              <a:rPr lang="en-US" dirty="0"/>
              <a:t> </a:t>
            </a:r>
            <a:r>
              <a:rPr lang="en-US" dirty="0" err="1"/>
              <a:t>průchod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Napěťový</a:t>
            </a:r>
            <a:r>
              <a:rPr lang="en-US" dirty="0"/>
              <a:t> </a:t>
            </a:r>
            <a:r>
              <a:rPr lang="en-US" dirty="0" err="1"/>
              <a:t>potenciál</a:t>
            </a:r>
            <a:r>
              <a:rPr lang="en-US" dirty="0"/>
              <a:t> 0,6 V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28910E-8ECC-99C4-9652-574A0A6E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870" y="6450675"/>
            <a:ext cx="9619119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Bc. Michaela Boháčová, 16. 5. 2022, Nanotechnologie, Nanofotonika a nanoelektronika, SLO</a:t>
            </a:r>
          </a:p>
        </p:txBody>
      </p:sp>
      <p:pic>
        <p:nvPicPr>
          <p:cNvPr id="11" name="Obrázek 10" descr="Obsah obrázku obloha, exteriér, osoba, solární panel&#10;&#10;Popis byl vytvořen automaticky">
            <a:extLst>
              <a:ext uri="{FF2B5EF4-FFF2-40B4-BE49-F238E27FC236}">
                <a16:creationId xmlns:a16="http://schemas.microsoft.com/office/drawing/2014/main" id="{C99CFEBC-7EEB-CF09-1C6B-69F7D936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" y="3420269"/>
            <a:ext cx="3971267" cy="26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2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CAD82-7FB5-A09F-F503-CDC6D83E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928" y="448104"/>
            <a:ext cx="6431061" cy="748800"/>
          </a:xfrm>
        </p:spPr>
        <p:txBody>
          <a:bodyPr>
            <a:normAutofit/>
          </a:bodyPr>
          <a:lstStyle/>
          <a:p>
            <a:r>
              <a:rPr lang="cs-CZ" dirty="0"/>
              <a:t>Monokrystalické články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180E92F4-706B-8E83-8AF1-912C73DD8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41" y="1286378"/>
            <a:ext cx="5623450" cy="507482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296F4F-6983-B82A-8A34-F454DB059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2870" y="1757082"/>
            <a:ext cx="4764542" cy="460411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Křemíková podložka</a:t>
            </a:r>
          </a:p>
          <a:p>
            <a:pPr marL="342900" indent="-342900">
              <a:buFontTx/>
              <a:buChar char="-"/>
            </a:pPr>
            <a:r>
              <a:rPr lang="cs-CZ" dirty="0"/>
              <a:t>Jednolitá a čistá struktura</a:t>
            </a:r>
          </a:p>
          <a:p>
            <a:pPr marL="342900" indent="-342900">
              <a:buFontTx/>
              <a:buChar char="-"/>
            </a:pPr>
            <a:r>
              <a:rPr lang="cs-CZ" dirty="0"/>
              <a:t>Velikost (obvykle 156 × 156 mm)</a:t>
            </a:r>
          </a:p>
          <a:p>
            <a:pPr marL="342900" indent="-342900">
              <a:buFontTx/>
              <a:buChar char="-"/>
            </a:pPr>
            <a:r>
              <a:rPr lang="cs-CZ" dirty="0"/>
              <a:t>Účinnost od 14 do 20 %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414D79-27A7-AB46-AAF3-6A46A65E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</p:spTree>
    <p:extLst>
      <p:ext uri="{BB962C8B-B14F-4D97-AF65-F5344CB8AC3E}">
        <p14:creationId xmlns:p14="http://schemas.microsoft.com/office/powerpoint/2010/main" val="125787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4FE5A-0F6A-9742-29E3-AC51A22B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541" y="511537"/>
            <a:ext cx="6258871" cy="748800"/>
          </a:xfrm>
        </p:spPr>
        <p:txBody>
          <a:bodyPr>
            <a:normAutofit/>
          </a:bodyPr>
          <a:lstStyle/>
          <a:p>
            <a:r>
              <a:rPr lang="cs-CZ" dirty="0"/>
              <a:t>Polykrystalické články</a:t>
            </a:r>
          </a:p>
        </p:txBody>
      </p:sp>
      <p:pic>
        <p:nvPicPr>
          <p:cNvPr id="7" name="Zástupný obsah 6" descr="Obsah obrázku text, solární panel, objekt v exteriéru&#10;&#10;Popis byl vytvořen automaticky">
            <a:extLst>
              <a:ext uri="{FF2B5EF4-FFF2-40B4-BE49-F238E27FC236}">
                <a16:creationId xmlns:a16="http://schemas.microsoft.com/office/drawing/2014/main" id="{C1BEC0BC-649C-DD46-2B4F-3965D2BCC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360" y="1727212"/>
            <a:ext cx="5569697" cy="463398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6AE7A9-3DF6-5857-6BDD-14347E553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663" y="1727212"/>
            <a:ext cx="5569697" cy="463398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Větší počet menších křemíkových krystalů</a:t>
            </a:r>
          </a:p>
          <a:p>
            <a:pPr marL="342900" indent="-342900">
              <a:buFontTx/>
              <a:buChar char="-"/>
            </a:pPr>
            <a:r>
              <a:rPr lang="cs-CZ" dirty="0"/>
              <a:t>Výroba jednodušší a levnější</a:t>
            </a:r>
          </a:p>
          <a:p>
            <a:pPr marL="342900" indent="-342900">
              <a:buFontTx/>
              <a:buChar char="-"/>
            </a:pPr>
            <a:r>
              <a:rPr lang="cs-CZ" dirty="0"/>
              <a:t>Čtvercová </a:t>
            </a:r>
          </a:p>
          <a:p>
            <a:pPr marL="342900" indent="-342900">
              <a:buFontTx/>
              <a:buChar char="-"/>
            </a:pPr>
            <a:r>
              <a:rPr lang="cs-CZ" dirty="0"/>
              <a:t>Tmavomodrá s viditelnými okraji jednotlivých krystalů</a:t>
            </a:r>
          </a:p>
          <a:p>
            <a:pPr marL="342900" indent="-342900">
              <a:buFontTx/>
              <a:buChar char="-"/>
            </a:pPr>
            <a:r>
              <a:rPr lang="cs-CZ" dirty="0"/>
              <a:t>Účinnost od 12 do 15 %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2C703C-2EFE-71BE-E98E-9C7B5FC3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Bc. Michaela Boháčová, 16. 5. 2022, Nanotechnologie, Nanofotonika a nanoelektronika, SLO</a:t>
            </a:r>
          </a:p>
        </p:txBody>
      </p:sp>
    </p:spTree>
    <p:extLst>
      <p:ext uri="{BB962C8B-B14F-4D97-AF65-F5344CB8AC3E}">
        <p14:creationId xmlns:p14="http://schemas.microsoft.com/office/powerpoint/2010/main" val="30047785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cz_16x9.potx" id="{193B350C-BD93-44C2-AA23-001E80B1E4DC}" vid="{080CA9D0-FE38-4C67-AC33-3149459E10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902</TotalTime>
  <Words>786</Words>
  <Application>Microsoft Macintosh PowerPoint</Application>
  <PresentationFormat>Vlastní</PresentationFormat>
  <Paragraphs>90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Office</vt:lpstr>
      <vt:lpstr>Prezentace aplikace PowerPoint</vt:lpstr>
      <vt:lpstr>Fotovoltaika Solární panely</vt:lpstr>
      <vt:lpstr>Obsah</vt:lpstr>
      <vt:lpstr>Historie</vt:lpstr>
      <vt:lpstr>Prezentace aplikace PowerPoint</vt:lpstr>
      <vt:lpstr>Prezentace aplikace PowerPoint</vt:lpstr>
      <vt:lpstr>Fotovoltaický článek</vt:lpstr>
      <vt:lpstr>Monokrystalické články</vt:lpstr>
      <vt:lpstr>Polykrystalické články</vt:lpstr>
      <vt:lpstr>Amorfní články</vt:lpstr>
      <vt:lpstr>Fotovoltaický panel</vt:lpstr>
      <vt:lpstr>Využitelnost</vt:lpstr>
      <vt:lpstr>Solární panely s nanovlákny</vt:lpstr>
      <vt:lpstr>Opsaná fotosyntéza</vt:lpstr>
      <vt:lpstr>Zdroje: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Bohacova Michaela</dc:creator>
  <cp:lastModifiedBy>Bohacova Michaela</cp:lastModifiedBy>
  <cp:revision>8</cp:revision>
  <dcterms:created xsi:type="dcterms:W3CDTF">2022-04-23T19:21:19Z</dcterms:created>
  <dcterms:modified xsi:type="dcterms:W3CDTF">2022-05-16T07:31:21Z</dcterms:modified>
</cp:coreProperties>
</file>