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3" r:id="rId6"/>
    <p:sldId id="264" r:id="rId7"/>
    <p:sldId id="268" r:id="rId8"/>
    <p:sldId id="269" r:id="rId9"/>
    <p:sldId id="265" r:id="rId10"/>
    <p:sldId id="266" r:id="rId11"/>
    <p:sldId id="270" r:id="rId12"/>
    <p:sldId id="271" r:id="rId13"/>
    <p:sldId id="272" r:id="rId14"/>
    <p:sldId id="273" r:id="rId15"/>
    <p:sldId id="258" r:id="rId16"/>
    <p:sldId id="259" r:id="rId17"/>
    <p:sldId id="26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387F-D481-49B0-8623-816767C5F69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C76B9-D416-48A5-9AE2-EFA9D4DB4F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69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2B1A7-8630-F0DE-70F2-6CD23032C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9F8739-9B21-F977-1706-25120156C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861AF9-3A06-7110-48CE-B3A1BD3B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A8AC-0C73-4490-B4AD-D5708AD9F594}" type="datetime1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5EA28F-ECE8-55FE-A5F6-8646772F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CCABD-AA9E-803A-5815-BE632B72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14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733AC-E5ED-C8C6-ED4D-ECA4BC8B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449051-63CA-A87F-A790-1558B263B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8220C3-EFCD-D86F-9B30-131911C0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11EC-602B-4D80-92C3-794FA55AAFC8}" type="datetime1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E06629-B61B-6A35-E431-BF93C262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7AB16A-FD0F-6C55-6D5E-E941B4D5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34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B4BA41-7D56-AC54-D326-6EB0070E0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DE2F90-3617-3303-52CC-D3C4C0E4D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21DFCD-0116-90FE-6D7D-6EC97EA7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F7C9-8917-4BDA-8129-9E1C5D75D959}" type="datetime1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09B5E6-F173-B9F9-363F-10CFE276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34AB70-043E-2123-35BD-AEF4ACE28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72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A2648-334C-B633-B1C6-95B03A21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24A13-4623-B3B9-634D-5AEF58502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05C0C9-28B7-C090-9A0C-511FD60E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7DF-F5D9-4B8A-92D3-858592BA466C}" type="datetime1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34C751-BF7A-989B-F272-62840392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42CD79-FDF2-895A-3370-5D8D8C7A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4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8450D-5747-99D1-FEEB-9990E5B8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06A2B7-3FDE-F4AE-70AA-AEA6CF977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69C3AD-7095-C254-1C74-53E55C54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D3DC-1100-48E9-A562-0A44F05F53DD}" type="datetime1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30BFE0-F3EA-2466-1E83-3B0FF86F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E8155F-D1AD-E064-C53C-BA02D569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69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4FE32-1104-5921-62D4-93E18E60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B93B0C-2AE1-92EF-7057-1718F6953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0736A8-27E6-F957-95C3-14B9411E0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14381B-7BD3-02BB-C8DA-3315361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57B7-1D76-4669-A735-655532BE45D6}" type="datetime1">
              <a:rPr lang="cs-CZ" smtClean="0"/>
              <a:t>15.05.2022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F88332-365D-8D44-D984-E8D701D9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FC5168-89A6-F9E9-2B2E-3CDA14EE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4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1DA03-AE31-4D14-DEBF-ACC46A77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05C92F-2661-EDD1-7263-904B70D9A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B0FCA18-3CED-E870-2934-F9EC56DA0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DCA2BF7-D9CA-CE6C-A2FE-CB6C4B159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BABDC9-9083-9C74-CB4B-4F6D6A2CA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C986B6-F0B2-5385-76A5-7AB391ED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7A91-072D-4DA4-B5A0-D63845547C48}" type="datetime1">
              <a:rPr lang="cs-CZ" smtClean="0"/>
              <a:t>15.05.2022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8C4B045-37F7-C15E-7CA4-E3AC17AC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FBCA58-C17D-DD17-DCE1-1D55FF3B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1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151B5-99A0-BAF9-E6DD-84DF26B7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B359E74-8B90-3DBC-CE2F-1D28FE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DEB-45F7-48C1-AEA6-3AF282D89A10}" type="datetime1">
              <a:rPr lang="cs-CZ" smtClean="0"/>
              <a:t>15.05.2022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80D0D8-C651-5EA5-AD54-2048F427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E6F3C7-DD79-0613-1EC6-5A76A007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50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CB0C94-CC58-A102-9846-CE9987BF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BC50-172A-41DC-8E0E-435766D743A3}" type="datetime1">
              <a:rPr lang="cs-CZ" smtClean="0"/>
              <a:t>15.05.2022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D1AAB6-702F-95D3-9930-6B6BDF25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4E2C18-A272-8E12-6170-93D20E88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C79A3-6037-D6A6-0473-325C3A73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77FBAC-D8D2-E03E-2672-A20D3DBC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66BB09-02A9-9D80-2AC7-5731D7908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45011F-B601-58EF-6C86-9A90F436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1341-4A95-4B0D-BCBE-BBCE852D4E80}" type="datetime1">
              <a:rPr lang="cs-CZ" smtClean="0"/>
              <a:t>15.05.2022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58AF46-1DD5-C53D-5372-428EDFA4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274764-134E-4C6B-DA15-7F78F1ED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7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F6452-F9EA-43AA-638B-DB1AF52B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B87281-D40F-2428-66B8-91C864F12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377C7D-85EE-5B86-4197-A93F79822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291D3D-0A6C-E0B7-26F5-1DA62F3D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7FB4-0647-4BF5-AF7C-59E8026B372B}" type="datetime1">
              <a:rPr lang="cs-CZ" smtClean="0"/>
              <a:t>15.05.2022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114E51-E7DB-6E5B-B359-0981DA06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Moderní heterostrukturní prvky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A77B64-D734-E7CF-1BD8-4BF387EE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1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81024C-A36E-34C1-3E56-2AFE46B8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3E1D8F-6C0A-EAFA-A027-74B2C36EF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1B93E9-D2D6-80DB-045F-1A367B622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8F56-2FB5-490A-9D4D-6AED4F2A2013}" type="datetime1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C8A703-9496-35A2-598D-9F4E1168D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Moderní heterostrukturní prvky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00A090-B15F-FD22-851F-120CB35DC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7CB35-38CA-403F-9D07-8D47275927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5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nowerk.com/van-der-Waals-heterostructures.php" TargetMode="External"/><Relationship Id="rId2" Type="http://schemas.openxmlformats.org/officeDocument/2006/relationships/hyperlink" Target="https://doi.org/10.1007/s12613-022-2426-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6B196-40F7-729A-B6DF-6AA2F3649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Moderní </a:t>
            </a:r>
            <a:r>
              <a:rPr lang="cs-CZ" dirty="0" err="1"/>
              <a:t>heterostrukturní</a:t>
            </a:r>
            <a:r>
              <a:rPr lang="cs-CZ" dirty="0"/>
              <a:t> optoelektronické prvky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347EA3-535E-FD3E-F5FA-7D309F8D96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Dvořák</a:t>
            </a:r>
            <a:br>
              <a:rPr lang="cs-CZ" dirty="0"/>
            </a:br>
            <a:r>
              <a:rPr lang="cs-CZ" dirty="0"/>
              <a:t>SLO/NNE</a:t>
            </a:r>
          </a:p>
          <a:p>
            <a:r>
              <a:rPr lang="cs-CZ" dirty="0"/>
              <a:t>Katedra experimentální fyziky</a:t>
            </a:r>
            <a:br>
              <a:rPr lang="cs-CZ" dirty="0"/>
            </a:br>
            <a:r>
              <a:rPr lang="cs-CZ" dirty="0"/>
              <a:t>Univerzita Palackého v Olomouci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6FC7A7-B9B3-BFFC-F0B0-46DD2DAA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204"/>
          <a:stretch/>
        </p:blipFill>
        <p:spPr>
          <a:xfrm>
            <a:off x="5257798" y="5349875"/>
            <a:ext cx="1676403" cy="11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8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0A4A2-EF82-7D1D-A7EA-974601E21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Heterostruktury</a:t>
            </a:r>
            <a:r>
              <a:rPr lang="cs-CZ" dirty="0"/>
              <a:t> 2D </a:t>
            </a:r>
            <a:r>
              <a:rPr lang="cs-CZ" dirty="0" err="1"/>
              <a:t>vdW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C4AAE-5366-C6D2-7934-5420FA221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Polem řízené tranzistory – FET</a:t>
            </a:r>
          </a:p>
          <a:p>
            <a:pPr lvl="1"/>
            <a:r>
              <a:rPr lang="cs-CZ" dirty="0"/>
              <a:t>Stále obtížnější zmenšování – nutné pro zachování </a:t>
            </a:r>
            <a:r>
              <a:rPr lang="cs-CZ" dirty="0" err="1"/>
              <a:t>Moorova</a:t>
            </a:r>
            <a:r>
              <a:rPr lang="cs-CZ" dirty="0"/>
              <a:t> zákona </a:t>
            </a:r>
          </a:p>
          <a:p>
            <a:pPr lvl="1"/>
            <a:r>
              <a:rPr lang="cs-CZ" dirty="0"/>
              <a:t>Možnost využití 2D </a:t>
            </a:r>
            <a:r>
              <a:rPr lang="cs-CZ" dirty="0" err="1"/>
              <a:t>vdW</a:t>
            </a:r>
            <a:endParaRPr lang="cs-CZ" dirty="0"/>
          </a:p>
          <a:p>
            <a:pPr lvl="1"/>
            <a:r>
              <a:rPr lang="cs-CZ" dirty="0"/>
              <a:t>Vhodné materiály s vysokou pohyblivostí elektronů</a:t>
            </a:r>
          </a:p>
          <a:p>
            <a:pPr lvl="1"/>
            <a:r>
              <a:rPr lang="cs-CZ" dirty="0"/>
              <a:t>MoS</a:t>
            </a:r>
            <a:r>
              <a:rPr lang="cs-CZ" baseline="-25000" dirty="0"/>
              <a:t>2</a:t>
            </a:r>
            <a:r>
              <a:rPr lang="cs-CZ" dirty="0"/>
              <a:t> – stabilní i při ohybu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7514F1-3B02-DD90-A33D-AA5281BB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10</a:t>
            </a:fld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0347FD-51DA-4DCA-DD57-CECAA4E73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457" y="3496909"/>
            <a:ext cx="2573603" cy="21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C3B3C-7902-EAEC-E0A6-A4CF40BB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 </a:t>
            </a:r>
            <a:r>
              <a:rPr lang="cs-CZ" dirty="0" err="1"/>
              <a:t>VdW</a:t>
            </a:r>
            <a:r>
              <a:rPr lang="cs-CZ" dirty="0"/>
              <a:t> </a:t>
            </a:r>
            <a:r>
              <a:rPr lang="cs-CZ" dirty="0" err="1"/>
              <a:t>heterostruktur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62C14-189E-7D07-70A4-39F3C1C1C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Oblíbená je metoda „lepící páskou“ z 3D krystalu</a:t>
            </a:r>
          </a:p>
          <a:p>
            <a:r>
              <a:rPr lang="cs-CZ" dirty="0"/>
              <a:t>Nutnost čistých prostor a vysoké přesnosti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F24D77-6850-9473-CCC0-121F0C43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11</a:t>
            </a:fld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7095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CD4A9-FC52-3DBF-B147-D36BDF87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FC16D8-4407-EF3F-FA43-20101377A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Průhledné vysoce vodivé materiály</a:t>
            </a:r>
          </a:p>
          <a:p>
            <a:r>
              <a:rPr lang="cs-CZ" sz="4400" dirty="0"/>
              <a:t>Elektrony – extrémní pohyblivost a téměř nulová efektivní hmotnost</a:t>
            </a:r>
          </a:p>
          <a:p>
            <a:r>
              <a:rPr lang="cs-CZ" sz="4400" dirty="0"/>
              <a:t>Vysoká pevnost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C767A4-1FD0-0A3F-BB60-DE223EE6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12</a:t>
            </a:fld>
            <a:endParaRPr lang="cs-CZ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BD2277-5163-D000-E67F-4B409D47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9" y="3561806"/>
            <a:ext cx="3031671" cy="2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1F230-C9CE-8D6C-9A6D-8AEEC9F0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Hexagonální nitrid bóru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457C7-9579-3889-4127-457025780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„Bílý grafen“</a:t>
            </a:r>
          </a:p>
          <a:p>
            <a:r>
              <a:rPr lang="cs-CZ" dirty="0"/>
              <a:t>Pevnější než grafen</a:t>
            </a:r>
          </a:p>
          <a:p>
            <a:r>
              <a:rPr lang="cs-CZ" dirty="0"/>
              <a:t>Izolační vrstva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E63003-8D2C-4737-E143-090C2A13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13</a:t>
            </a:fld>
            <a:endParaRPr lang="cs-CZ" sz="2800" dirty="0"/>
          </a:p>
        </p:txBody>
      </p:sp>
      <p:pic>
        <p:nvPicPr>
          <p:cNvPr id="3074" name="Picture 2" descr="Nitrid boritý – Wikipedie">
            <a:extLst>
              <a:ext uri="{FF2B5EF4-FFF2-40B4-BE49-F238E27FC236}">
                <a16:creationId xmlns:a16="http://schemas.microsoft.com/office/drawing/2014/main" id="{46CF164E-9D71-A5C7-8A9A-640A6E80E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250216"/>
            <a:ext cx="6457950" cy="31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987E6-1FBF-9F3E-5591-14DBC474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Fluorografen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50C14-3A02-4043-BDC3-171253271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Grafen + fluor na každém uhlíku</a:t>
            </a:r>
          </a:p>
          <a:p>
            <a:r>
              <a:rPr lang="cs-CZ" sz="4400" dirty="0"/>
              <a:t>Považován za polovodič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E066B9-A9E0-7BB2-F364-54EC413C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pPr/>
              <a:t>14</a:t>
            </a:fld>
            <a:endParaRPr lang="cs-CZ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1CB48F5-9D25-33F9-832E-0CA585B0D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2" y="2909414"/>
            <a:ext cx="4683579" cy="31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4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8B732-A885-6248-311E-094E9225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88BFB-62C6-31F6-130D-55CE7556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[1] 	</a:t>
            </a:r>
            <a:r>
              <a:rPr lang="cs-CZ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HULICIUS, Eduard a Bedřich VELICKÝ. </a:t>
            </a:r>
            <a:r>
              <a:rPr lang="cs-CZ" sz="2400" b="0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Heterostruktury</a:t>
            </a:r>
            <a:r>
              <a:rPr lang="cs-CZ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, které slouží 	všem. </a:t>
            </a:r>
            <a:r>
              <a:rPr lang="cs-CZ" sz="24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Vesmír</a:t>
            </a:r>
            <a:r>
              <a:rPr lang="cs-CZ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2001, </a:t>
            </a:r>
            <a:r>
              <a:rPr lang="cs-CZ" sz="24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80</a:t>
            </a:r>
            <a:r>
              <a:rPr lang="cs-CZ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(1), 32.</a:t>
            </a:r>
          </a:p>
          <a:p>
            <a:pPr marL="0" indent="0">
              <a:buNone/>
            </a:pP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[2]	YU, H., CAO, Z., ZHANG, Z. </a:t>
            </a:r>
            <a:r>
              <a:rPr lang="cs-CZ" sz="2400" b="0" i="1" dirty="0">
                <a:solidFill>
                  <a:srgbClr val="333333"/>
                </a:solidFill>
                <a:effectLst/>
                <a:latin typeface="-apple-system"/>
              </a:rPr>
              <a:t>et al.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cs-CZ" sz="2400" b="0" i="0" dirty="0" err="1">
                <a:solidFill>
                  <a:srgbClr val="333333"/>
                </a:solidFill>
                <a:effectLst/>
                <a:latin typeface="-apple-system"/>
              </a:rPr>
              <a:t>Flexible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cs-CZ" sz="2400" b="0" i="0" dirty="0" err="1">
                <a:solidFill>
                  <a:srgbClr val="333333"/>
                </a:solidFill>
                <a:effectLst/>
                <a:latin typeface="-apple-system"/>
              </a:rPr>
              <a:t>electronics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 and 		</a:t>
            </a:r>
            <a:r>
              <a:rPr lang="cs-CZ" sz="2400" b="0" i="0" dirty="0" err="1">
                <a:solidFill>
                  <a:srgbClr val="333333"/>
                </a:solidFill>
                <a:effectLst/>
                <a:latin typeface="-apple-system"/>
              </a:rPr>
              <a:t>optoelectronics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cs-CZ" sz="2400" b="0" i="0" dirty="0" err="1">
                <a:solidFill>
                  <a:srgbClr val="333333"/>
                </a:solidFill>
                <a:effectLst/>
                <a:latin typeface="-apple-system"/>
              </a:rPr>
              <a:t>of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 2D van der </a:t>
            </a:r>
            <a:r>
              <a:rPr lang="cs-CZ" sz="2400" b="0" i="0" dirty="0" err="1">
                <a:solidFill>
                  <a:srgbClr val="333333"/>
                </a:solidFill>
                <a:effectLst/>
                <a:latin typeface="-apple-system"/>
              </a:rPr>
              <a:t>Waals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cs-CZ" sz="2400" b="0" i="0" dirty="0" err="1">
                <a:solidFill>
                  <a:srgbClr val="333333"/>
                </a:solidFill>
                <a:effectLst/>
                <a:latin typeface="-apple-system"/>
              </a:rPr>
              <a:t>materials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. </a:t>
            </a:r>
            <a:r>
              <a:rPr lang="cs-CZ" sz="2400" b="0" i="1" dirty="0" err="1">
                <a:solidFill>
                  <a:srgbClr val="333333"/>
                </a:solidFill>
                <a:effectLst/>
                <a:latin typeface="-apple-system"/>
              </a:rPr>
              <a:t>Int</a:t>
            </a:r>
            <a:r>
              <a:rPr lang="cs-CZ" sz="2400" b="0" i="1" dirty="0">
                <a:solidFill>
                  <a:srgbClr val="333333"/>
                </a:solidFill>
                <a:effectLst/>
                <a:latin typeface="-apple-system"/>
              </a:rPr>
              <a:t> J </a:t>
            </a:r>
            <a:r>
              <a:rPr lang="cs-CZ" sz="2400" b="0" i="1" dirty="0" err="1">
                <a:solidFill>
                  <a:srgbClr val="333333"/>
                </a:solidFill>
                <a:effectLst/>
                <a:latin typeface="-apple-system"/>
              </a:rPr>
              <a:t>Miner</a:t>
            </a:r>
            <a:r>
              <a:rPr lang="cs-CZ" sz="2400" b="0" i="1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cs-CZ" sz="2400" b="0" i="1" dirty="0" err="1">
                <a:solidFill>
                  <a:srgbClr val="333333"/>
                </a:solidFill>
                <a:effectLst/>
                <a:latin typeface="-apple-system"/>
              </a:rPr>
              <a:t>Metall</a:t>
            </a:r>
            <a:r>
              <a:rPr lang="cs-CZ" sz="2400" b="0" i="1" dirty="0">
                <a:solidFill>
                  <a:srgbClr val="333333"/>
                </a:solidFill>
                <a:effectLst/>
                <a:latin typeface="-apple-system"/>
              </a:rPr>
              <a:t> 	Mater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cs-CZ" sz="2400" b="1" i="0" dirty="0">
                <a:solidFill>
                  <a:srgbClr val="333333"/>
                </a:solidFill>
                <a:effectLst/>
                <a:latin typeface="-apple-system"/>
              </a:rPr>
              <a:t>29, 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671–690 (2022). </a:t>
            </a:r>
            <a:b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</a:br>
            <a:r>
              <a:rPr lang="cs-CZ" sz="2400" b="0" i="0" dirty="0">
                <a:solidFill>
                  <a:srgbClr val="333333"/>
                </a:solidFill>
                <a:effectLst/>
                <a:latin typeface="-apple-system"/>
              </a:rPr>
              <a:t>	</a:t>
            </a:r>
            <a:r>
              <a:rPr lang="cs-CZ" sz="2400" dirty="0">
                <a:solidFill>
                  <a:srgbClr val="333333"/>
                </a:solidFill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https://doi.org/10.1007/s12613-022-2426-3</a:t>
            </a:r>
            <a:r>
              <a:rPr lang="cs-CZ" sz="2400" dirty="0">
                <a:solidFill>
                  <a:srgbClr val="333333"/>
                </a:solidFill>
                <a:latin typeface="-apple-system"/>
              </a:rPr>
              <a:t>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333333"/>
                </a:solidFill>
                <a:latin typeface="-apple-system"/>
              </a:rPr>
              <a:t>[3]	</a:t>
            </a:r>
            <a:r>
              <a:rPr lang="nl-NL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Van der Waals heterostructures. </a:t>
            </a:r>
            <a:r>
              <a:rPr lang="nl-NL" sz="24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Nano Werk</a:t>
            </a:r>
            <a:r>
              <a:rPr lang="nl-NL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 [online]. </a:t>
            </a:r>
            <a:br>
              <a:rPr lang="cs-CZ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</a:br>
            <a:r>
              <a:rPr lang="cs-CZ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	</a:t>
            </a:r>
            <a:r>
              <a:rPr lang="nl-NL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[cit. 2022-05-15]. Dostupné z: </a:t>
            </a:r>
            <a:r>
              <a:rPr lang="cs-CZ" sz="24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		</a:t>
            </a:r>
            <a:r>
              <a:rPr lang="nl-NL" sz="2400" dirty="0">
                <a:solidFill>
                  <a:srgbClr val="333333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https://www.nanowerk.com/van-der-Waals-heterostructures.php</a:t>
            </a:r>
            <a:r>
              <a:rPr lang="cs-CZ" sz="2400" dirty="0">
                <a:solidFill>
                  <a:srgbClr val="333333"/>
                </a:solidFill>
                <a:latin typeface="-apple-system"/>
              </a:rPr>
              <a:t>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333333"/>
                </a:solidFill>
                <a:latin typeface="-apple-system"/>
              </a:rPr>
              <a:t>[4]	GEIM, A. K. a I. V. GRIGORIEVA. Van der </a:t>
            </a:r>
            <a:r>
              <a:rPr lang="cs-CZ" sz="2400" dirty="0" err="1">
                <a:solidFill>
                  <a:srgbClr val="333333"/>
                </a:solidFill>
                <a:latin typeface="-apple-system"/>
              </a:rPr>
              <a:t>Waals</a:t>
            </a:r>
            <a:r>
              <a:rPr lang="cs-CZ" sz="24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cs-CZ" sz="2400" dirty="0" err="1">
                <a:solidFill>
                  <a:srgbClr val="333333"/>
                </a:solidFill>
                <a:latin typeface="-apple-system"/>
              </a:rPr>
              <a:t>heterostructures</a:t>
            </a:r>
            <a:r>
              <a:rPr lang="cs-CZ" sz="2400" dirty="0">
                <a:solidFill>
                  <a:srgbClr val="333333"/>
                </a:solidFill>
                <a:latin typeface="-apple-system"/>
              </a:rPr>
              <a:t>. </a:t>
            </a:r>
            <a:r>
              <a:rPr lang="cs-CZ" sz="2400" i="1" dirty="0" err="1">
                <a:solidFill>
                  <a:srgbClr val="333333"/>
                </a:solidFill>
                <a:latin typeface="-apple-system"/>
              </a:rPr>
              <a:t>Nature</a:t>
            </a:r>
            <a:r>
              <a:rPr lang="cs-CZ" sz="2400" dirty="0">
                <a:solidFill>
                  <a:srgbClr val="333333"/>
                </a:solidFill>
                <a:latin typeface="-apple-system"/>
              </a:rPr>
              <a:t> 	[online]. 2013, </a:t>
            </a:r>
            <a:r>
              <a:rPr lang="cs-CZ" sz="2400" b="1" dirty="0">
                <a:solidFill>
                  <a:srgbClr val="333333"/>
                </a:solidFill>
                <a:latin typeface="-apple-system"/>
              </a:rPr>
              <a:t>499</a:t>
            </a:r>
            <a:r>
              <a:rPr lang="cs-CZ" sz="2400" dirty="0">
                <a:solidFill>
                  <a:srgbClr val="333333"/>
                </a:solidFill>
                <a:latin typeface="-apple-system"/>
              </a:rPr>
              <a:t>(7459), 419-425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397C3A-9DC0-4417-0586-33BEAF6F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15</a:t>
            </a:fld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6585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2E515-BA28-74EE-92DF-C52C2F212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Dotazy?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713EE1-83E7-671C-3D76-490116E94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32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2CA876-D5C5-17AE-343B-648D58120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D3B2C4-CD17-518B-053F-D902D9BC7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75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2FFA1-DD54-9D99-D156-CC67EFCE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1F642-995B-2D07-B0A1-85AE6EFFC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Úvod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O </a:t>
            </a:r>
            <a:r>
              <a:rPr lang="cs-CZ" dirty="0" err="1"/>
              <a:t>heterostrukturních</a:t>
            </a:r>
            <a:r>
              <a:rPr lang="cs-CZ" dirty="0"/>
              <a:t> prvcích ve zkratce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Moderní trendy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Co teď ve světě „frčí“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Van der </a:t>
            </a:r>
            <a:r>
              <a:rPr lang="cs-CZ" dirty="0" err="1"/>
              <a:t>Waalsovy</a:t>
            </a:r>
            <a:r>
              <a:rPr lang="cs-CZ" dirty="0"/>
              <a:t> materiály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Jak se vyrábí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Možné prvky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Závěr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/>
              <a:t>Jenom takové shrnutí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0CF2F1-0C73-71A6-96F8-5A0AA313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2</a:t>
            </a:fld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2668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B0031-6317-D98D-EA36-29EAC761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err="1"/>
              <a:t>Heterostruktury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D84680-BE1F-24FF-CF9D-9185EDBB3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Nobelova cena za fyziku 2000 - </a:t>
            </a:r>
            <a:r>
              <a:rPr lang="cs-CZ" sz="3600" b="1" dirty="0"/>
              <a:t>H. </a:t>
            </a:r>
            <a:r>
              <a:rPr lang="cs-CZ" sz="3600" b="1" dirty="0" err="1"/>
              <a:t>Kroemer</a:t>
            </a:r>
            <a:r>
              <a:rPr lang="cs-CZ" sz="3600" b="1" dirty="0"/>
              <a:t> </a:t>
            </a:r>
            <a:br>
              <a:rPr lang="cs-CZ" sz="3600" dirty="0"/>
            </a:br>
            <a:r>
              <a:rPr lang="cs-CZ" sz="3600" dirty="0"/>
              <a:t>a </a:t>
            </a:r>
            <a:r>
              <a:rPr lang="cs-CZ" sz="3600" b="1" dirty="0"/>
              <a:t>Ž. I. </a:t>
            </a:r>
            <a:r>
              <a:rPr lang="cs-CZ" sz="3600" b="1" dirty="0" err="1"/>
              <a:t>Alfjorov</a:t>
            </a:r>
            <a:endParaRPr lang="cs-CZ" sz="3600" b="1" dirty="0"/>
          </a:p>
          <a:p>
            <a:r>
              <a:rPr lang="cs-CZ" sz="3600" dirty="0"/>
              <a:t>Polovodičové součástky z tenkých vrstev</a:t>
            </a:r>
          </a:p>
          <a:p>
            <a:r>
              <a:rPr lang="cs-CZ" sz="3600" dirty="0"/>
              <a:t>Kombinace materiálových struktur</a:t>
            </a:r>
          </a:p>
          <a:p>
            <a:r>
              <a:rPr lang="cs-CZ" sz="3600" dirty="0"/>
              <a:t>Možnost tvorby kvantových jam a barier</a:t>
            </a:r>
          </a:p>
          <a:p>
            <a:endParaRPr lang="cs-CZ" sz="3600" dirty="0"/>
          </a:p>
          <a:p>
            <a:endParaRPr lang="cs-CZ" sz="3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6CAADD-4172-5463-E0B4-43D6B794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3</a:t>
            </a:fld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941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9DD94-7371-AE20-2FE7-CBE89FA5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Článek, který jsem si vybral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135FE1-0022-9E15-5540-D8C55602E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err="1"/>
              <a:t>Review</a:t>
            </a:r>
            <a:r>
              <a:rPr lang="cs-CZ" sz="2000" dirty="0"/>
              <a:t> </a:t>
            </a:r>
            <a:r>
              <a:rPr lang="cs-CZ" sz="2000" dirty="0" err="1"/>
              <a:t>article</a:t>
            </a:r>
            <a:endParaRPr lang="cs-CZ" sz="2000" dirty="0"/>
          </a:p>
          <a:p>
            <a:r>
              <a:rPr lang="cs-CZ" sz="2000" dirty="0"/>
              <a:t>Autoři: </a:t>
            </a:r>
          </a:p>
          <a:p>
            <a:pPr lvl="1"/>
            <a:r>
              <a:rPr lang="cs-CZ" sz="2800" b="1" dirty="0" err="1"/>
              <a:t>Huihui</a:t>
            </a:r>
            <a:r>
              <a:rPr lang="cs-CZ" sz="2800" b="1" dirty="0"/>
              <a:t> </a:t>
            </a:r>
            <a:r>
              <a:rPr lang="cs-CZ" sz="2800" b="1" dirty="0" err="1"/>
              <a:t>Yu</a:t>
            </a:r>
            <a:r>
              <a:rPr lang="cs-CZ" sz="2800" b="1" dirty="0"/>
              <a:t>, </a:t>
            </a:r>
            <a:r>
              <a:rPr lang="cs-CZ" sz="2800" b="1" dirty="0" err="1"/>
              <a:t>Zhihong</a:t>
            </a:r>
            <a:r>
              <a:rPr lang="cs-CZ" sz="2800" b="1" dirty="0"/>
              <a:t> </a:t>
            </a:r>
            <a:r>
              <a:rPr lang="cs-CZ" sz="2800" b="1" dirty="0" err="1"/>
              <a:t>Cao</a:t>
            </a:r>
            <a:r>
              <a:rPr lang="cs-CZ" sz="2800" b="1" dirty="0"/>
              <a:t>, </a:t>
            </a:r>
            <a:r>
              <a:rPr lang="cs-CZ" sz="2800" b="1" dirty="0" err="1"/>
              <a:t>Zheng</a:t>
            </a:r>
            <a:r>
              <a:rPr lang="cs-CZ" sz="2800" b="1" dirty="0"/>
              <a:t> </a:t>
            </a:r>
            <a:r>
              <a:rPr lang="cs-CZ" sz="2800" b="1" dirty="0" err="1"/>
              <a:t>Zhang</a:t>
            </a:r>
            <a:r>
              <a:rPr lang="cs-CZ" sz="2800" b="1" dirty="0"/>
              <a:t> , </a:t>
            </a:r>
            <a:r>
              <a:rPr lang="cs-CZ" sz="2800" b="1" dirty="0" err="1"/>
              <a:t>Xiankun</a:t>
            </a:r>
            <a:r>
              <a:rPr lang="cs-CZ" sz="2800" b="1" dirty="0"/>
              <a:t> </a:t>
            </a:r>
            <a:r>
              <a:rPr lang="cs-CZ" sz="2800" b="1" dirty="0" err="1"/>
              <a:t>Zhang</a:t>
            </a:r>
            <a:r>
              <a:rPr lang="cs-CZ" sz="2800" b="1" dirty="0"/>
              <a:t> and </a:t>
            </a:r>
            <a:r>
              <a:rPr lang="cs-CZ" sz="2800" b="1" dirty="0" err="1"/>
              <a:t>Yue</a:t>
            </a:r>
            <a:r>
              <a:rPr lang="cs-CZ" sz="2800" b="1" dirty="0"/>
              <a:t> </a:t>
            </a:r>
            <a:r>
              <a:rPr lang="cs-CZ" sz="2800" b="1" dirty="0" err="1"/>
              <a:t>Zhang</a:t>
            </a:r>
            <a:endParaRPr lang="cs-CZ" sz="2800" b="1" dirty="0"/>
          </a:p>
          <a:p>
            <a:r>
              <a:rPr lang="cs-CZ" sz="2000" dirty="0"/>
              <a:t>Časopis: </a:t>
            </a:r>
          </a:p>
          <a:p>
            <a:pPr lvl="1"/>
            <a:r>
              <a:rPr lang="en-US" sz="2800" b="1" dirty="0"/>
              <a:t>International Journal of Minerals, Metallurgy and Materials</a:t>
            </a:r>
            <a:endParaRPr lang="cs-CZ" sz="2800" b="1" dirty="0"/>
          </a:p>
          <a:p>
            <a:r>
              <a:rPr lang="cs-CZ" sz="2000" dirty="0"/>
              <a:t>Titulek:</a:t>
            </a:r>
          </a:p>
          <a:p>
            <a:pPr lvl="1"/>
            <a:r>
              <a:rPr lang="cs-CZ" sz="2000" dirty="0"/>
              <a:t> </a:t>
            </a:r>
            <a:r>
              <a:rPr lang="cs-CZ" sz="2800" b="1" dirty="0" err="1"/>
              <a:t>Flexible</a:t>
            </a:r>
            <a:r>
              <a:rPr lang="cs-CZ" sz="2800" b="1" dirty="0"/>
              <a:t> </a:t>
            </a:r>
            <a:r>
              <a:rPr lang="cs-CZ" sz="2800" b="1" dirty="0" err="1"/>
              <a:t>electronics</a:t>
            </a:r>
            <a:r>
              <a:rPr lang="cs-CZ" sz="2800" b="1" dirty="0"/>
              <a:t> and </a:t>
            </a:r>
            <a:r>
              <a:rPr lang="cs-CZ" sz="2800" b="1" dirty="0" err="1"/>
              <a:t>optoelectronics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2D van der </a:t>
            </a:r>
            <a:r>
              <a:rPr lang="cs-CZ" sz="2800" b="1" dirty="0" err="1"/>
              <a:t>Waals</a:t>
            </a:r>
            <a:r>
              <a:rPr lang="cs-CZ" sz="2800" b="1" dirty="0"/>
              <a:t> </a:t>
            </a:r>
            <a:r>
              <a:rPr lang="cs-CZ" sz="2800" b="1" dirty="0" err="1"/>
              <a:t>materials</a:t>
            </a:r>
            <a:endParaRPr lang="cs-CZ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885B6C-0645-99A4-4DA6-324450B6C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F8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6B3291-49E7-326D-6055-30A1BB38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3536" y="6356350"/>
            <a:ext cx="1186758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87F7CB35-38CA-403F-9D07-8D472759275F}" type="slidenum">
              <a:rPr lang="cs-CZ" sz="2800" smtClean="0"/>
              <a:pPr>
                <a:spcAft>
                  <a:spcPts val="600"/>
                </a:spcAft>
              </a:pPr>
              <a:t>4</a:t>
            </a:fld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6006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3AB4-8AB5-C400-AE17-5F6C2D63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článek píše?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4C4DD-6061-40E0-2C6A-A7047451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Možnosti využití 2D van der </a:t>
            </a:r>
            <a:r>
              <a:rPr lang="cs-CZ" sz="4000" dirty="0" err="1"/>
              <a:t>Waalsových</a:t>
            </a:r>
            <a:r>
              <a:rPr lang="cs-CZ" sz="4000" dirty="0"/>
              <a:t> materiálů v moderních technologiích</a:t>
            </a:r>
          </a:p>
          <a:p>
            <a:r>
              <a:rPr lang="cs-CZ" sz="4000" dirty="0" err="1"/>
              <a:t>Sesumarizovaná</a:t>
            </a:r>
            <a:r>
              <a:rPr lang="cs-CZ" sz="4000" dirty="0"/>
              <a:t> nejnovější zařízení fungující na tomto principu</a:t>
            </a:r>
          </a:p>
          <a:p>
            <a:r>
              <a:rPr lang="cs-CZ" sz="4000" dirty="0"/>
              <a:t>Flexibilní </a:t>
            </a:r>
            <a:r>
              <a:rPr lang="cs-CZ" sz="4000" dirty="0" err="1"/>
              <a:t>heterostukturní</a:t>
            </a:r>
            <a:r>
              <a:rPr lang="cs-CZ" sz="4000" dirty="0"/>
              <a:t> prvky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076312-6C8B-6260-6BE2-3FFD3063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5</a:t>
            </a:fld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111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9E071-CA67-8BE7-EED3-84B6312A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2D van der </a:t>
            </a:r>
            <a:r>
              <a:rPr lang="cs-CZ" dirty="0" err="1"/>
              <a:t>Waals</a:t>
            </a:r>
            <a:r>
              <a:rPr lang="cs-CZ" dirty="0"/>
              <a:t> (</a:t>
            </a:r>
            <a:r>
              <a:rPr lang="cs-CZ" dirty="0" err="1"/>
              <a:t>vdW</a:t>
            </a:r>
            <a:r>
              <a:rPr lang="cs-CZ" dirty="0"/>
              <a:t>) materiál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A24D7A-C2B1-CA7D-4F4D-E6265170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740"/>
            <a:ext cx="10515600" cy="4351338"/>
          </a:xfrm>
        </p:spPr>
        <p:txBody>
          <a:bodyPr>
            <a:normAutofit/>
          </a:bodyPr>
          <a:lstStyle/>
          <a:p>
            <a:r>
              <a:rPr lang="cs-CZ" sz="4000" dirty="0"/>
              <a:t>Vrstvy – atomově tenké – podobné </a:t>
            </a:r>
            <a:r>
              <a:rPr lang="cs-CZ" sz="4000" dirty="0" err="1"/>
              <a:t>grafénu</a:t>
            </a:r>
            <a:endParaRPr lang="cs-CZ" sz="4000" dirty="0"/>
          </a:p>
          <a:p>
            <a:r>
              <a:rPr lang="cs-CZ" sz="4000" dirty="0"/>
              <a:t>Pevné kovalentní vazby ve vrstvě</a:t>
            </a:r>
          </a:p>
          <a:p>
            <a:r>
              <a:rPr lang="cs-CZ" sz="4000" dirty="0"/>
              <a:t>Jednotlivé vrstvy mezi sebou – van der </a:t>
            </a:r>
            <a:r>
              <a:rPr lang="cs-CZ" sz="4000" dirty="0" err="1"/>
              <a:t>Waalsovy</a:t>
            </a:r>
            <a:r>
              <a:rPr lang="cs-CZ" sz="4000" dirty="0"/>
              <a:t> interakce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373CB2-DAE5-9652-8D1A-7B154D88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6</a:t>
            </a:fld>
            <a:endParaRPr lang="cs-CZ" sz="2800" dirty="0"/>
          </a:p>
        </p:txBody>
      </p:sp>
      <p:pic>
        <p:nvPicPr>
          <p:cNvPr id="2050" name="Picture 2" descr="Building vdW heterostructures">
            <a:extLst>
              <a:ext uri="{FF2B5EF4-FFF2-40B4-BE49-F238E27FC236}">
                <a16:creationId xmlns:a16="http://schemas.microsoft.com/office/drawing/2014/main" id="{0DB23BE6-CB39-C22C-7A26-B71BB287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18" y="3851502"/>
            <a:ext cx="4286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A9D3-33F5-5F8E-681C-F6EA38D59689}"/>
              </a:ext>
            </a:extLst>
          </p:cNvPr>
          <p:cNvSpPr txBox="1"/>
          <p:nvPr/>
        </p:nvSpPr>
        <p:spPr>
          <a:xfrm>
            <a:off x="8302139" y="6327775"/>
            <a:ext cx="61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05889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03972-B136-710E-1DCF-669FF092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2D </a:t>
            </a:r>
            <a:r>
              <a:rPr lang="cs-CZ" dirty="0" err="1"/>
              <a:t>vdW</a:t>
            </a:r>
            <a:r>
              <a:rPr lang="cs-CZ" dirty="0"/>
              <a:t> materiálů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A37344-2B5B-3DE0-E57B-96AD65704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Vysoká flexibilita</a:t>
            </a:r>
          </a:p>
          <a:p>
            <a:pPr lvl="1"/>
            <a:r>
              <a:rPr lang="cs-CZ" sz="4000" dirty="0"/>
              <a:t>Aplikace v ohebných zařízeních</a:t>
            </a:r>
          </a:p>
          <a:p>
            <a:r>
              <a:rPr lang="cs-CZ" sz="4400" dirty="0"/>
              <a:t>Atomová přesnost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D8884E-5A07-950C-1B0E-04560E07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b="1" smtClean="0"/>
              <a:t>7</a:t>
            </a:fld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04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2D4C5-C6E3-DB59-FBF1-081D4225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24B978-F63A-40D7-8926-9A4AFEFA4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Nutnost teplotně stabilních látek, neoxidujících na vzduchu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61F0AB-9197-8194-38B7-806EED78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8</a:t>
            </a:fld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031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9BC52-F530-551A-9BA1-738E348C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Heterostruktury</a:t>
            </a:r>
            <a:r>
              <a:rPr lang="cs-CZ" dirty="0"/>
              <a:t> 2D </a:t>
            </a:r>
            <a:r>
              <a:rPr lang="cs-CZ" dirty="0" err="1"/>
              <a:t>vdW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7C3AC4-1B94-4CDA-8418-7C569FA6A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err="1"/>
              <a:t>Dichalkogenidové</a:t>
            </a:r>
            <a:r>
              <a:rPr lang="cs-CZ" sz="3200" b="1" dirty="0"/>
              <a:t> monovrstvy přechodných kovů</a:t>
            </a:r>
          </a:p>
          <a:p>
            <a:pPr lvl="1"/>
            <a:r>
              <a:rPr lang="cs-CZ" sz="3200" dirty="0"/>
              <a:t>MX</a:t>
            </a:r>
            <a:r>
              <a:rPr lang="cs-CZ" sz="3200" baseline="-25000" dirty="0"/>
              <a:t>2 </a:t>
            </a:r>
            <a:r>
              <a:rPr lang="cs-CZ" sz="3200" dirty="0"/>
              <a:t>(M – přechodný kov, X – chalkogen)</a:t>
            </a:r>
          </a:p>
          <a:p>
            <a:pPr lvl="1"/>
            <a:r>
              <a:rPr lang="cs-CZ" sz="3200" dirty="0"/>
              <a:t>Výborné absorpční vlastnosti</a:t>
            </a:r>
          </a:p>
          <a:p>
            <a:pPr lvl="1"/>
            <a:r>
              <a:rPr lang="cs-CZ" sz="3200" dirty="0"/>
              <a:t>Fototranzistor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646A83-D25D-9985-D542-F271883F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7CB35-38CA-403F-9D07-8D472759275F}" type="slidenum">
              <a:rPr lang="cs-CZ" sz="2800" smtClean="0"/>
              <a:t>9</a:t>
            </a:fld>
            <a:endParaRPr lang="cs-CZ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5726E6-060E-4792-FECA-2C8531DA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43" y="3425649"/>
            <a:ext cx="4474028" cy="28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062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486</Words>
  <Application>Microsoft Office PowerPoint</Application>
  <PresentationFormat>Širokoúhlá obrazovka</PresentationFormat>
  <Paragraphs>87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Open Sans</vt:lpstr>
      <vt:lpstr>Motiv Office</vt:lpstr>
      <vt:lpstr>Moderní heterostrukturní optoelektronické prvky</vt:lpstr>
      <vt:lpstr>Obsah</vt:lpstr>
      <vt:lpstr>Heterostruktury</vt:lpstr>
      <vt:lpstr>Článek, který jsem si vybral</vt:lpstr>
      <vt:lpstr>O čem článek píše?</vt:lpstr>
      <vt:lpstr>2D van der Waals (vdW) materiál</vt:lpstr>
      <vt:lpstr>Výhody 2D vdW materiálů</vt:lpstr>
      <vt:lpstr>Nevýhody</vt:lpstr>
      <vt:lpstr>Heterostruktury 2D vdW</vt:lpstr>
      <vt:lpstr>Heterostruktury 2D vdW</vt:lpstr>
      <vt:lpstr>Výroba VdW heterostruktur</vt:lpstr>
      <vt:lpstr>Grafen</vt:lpstr>
      <vt:lpstr>Hexagonální nitrid bóru</vt:lpstr>
      <vt:lpstr>Fluorografen</vt:lpstr>
      <vt:lpstr>Literatura</vt:lpstr>
      <vt:lpstr>Dotazy?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heterostrukturní optoelektronické prvky</dc:title>
  <dc:creator>Dvorak Jakub</dc:creator>
  <cp:lastModifiedBy>Dvorak Jakub</cp:lastModifiedBy>
  <cp:revision>3</cp:revision>
  <dcterms:created xsi:type="dcterms:W3CDTF">2022-05-14T09:46:00Z</dcterms:created>
  <dcterms:modified xsi:type="dcterms:W3CDTF">2022-05-15T22:11:10Z</dcterms:modified>
</cp:coreProperties>
</file>