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5" r:id="rId5"/>
    <p:sldId id="266" r:id="rId6"/>
    <p:sldId id="258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256CE-AC52-41C8-9D68-ECB3CDBE27D1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DA32D-1A97-4BC8-9E44-D168CF77F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02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DA32D-1A97-4BC8-9E44-D168CF77F8F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64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4160F-30B7-44EF-F6AA-D04382415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E37C0E-6271-E831-8720-3A5B6C7E1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0CDDDB-B4E1-27CE-D2E3-1DAAD493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22A-9BF1-4044-BD9E-C5F5884CA638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F4A06F-679E-8D33-5416-15746DE02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77C6E1-0009-E966-F69E-07A4DE81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2A93-502E-4792-BF64-7E16A9FB7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87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3B782-A990-3CC9-1967-62364C5E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6FA383-5DCA-B253-770E-446257AC2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DDF0CF-ECF3-425D-5A52-3F4C802A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22A-9BF1-4044-BD9E-C5F5884CA638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265053-B616-477D-3233-3F05647F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8CE2F2-1430-AEC8-A7FF-C2E88FBC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2A93-502E-4792-BF64-7E16A9FB7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51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B09A040-24C2-E98A-DDE5-153D6C4F2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51501A-F0D0-5346-D8C3-8AD2968E7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E2AF38-DD57-18DC-455C-7064B7EC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22A-9BF1-4044-BD9E-C5F5884CA638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66B7A3-DC08-5EFF-5EA1-3E303920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E1FB61-C166-34F7-BB8E-15BB584A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2A93-502E-4792-BF64-7E16A9FB7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90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4BCAC-DD35-9CE1-E28F-B6300A3E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D0E9F8-833B-D4AB-CC15-956F22CC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449FF8-34F2-0977-3C6F-D47631836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22A-9BF1-4044-BD9E-C5F5884CA638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3CC6CD-D316-F61A-0FD7-19B67105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67FDCA-7A81-91F4-63D8-3E21C187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2A93-502E-4792-BF64-7E16A9FB7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91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80AEC-BE94-3EB9-8668-A08FC659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6D870E-38E5-1965-E36B-E5EB6BCB3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E0E114-1891-302E-E6BC-D970D0BB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22A-9BF1-4044-BD9E-C5F5884CA638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EC1A05-1AA9-0792-14AE-A2C03541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F74A9D-5AA8-4F66-1B1E-07A76336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2A93-502E-4792-BF64-7E16A9FB7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1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891DB-F2AF-3E4C-1304-C7B67827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914E5A-FE55-2F91-42E1-8E5D11459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89CAAA-8CB9-DDB9-9E00-C6E821728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ED2233-2B92-7F09-99B4-836928D5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22A-9BF1-4044-BD9E-C5F5884CA638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C823C7-3C9D-3E85-1A3A-FF0C2CB9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800066-EFBE-07FD-F8B6-20EFFA36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2A93-502E-4792-BF64-7E16A9FB7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37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736A6-9B29-8734-B582-58FC8E52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B9386A-706E-6DF0-D6BB-3659B3B9D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1BD8C7-A449-45B1-44C6-D23217A82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11A095-2BD3-B5E5-37EC-A88D00D25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B031FB9-C019-8E13-2F5E-99D213AD2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653557-7167-CDC6-94D7-C19C2996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22A-9BF1-4044-BD9E-C5F5884CA638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00228B-99E1-76CE-E3D4-295F9E3B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8CF967-6E00-63E4-6D7A-42C134B9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2A93-502E-4792-BF64-7E16A9FB7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50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631A1-5F6C-29CC-48E9-EF416D24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CF3E2-8DE2-4CB7-8B96-A1ED5400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22A-9BF1-4044-BD9E-C5F5884CA638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6CB38B-F9AB-09BC-C60F-64400506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C0E38B-929C-E50F-476E-A6B992DD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2A93-502E-4792-BF64-7E16A9FB7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87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2EDAA46-E60E-C768-47C0-B8111391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22A-9BF1-4044-BD9E-C5F5884CA638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C5E89D-3129-FEE1-04F6-EDCF2F80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1D1444-C0F5-0E14-229F-C620257B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2A93-502E-4792-BF64-7E16A9FB7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55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179C5-5614-40CF-A085-8749A3FA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D3F9C-2763-F000-8116-96D4E2DD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F8B45A-284D-F638-FCE7-3FDA70EE7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9A4A1A-2E9E-40ED-9D2D-8C7C319D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22A-9BF1-4044-BD9E-C5F5884CA638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F14394-DEDE-D0B8-6965-601B4951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7D0D8A-0A6D-95E4-1CED-AB763325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2A93-502E-4792-BF64-7E16A9FB7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62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D5635-272C-BB0C-1303-0790DAE0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05C3E96-DA95-11EF-915F-62A20AAE2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C031B8-95FD-E812-0600-7AB08501E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26D544-EB80-0849-0F63-94F8FAE4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522A-9BF1-4044-BD9E-C5F5884CA638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551CFE-D396-B795-8C66-38E9DDC0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D8BC15-5048-16A7-5D7D-86537A72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2A93-502E-4792-BF64-7E16A9FB7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16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DBF94FF-42D6-5751-B114-0D3609B9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12D71D-8874-4B12-92B6-AE7AFCDBB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5F2673-EE2F-C500-42F0-9E2A91E63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522A-9BF1-4044-BD9E-C5F5884CA638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090F26-D236-878D-12AA-52F1B71A7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B5F9AF-234D-C7BA-F10D-615BA0019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C2A93-502E-4792-BF64-7E16A9FB7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89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B5BA3-E954-E213-9C24-BEB452A00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Exoplanety</a:t>
            </a:r>
            <a:r>
              <a:rPr lang="cs-CZ" dirty="0"/>
              <a:t>, atmosféry </a:t>
            </a:r>
            <a:br>
              <a:rPr lang="cs-CZ" dirty="0"/>
            </a:br>
            <a:r>
              <a:rPr lang="cs-CZ" dirty="0"/>
              <a:t>a jejich měření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5A28A2-A5EF-A444-E8B3-020F8BFF0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Michal Koutný</a:t>
            </a:r>
          </a:p>
        </p:txBody>
      </p:sp>
    </p:spTree>
    <p:extLst>
      <p:ext uri="{BB962C8B-B14F-4D97-AF65-F5344CB8AC3E}">
        <p14:creationId xmlns:p14="http://schemas.microsoft.com/office/powerpoint/2010/main" val="71442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65EDA-3814-9213-D8B3-ED584A6A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Adaptivní optika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27F05-BDE9-E441-748C-B1E28C05B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Rešení</a:t>
            </a:r>
            <a:r>
              <a:rPr lang="cs-CZ" dirty="0"/>
              <a:t> distorze kosmického záření atmosférou</a:t>
            </a:r>
          </a:p>
          <a:p>
            <a:r>
              <a:rPr lang="cs-CZ" dirty="0"/>
              <a:t>Kompenzace v </a:t>
            </a:r>
            <a:r>
              <a:rPr lang="cs-CZ" dirty="0" err="1"/>
              <a:t>realném</a:t>
            </a:r>
            <a:r>
              <a:rPr lang="cs-CZ" dirty="0"/>
              <a:t> čase</a:t>
            </a:r>
          </a:p>
          <a:p>
            <a:r>
              <a:rPr lang="cs-CZ" dirty="0"/>
              <a:t>Potřeba reference</a:t>
            </a:r>
          </a:p>
          <a:p>
            <a:pPr lvl="1"/>
            <a:r>
              <a:rPr lang="cs-CZ" dirty="0"/>
              <a:t>Jasná stabilní hvězda</a:t>
            </a:r>
          </a:p>
          <a:p>
            <a:pPr lvl="1"/>
            <a:r>
              <a:rPr lang="cs-CZ" dirty="0"/>
              <a:t>Umělá hvězda vytvořená pomocí laserů</a:t>
            </a:r>
          </a:p>
        </p:txBody>
      </p:sp>
    </p:spTree>
    <p:extLst>
      <p:ext uri="{BB962C8B-B14F-4D97-AF65-F5344CB8AC3E}">
        <p14:creationId xmlns:p14="http://schemas.microsoft.com/office/powerpoint/2010/main" val="35868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C246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99DCCD-26DB-44AD-4469-6C8FF848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Detekce atmosfér exoplanet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8FD76D-01BD-35F0-3A2E-93D613416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" b="-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E3DCC5-4D8A-2491-8787-EB2563CD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Hvězda – spektrum s různými emisními čarami</a:t>
            </a:r>
          </a:p>
          <a:p>
            <a:r>
              <a:rPr lang="cs-CZ" sz="2000" dirty="0">
                <a:solidFill>
                  <a:srgbClr val="FFFFFF"/>
                </a:solidFill>
              </a:rPr>
              <a:t>Kompenzované spektrum kvůli zemské atmosféře</a:t>
            </a:r>
          </a:p>
          <a:p>
            <a:r>
              <a:rPr lang="cs-CZ" sz="2000" dirty="0">
                <a:solidFill>
                  <a:srgbClr val="FFFFFF"/>
                </a:solidFill>
              </a:rPr>
              <a:t>Transit </a:t>
            </a:r>
            <a:r>
              <a:rPr lang="cs-CZ" sz="2000" dirty="0" err="1">
                <a:solidFill>
                  <a:srgbClr val="FFFFFF"/>
                </a:solidFill>
              </a:rPr>
              <a:t>exoplanety</a:t>
            </a:r>
            <a:r>
              <a:rPr lang="cs-CZ" sz="2000" dirty="0">
                <a:solidFill>
                  <a:srgbClr val="FFFFFF"/>
                </a:solidFill>
              </a:rPr>
              <a:t> před hvězdou</a:t>
            </a:r>
          </a:p>
          <a:p>
            <a:r>
              <a:rPr lang="cs-CZ" sz="2000" dirty="0">
                <a:solidFill>
                  <a:srgbClr val="FFFFFF"/>
                </a:solidFill>
              </a:rPr>
              <a:t>Rozdíl v pozorovaném spektru – údaj o složení atmosféry</a:t>
            </a:r>
          </a:p>
          <a:p>
            <a:r>
              <a:rPr lang="cs-CZ" sz="2000" dirty="0">
                <a:solidFill>
                  <a:srgbClr val="FFFFFF"/>
                </a:solidFill>
              </a:rPr>
              <a:t>Problém jsem značně proměnné hvězdy či systémy více hvězd</a:t>
            </a:r>
          </a:p>
        </p:txBody>
      </p:sp>
    </p:spTree>
    <p:extLst>
      <p:ext uri="{BB962C8B-B14F-4D97-AF65-F5344CB8AC3E}">
        <p14:creationId xmlns:p14="http://schemas.microsoft.com/office/powerpoint/2010/main" val="126972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FB3A64-ABF9-7C38-64B5-3CE5F4F6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bg1"/>
                </a:solidFill>
              </a:rPr>
              <a:t>Kepler space telescope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774D56-E4B7-796E-BA13-478DE181C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cs-CZ" sz="2000" dirty="0" err="1">
                <a:solidFill>
                  <a:schemeClr val="bg1"/>
                </a:solidFill>
              </a:rPr>
              <a:t>Photometer</a:t>
            </a:r>
            <a:r>
              <a:rPr lang="cs-CZ" sz="2000" dirty="0">
                <a:solidFill>
                  <a:schemeClr val="bg1"/>
                </a:solidFill>
              </a:rPr>
              <a:t>, který měřil intenzitu záření hvězd v čase</a:t>
            </a:r>
          </a:p>
          <a:p>
            <a:r>
              <a:rPr lang="cs-CZ" sz="2000" dirty="0">
                <a:solidFill>
                  <a:schemeClr val="bg1"/>
                </a:solidFill>
              </a:rPr>
              <a:t>Záznamy hvězd, které prošly filtrovacím algoritmem byly poslány pro kontrolu na Zem</a:t>
            </a:r>
          </a:p>
          <a:p>
            <a:r>
              <a:rPr lang="cs-CZ" sz="2000" dirty="0">
                <a:solidFill>
                  <a:schemeClr val="bg1"/>
                </a:solidFill>
              </a:rPr>
              <a:t>Okolí bylo </a:t>
            </a:r>
            <a:r>
              <a:rPr lang="cs-CZ" sz="2000" dirty="0" err="1">
                <a:solidFill>
                  <a:schemeClr val="bg1"/>
                </a:solidFill>
              </a:rPr>
              <a:t>proskenováno</a:t>
            </a:r>
            <a:r>
              <a:rPr lang="cs-CZ" sz="2000" dirty="0">
                <a:solidFill>
                  <a:schemeClr val="bg1"/>
                </a:solidFill>
              </a:rPr>
              <a:t> pro parazitické záření</a:t>
            </a:r>
          </a:p>
          <a:p>
            <a:r>
              <a:rPr lang="cs-CZ" sz="2000" dirty="0">
                <a:solidFill>
                  <a:schemeClr val="bg1"/>
                </a:solidFill>
              </a:rPr>
              <a:t>Kandidáti </a:t>
            </a:r>
            <a:r>
              <a:rPr lang="cs-CZ" sz="2000" dirty="0" err="1">
                <a:solidFill>
                  <a:schemeClr val="bg1"/>
                </a:solidFill>
              </a:rPr>
              <a:t>exoplanet</a:t>
            </a:r>
            <a:r>
              <a:rPr lang="cs-CZ" sz="2000" dirty="0">
                <a:solidFill>
                  <a:schemeClr val="bg1"/>
                </a:solidFill>
              </a:rPr>
              <a:t> byly proměřeny i jinými systémy</a:t>
            </a:r>
          </a:p>
          <a:p>
            <a:r>
              <a:rPr lang="cs-CZ" sz="2000" dirty="0">
                <a:solidFill>
                  <a:schemeClr val="bg1"/>
                </a:solidFill>
              </a:rPr>
              <a:t>Dnes 5000+ </a:t>
            </a:r>
            <a:r>
              <a:rPr lang="cs-CZ" sz="2000" dirty="0" err="1">
                <a:solidFill>
                  <a:schemeClr val="bg1"/>
                </a:solidFill>
              </a:rPr>
              <a:t>exoplanet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7C78AD0-CC8E-33B8-ED0D-5F49A4C9D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6" y="951744"/>
            <a:ext cx="6596652" cy="47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3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01B7C-E5AE-F977-4616-579B0B5C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260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r>
              <a:rPr lang="cs-CZ" sz="3100" dirty="0"/>
              <a:t>Michal Koutný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21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540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FF3CE1-C1BF-4DED-1980-852DCB4A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>
            <a:normAutofit/>
          </a:bodyPr>
          <a:lstStyle/>
          <a:p>
            <a:r>
              <a:rPr lang="cs-CZ" sz="4200">
                <a:solidFill>
                  <a:srgbClr val="FFFFFF"/>
                </a:solidFill>
              </a:rPr>
              <a:t>Planeta vs exoplaneta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63A1FF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63A1F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0CB22A-7DF4-0E7D-36F3-C72BC221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2" y="2353040"/>
            <a:ext cx="6795370" cy="3822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82B3F6-282F-3258-DBAD-6E04E415C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311" y="2393792"/>
            <a:ext cx="3360212" cy="3740893"/>
          </a:xfrm>
        </p:spPr>
        <p:txBody>
          <a:bodyPr anchor="ctr">
            <a:normAutofit/>
          </a:bodyPr>
          <a:lstStyle/>
          <a:p>
            <a:r>
              <a:rPr lang="cs-CZ" sz="1800"/>
              <a:t>Konference 2006 v Praze – klasifikace planet, tři podmínky</a:t>
            </a:r>
          </a:p>
          <a:p>
            <a:pPr lvl="1"/>
            <a:r>
              <a:rPr lang="cs-CZ" sz="1800"/>
              <a:t>Oběh kolem Slunce</a:t>
            </a:r>
          </a:p>
          <a:p>
            <a:pPr lvl="1"/>
            <a:r>
              <a:rPr lang="cs-CZ" sz="1800"/>
              <a:t>Hydrostatická rovnováha</a:t>
            </a:r>
          </a:p>
          <a:p>
            <a:pPr lvl="1"/>
            <a:r>
              <a:rPr lang="cs-CZ" sz="1800"/>
              <a:t>Gravitační dominance ve svém okolí</a:t>
            </a:r>
          </a:p>
          <a:p>
            <a:r>
              <a:rPr lang="cs-CZ" sz="1800"/>
              <a:t>Exoplanety obíhají jiné hvězdy než Slunce</a:t>
            </a:r>
          </a:p>
        </p:txBody>
      </p:sp>
    </p:spTree>
    <p:extLst>
      <p:ext uri="{BB962C8B-B14F-4D97-AF65-F5344CB8AC3E}">
        <p14:creationId xmlns:p14="http://schemas.microsoft.com/office/powerpoint/2010/main" val="235364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7D2F3F-C07E-9D59-88A0-5DC878DC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8"/>
            <a:ext cx="10515600" cy="9438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Metody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detekce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exoplanet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7ACA05-5A09-74D6-D914-534C9BFE4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47" y="1813563"/>
            <a:ext cx="5097780" cy="37957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u="sng" dirty="0" err="1"/>
              <a:t>Radiální</a:t>
            </a:r>
            <a:r>
              <a:rPr lang="en-US" u="sng" dirty="0"/>
              <a:t> </a:t>
            </a:r>
            <a:r>
              <a:rPr lang="en-US" u="sng" dirty="0" err="1"/>
              <a:t>rychlost</a:t>
            </a:r>
            <a:r>
              <a:rPr lang="en-US" u="sng" dirty="0"/>
              <a:t> </a:t>
            </a:r>
            <a:r>
              <a:rPr lang="en-US" u="sng" dirty="0" err="1"/>
              <a:t>hvězd</a:t>
            </a:r>
            <a:endParaRPr lang="en-US" u="sng" dirty="0"/>
          </a:p>
          <a:p>
            <a:r>
              <a:rPr lang="cs-CZ" sz="2400" dirty="0"/>
              <a:t>Gravitačním taháním </a:t>
            </a:r>
            <a:r>
              <a:rPr lang="cs-CZ" sz="2400" dirty="0" err="1"/>
              <a:t>exoplanet</a:t>
            </a:r>
            <a:r>
              <a:rPr lang="cs-CZ" sz="2400" dirty="0"/>
              <a:t> se mění rychlost hvězd vůči Zemi</a:t>
            </a:r>
          </a:p>
          <a:p>
            <a:r>
              <a:rPr lang="cs-CZ" sz="2400" dirty="0"/>
              <a:t>Posun spektra – Dopplerův jev</a:t>
            </a:r>
            <a:endParaRPr lang="en-US" sz="2400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4608558-FE5C-4922-98B8-9CDD2163A300}"/>
              </a:ext>
            </a:extLst>
          </p:cNvPr>
          <p:cNvSpPr txBox="1">
            <a:spLocks/>
          </p:cNvSpPr>
          <p:nvPr/>
        </p:nvSpPr>
        <p:spPr>
          <a:xfrm>
            <a:off x="6256020" y="1738918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u="sng" dirty="0"/>
              <a:t>Transitní fotometrie</a:t>
            </a:r>
            <a:endParaRPr lang="en-US" u="sng" dirty="0"/>
          </a:p>
          <a:p>
            <a:r>
              <a:rPr lang="cs-CZ" sz="2400" dirty="0"/>
              <a:t>Při přechodu </a:t>
            </a:r>
            <a:r>
              <a:rPr lang="cs-CZ" sz="2400" dirty="0" err="1"/>
              <a:t>exoplanety</a:t>
            </a:r>
            <a:r>
              <a:rPr lang="cs-CZ" sz="2400" dirty="0"/>
              <a:t> před její hvězdu dojde k </a:t>
            </a:r>
            <a:r>
              <a:rPr lang="cs-CZ" sz="2400" dirty="0" err="1"/>
              <a:t>ůtlumu</a:t>
            </a:r>
            <a:r>
              <a:rPr lang="cs-CZ" sz="2400" dirty="0"/>
              <a:t> intenzity spektra</a:t>
            </a:r>
            <a:endParaRPr lang="en-US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8CD232-0A28-6437-C9FD-6ED8D334F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94" y="3620278"/>
            <a:ext cx="3727300" cy="265104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3B53176-D42D-ACE1-43CD-D4F82C284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58595"/>
            <a:ext cx="4391716" cy="13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2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C3CB2C-84D6-5BB6-A96A-864E026FC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Detekce exoplanet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E6DEB19B-F7A7-F927-9CB5-F588896CB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51" y="759400"/>
            <a:ext cx="7586161" cy="506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3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898BBA-8371-66A1-E77B-751BE397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cs-CZ" sz="3200"/>
              <a:t>Klasifikace exoplanet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C4B4D5-E09B-71C6-702F-1229F5CC9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>
            <a:normAutofit/>
          </a:bodyPr>
          <a:lstStyle/>
          <a:p>
            <a:r>
              <a:rPr lang="cs-CZ" sz="1800" dirty="0" err="1"/>
              <a:t>Terrestrické</a:t>
            </a:r>
            <a:endParaRPr lang="cs-CZ" sz="1800" dirty="0"/>
          </a:p>
          <a:p>
            <a:r>
              <a:rPr lang="cs-CZ" sz="1800" dirty="0" err="1"/>
              <a:t>Superzemě</a:t>
            </a:r>
            <a:endParaRPr lang="cs-CZ" sz="1800" dirty="0"/>
          </a:p>
          <a:p>
            <a:r>
              <a:rPr lang="cs-CZ" sz="1800" dirty="0"/>
              <a:t>Plynní obři</a:t>
            </a:r>
          </a:p>
          <a:p>
            <a:r>
              <a:rPr lang="cs-CZ" sz="1800" dirty="0" err="1"/>
              <a:t>Neptunovské</a:t>
            </a:r>
            <a:endParaRPr lang="cs-CZ" sz="1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A98B641-1825-9E74-777F-89826F3D7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6" y="2676139"/>
            <a:ext cx="7526962" cy="37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5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417B7-9BD4-E0E0-7E13-86490842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>
            <a:normAutofit/>
          </a:bodyPr>
          <a:lstStyle/>
          <a:p>
            <a:r>
              <a:rPr lang="cs-CZ" sz="3600"/>
              <a:t>Spektrum hvězd (Slunce)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E0E67E-382D-E477-5325-4B0436D5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338328"/>
            <a:ext cx="6675627" cy="1605083"/>
          </a:xfrm>
        </p:spPr>
        <p:txBody>
          <a:bodyPr anchor="ctr">
            <a:normAutofit/>
          </a:bodyPr>
          <a:lstStyle/>
          <a:p>
            <a:r>
              <a:rPr lang="cs-CZ" sz="2000" dirty="0"/>
              <a:t>Vyzařování absolutně černého tělesa</a:t>
            </a:r>
          </a:p>
          <a:p>
            <a:pPr lvl="1"/>
            <a:r>
              <a:rPr lang="cs-CZ" sz="2000" dirty="0"/>
              <a:t>Historický fyzikální problém, vyřešil Max Planck kvantováním </a:t>
            </a:r>
            <a:r>
              <a:rPr lang="cs-CZ" sz="2000" dirty="0" err="1"/>
              <a:t>elmag</a:t>
            </a:r>
            <a:r>
              <a:rPr lang="cs-CZ" sz="2000" dirty="0"/>
              <a:t>. </a:t>
            </a:r>
            <a:r>
              <a:rPr lang="cs-CZ" sz="2000" dirty="0" err="1"/>
              <a:t>zaření</a:t>
            </a:r>
            <a:endParaRPr lang="cs-CZ" sz="2000" dirty="0"/>
          </a:p>
          <a:p>
            <a:r>
              <a:rPr lang="cs-CZ" sz="2000" dirty="0"/>
              <a:t>Absorpční čáry ve spektru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C5026-F77F-BDBA-05EC-66327DB23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" y="2619208"/>
            <a:ext cx="4928176" cy="3499005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BA1672-F2A9-8866-5AC2-A60ED3C93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84" y="3312617"/>
            <a:ext cx="4974336" cy="21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6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05CC7-5ED4-F711-07F0-35ABB1ED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>
            <a:normAutofit/>
          </a:bodyPr>
          <a:lstStyle/>
          <a:p>
            <a:r>
              <a:rPr lang="cs-CZ" sz="3600"/>
              <a:t>Skutečné spektrum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3E86180-A72F-974D-A405-A2C3701EF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338328"/>
            <a:ext cx="6675627" cy="1605083"/>
          </a:xfrm>
        </p:spPr>
        <p:txBody>
          <a:bodyPr anchor="ctr">
            <a:normAutofit/>
          </a:bodyPr>
          <a:lstStyle/>
          <a:p>
            <a:r>
              <a:rPr lang="cs-CZ" sz="2000" dirty="0"/>
              <a:t>Fyzikální model vs reálné spektrum</a:t>
            </a:r>
          </a:p>
          <a:p>
            <a:r>
              <a:rPr lang="cs-CZ" sz="2000" dirty="0"/>
              <a:t>Problém komplexnějších systému - molekul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910645-8274-54B9-C908-D1EAB6702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88" y="2742397"/>
            <a:ext cx="4389120" cy="3291840"/>
          </a:xfrm>
          <a:prstGeom prst="rect">
            <a:avLst/>
          </a:prstGeom>
        </p:spPr>
      </p:pic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684684-8BD5-633A-7A9C-7C3B741EC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84" y="3026593"/>
            <a:ext cx="4974336" cy="27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857C15-D4D9-21DC-A452-DC4EF1FB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40"/>
            <a:ext cx="4898135" cy="1360340"/>
          </a:xfrm>
        </p:spPr>
        <p:txBody>
          <a:bodyPr>
            <a:normAutofit/>
          </a:bodyPr>
          <a:lstStyle/>
          <a:p>
            <a:r>
              <a:rPr lang="cs-CZ" sz="4000"/>
              <a:t>Spektra molekul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09CA5-C1C9-48C7-8689-4B44A82CC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C43CC-9825-E992-9B1C-BFC909864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412747"/>
            <a:ext cx="4878978" cy="3631436"/>
          </a:xfrm>
        </p:spPr>
        <p:txBody>
          <a:bodyPr>
            <a:normAutofit/>
          </a:bodyPr>
          <a:lstStyle/>
          <a:p>
            <a:r>
              <a:rPr lang="cs-CZ" sz="2000" dirty="0"/>
              <a:t>Komplexnější systém – více než emisní čáry</a:t>
            </a:r>
          </a:p>
          <a:p>
            <a:pPr lvl="1"/>
            <a:r>
              <a:rPr lang="cs-CZ" sz="1600" dirty="0" err="1"/>
              <a:t>Tellurická</a:t>
            </a:r>
            <a:r>
              <a:rPr lang="cs-CZ" sz="1600" dirty="0"/>
              <a:t> kontaminace</a:t>
            </a:r>
          </a:p>
          <a:p>
            <a:r>
              <a:rPr lang="cs-CZ" sz="2000" dirty="0"/>
              <a:t>Absorpční čáry</a:t>
            </a:r>
          </a:p>
          <a:p>
            <a:pPr lvl="1"/>
            <a:r>
              <a:rPr lang="cs-CZ" sz="2000" dirty="0"/>
              <a:t>Excitace elektronů</a:t>
            </a:r>
          </a:p>
          <a:p>
            <a:pPr lvl="1"/>
            <a:r>
              <a:rPr lang="cs-CZ" sz="2000" dirty="0"/>
              <a:t>Rotační spektrum</a:t>
            </a:r>
          </a:p>
          <a:p>
            <a:pPr lvl="1"/>
            <a:r>
              <a:rPr lang="cs-CZ" sz="2000" dirty="0"/>
              <a:t>Vibrační spektrum</a:t>
            </a:r>
          </a:p>
          <a:p>
            <a:r>
              <a:rPr lang="cs-CZ" sz="2000" dirty="0"/>
              <a:t>Vibrační rotační spektrum </a:t>
            </a:r>
          </a:p>
          <a:p>
            <a:pPr lvl="1"/>
            <a:r>
              <a:rPr lang="cs-CZ" sz="2000" dirty="0"/>
              <a:t>HITRAN </a:t>
            </a:r>
            <a:r>
              <a:rPr lang="cs-CZ" sz="2000" dirty="0" err="1"/>
              <a:t>spectroscopy</a:t>
            </a:r>
            <a:r>
              <a:rPr lang="cs-CZ" sz="2000" dirty="0"/>
              <a:t> database – </a:t>
            </a:r>
            <a:br>
              <a:rPr lang="cs-CZ" sz="2000" dirty="0"/>
            </a:br>
            <a:r>
              <a:rPr lang="cs-CZ" sz="2000" dirty="0"/>
              <a:t>37 000 spektrálních čar pro plynné H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AC36EE-106D-4C45-A2F8-626ED0154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96" y="165616"/>
            <a:ext cx="4018827" cy="3111721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C172CC5C-DEB9-2ABD-A5A3-9FAD626C6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04" y="3442953"/>
            <a:ext cx="4139232" cy="3104424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98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941D62-C937-F24F-67DE-96D084D1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bg1"/>
                </a:solidFill>
              </a:rPr>
              <a:t>Pozemské pozorování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98F279-CF7B-1C48-4669-0CC2E3C6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 lnSpcReduction="10000"/>
          </a:bodyPr>
          <a:lstStyle/>
          <a:p>
            <a:r>
              <a:rPr lang="cs-CZ" sz="1900" dirty="0">
                <a:solidFill>
                  <a:schemeClr val="bg1"/>
                </a:solidFill>
              </a:rPr>
              <a:t>Kromě komplexnějších absorpčních čar vadí i silná nestabilita atmosféry – proměnlivé podmínky</a:t>
            </a:r>
          </a:p>
          <a:p>
            <a:pPr lvl="1"/>
            <a:r>
              <a:rPr lang="cs-CZ" sz="1900" dirty="0">
                <a:solidFill>
                  <a:schemeClr val="bg1"/>
                </a:solidFill>
              </a:rPr>
              <a:t>Světelně znečištění</a:t>
            </a:r>
          </a:p>
          <a:p>
            <a:pPr lvl="1"/>
            <a:r>
              <a:rPr lang="cs-CZ" sz="1900" dirty="0">
                <a:solidFill>
                  <a:schemeClr val="bg1"/>
                </a:solidFill>
              </a:rPr>
              <a:t>Proměnlivá vlhkost</a:t>
            </a:r>
          </a:p>
          <a:p>
            <a:pPr lvl="1"/>
            <a:r>
              <a:rPr lang="cs-CZ" sz="1900" dirty="0">
                <a:solidFill>
                  <a:schemeClr val="bg1"/>
                </a:solidFill>
              </a:rPr>
              <a:t>Turbulence</a:t>
            </a:r>
          </a:p>
          <a:p>
            <a:pPr lvl="1"/>
            <a:r>
              <a:rPr lang="cs-CZ" sz="1900" dirty="0">
                <a:solidFill>
                  <a:schemeClr val="bg1"/>
                </a:solidFill>
              </a:rPr>
              <a:t>Teplotní gradient</a:t>
            </a:r>
          </a:p>
          <a:p>
            <a:pPr lvl="1"/>
            <a:r>
              <a:rPr lang="cs-CZ" sz="1900" dirty="0">
                <a:solidFill>
                  <a:schemeClr val="bg1"/>
                </a:solidFill>
              </a:rPr>
              <a:t>Tlakové níže či výše</a:t>
            </a:r>
          </a:p>
          <a:p>
            <a:pPr lvl="1"/>
            <a:r>
              <a:rPr lang="cs-CZ" sz="1900" dirty="0">
                <a:solidFill>
                  <a:schemeClr val="bg1"/>
                </a:solidFill>
              </a:rPr>
              <a:t>Oblačnost</a:t>
            </a:r>
          </a:p>
          <a:p>
            <a:r>
              <a:rPr lang="cs-CZ" sz="1900" dirty="0">
                <a:solidFill>
                  <a:schemeClr val="bg1"/>
                </a:solidFill>
              </a:rPr>
              <a:t>Obecně utlumí intenzitu pozorovaného záření a rozruší homogenitu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061267-732A-86F3-80F8-F3F9213A4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6" y="514716"/>
            <a:ext cx="6596652" cy="56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287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292</Words>
  <Application>Microsoft Office PowerPoint</Application>
  <PresentationFormat>Širokoúhlá obrazovka</PresentationFormat>
  <Paragraphs>66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Exoplanety, atmosféry  a jejich měření</vt:lpstr>
      <vt:lpstr>Planeta vs exoplaneta</vt:lpstr>
      <vt:lpstr>Metody detekce exoplanet</vt:lpstr>
      <vt:lpstr>Detekce exoplanet</vt:lpstr>
      <vt:lpstr>Klasifikace exoplanet</vt:lpstr>
      <vt:lpstr>Spektrum hvězd (Slunce)</vt:lpstr>
      <vt:lpstr>Skutečné spektrum</vt:lpstr>
      <vt:lpstr>Spektra molekul</vt:lpstr>
      <vt:lpstr>Pozemské pozorování</vt:lpstr>
      <vt:lpstr>Adaptivní optika </vt:lpstr>
      <vt:lpstr>Detekce atmosfér exoplanet</vt:lpstr>
      <vt:lpstr>Kepler space telescope</vt:lpstr>
      <vt:lpstr>Děkuji za pozornost  Michal Koutný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Exoplanety, atmosféry  a jejich měření</dc:title>
  <dc:creator>Michal Koutny</dc:creator>
  <cp:lastModifiedBy>Michal Koutny</cp:lastModifiedBy>
  <cp:revision>1</cp:revision>
  <dcterms:created xsi:type="dcterms:W3CDTF">2022-05-15T18:57:34Z</dcterms:created>
  <dcterms:modified xsi:type="dcterms:W3CDTF">2022-05-15T21:42:25Z</dcterms:modified>
</cp:coreProperties>
</file>