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8" r:id="rId8"/>
    <p:sldId id="261" r:id="rId9"/>
    <p:sldId id="262" r:id="rId10"/>
    <p:sldId id="263" r:id="rId11"/>
    <p:sldId id="269" r:id="rId12"/>
    <p:sldId id="265" r:id="rId13"/>
    <p:sldId id="266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CB65F-B955-4F19-9C62-A655A482B02D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AE63A4D-08C9-48C2-A17F-76C6540ACD06}">
      <dgm:prSet/>
      <dgm:spPr/>
      <dgm:t>
        <a:bodyPr/>
        <a:lstStyle/>
        <a:p>
          <a:r>
            <a:rPr lang="cs-CZ" dirty="0"/>
            <a:t>Fotony slunečního záření dopadají na přechod P-N</a:t>
          </a:r>
          <a:endParaRPr lang="en-US" dirty="0"/>
        </a:p>
      </dgm:t>
    </dgm:pt>
    <dgm:pt modelId="{D35E2314-07E7-4755-A4A1-5C936C603B56}" type="parTrans" cxnId="{C31F3E55-1F0D-43A4-98A9-46216904E74E}">
      <dgm:prSet/>
      <dgm:spPr/>
      <dgm:t>
        <a:bodyPr/>
        <a:lstStyle/>
        <a:p>
          <a:endParaRPr lang="en-US"/>
        </a:p>
      </dgm:t>
    </dgm:pt>
    <dgm:pt modelId="{F3324900-E36F-40EA-8397-443C4EB8E99F}" type="sibTrans" cxnId="{C31F3E55-1F0D-43A4-98A9-46216904E74E}">
      <dgm:prSet/>
      <dgm:spPr/>
      <dgm:t>
        <a:bodyPr/>
        <a:lstStyle/>
        <a:p>
          <a:endParaRPr lang="en-US"/>
        </a:p>
      </dgm:t>
    </dgm:pt>
    <dgm:pt modelId="{D7EBFCB2-C17C-427D-95C3-35723241CE65}">
      <dgm:prSet/>
      <dgm:spPr/>
      <dgm:t>
        <a:bodyPr/>
        <a:lstStyle/>
        <a:p>
          <a:r>
            <a:rPr lang="cs-CZ"/>
            <a:t>Vyrážejí elektrony z valenčního pásu do pásu vodivostního</a:t>
          </a:r>
          <a:endParaRPr lang="en-US"/>
        </a:p>
      </dgm:t>
    </dgm:pt>
    <dgm:pt modelId="{AAB29869-1A5F-46DC-B3D8-D5A543655FFB}" type="parTrans" cxnId="{4DCAB84D-6BBE-4A03-A4CD-6131E8E9CF3F}">
      <dgm:prSet/>
      <dgm:spPr/>
      <dgm:t>
        <a:bodyPr/>
        <a:lstStyle/>
        <a:p>
          <a:endParaRPr lang="en-US"/>
        </a:p>
      </dgm:t>
    </dgm:pt>
    <dgm:pt modelId="{6259461B-3B42-4219-AC3B-31466AD997B9}" type="sibTrans" cxnId="{4DCAB84D-6BBE-4A03-A4CD-6131E8E9CF3F}">
      <dgm:prSet/>
      <dgm:spPr/>
      <dgm:t>
        <a:bodyPr/>
        <a:lstStyle/>
        <a:p>
          <a:endParaRPr lang="en-US"/>
        </a:p>
      </dgm:t>
    </dgm:pt>
    <dgm:pt modelId="{3B0664C2-C8E6-4228-9D22-B612E265091E}">
      <dgm:prSet/>
      <dgm:spPr/>
      <dgm:t>
        <a:bodyPr/>
        <a:lstStyle/>
        <a:p>
          <a:r>
            <a:rPr lang="cs-CZ" dirty="0"/>
            <a:t>Volné elektrony se pomocí elektrod odvedou</a:t>
          </a:r>
          <a:endParaRPr lang="en-US" dirty="0"/>
        </a:p>
      </dgm:t>
    </dgm:pt>
    <dgm:pt modelId="{63F94F15-C7E9-4C43-A554-2AB0D1A3DE01}" type="parTrans" cxnId="{AD0082B3-1140-4DF6-A230-6B11B4A78A4F}">
      <dgm:prSet/>
      <dgm:spPr/>
      <dgm:t>
        <a:bodyPr/>
        <a:lstStyle/>
        <a:p>
          <a:endParaRPr lang="en-US"/>
        </a:p>
      </dgm:t>
    </dgm:pt>
    <dgm:pt modelId="{446B6CB1-7475-460B-96DF-8B48CE13331C}" type="sibTrans" cxnId="{AD0082B3-1140-4DF6-A230-6B11B4A78A4F}">
      <dgm:prSet/>
      <dgm:spPr/>
      <dgm:t>
        <a:bodyPr/>
        <a:lstStyle/>
        <a:p>
          <a:endParaRPr lang="en-US"/>
        </a:p>
      </dgm:t>
    </dgm:pt>
    <dgm:pt modelId="{BB0E45D5-37AA-4BF0-9665-DEEC13F11213}">
      <dgm:prSet/>
      <dgm:spPr/>
      <dgm:t>
        <a:bodyPr/>
        <a:lstStyle/>
        <a:p>
          <a:r>
            <a:rPr lang="cs-CZ"/>
            <a:t>Pro napájení běžných domácích elektrospotřebičů střídač</a:t>
          </a:r>
          <a:endParaRPr lang="en-US"/>
        </a:p>
      </dgm:t>
    </dgm:pt>
    <dgm:pt modelId="{A6F37408-C19A-458E-8EBF-793BC4C520D9}" type="parTrans" cxnId="{A1159B3E-2C55-4E89-95F9-00FBA38CFD17}">
      <dgm:prSet/>
      <dgm:spPr/>
      <dgm:t>
        <a:bodyPr/>
        <a:lstStyle/>
        <a:p>
          <a:endParaRPr lang="en-US"/>
        </a:p>
      </dgm:t>
    </dgm:pt>
    <dgm:pt modelId="{D1D2B2A2-8B9D-48A3-B95A-D0A55FE416F5}" type="sibTrans" cxnId="{A1159B3E-2C55-4E89-95F9-00FBA38CFD17}">
      <dgm:prSet/>
      <dgm:spPr/>
      <dgm:t>
        <a:bodyPr/>
        <a:lstStyle/>
        <a:p>
          <a:endParaRPr lang="en-US"/>
        </a:p>
      </dgm:t>
    </dgm:pt>
    <dgm:pt modelId="{B7196C54-2F0A-429E-9FA3-1EB1B8D2011B}" type="pres">
      <dgm:prSet presAssocID="{7B6CB65F-B955-4F19-9C62-A655A482B02D}" presName="vert0" presStyleCnt="0">
        <dgm:presLayoutVars>
          <dgm:dir/>
          <dgm:animOne val="branch"/>
          <dgm:animLvl val="lvl"/>
        </dgm:presLayoutVars>
      </dgm:prSet>
      <dgm:spPr/>
    </dgm:pt>
    <dgm:pt modelId="{85BDE860-5C64-4D2B-9F46-C4C3EA5B14DD}" type="pres">
      <dgm:prSet presAssocID="{DAE63A4D-08C9-48C2-A17F-76C6540ACD06}" presName="thickLine" presStyleLbl="alignNode1" presStyleIdx="0" presStyleCnt="4"/>
      <dgm:spPr/>
    </dgm:pt>
    <dgm:pt modelId="{B467CE89-2C5F-4E2F-BE87-9C869B45D903}" type="pres">
      <dgm:prSet presAssocID="{DAE63A4D-08C9-48C2-A17F-76C6540ACD06}" presName="horz1" presStyleCnt="0"/>
      <dgm:spPr/>
    </dgm:pt>
    <dgm:pt modelId="{DA531397-14E2-4662-8BD4-21C512ADFB9F}" type="pres">
      <dgm:prSet presAssocID="{DAE63A4D-08C9-48C2-A17F-76C6540ACD06}" presName="tx1" presStyleLbl="revTx" presStyleIdx="0" presStyleCnt="4"/>
      <dgm:spPr/>
    </dgm:pt>
    <dgm:pt modelId="{1581F1EF-C059-4375-81F3-875CC0D23F8D}" type="pres">
      <dgm:prSet presAssocID="{DAE63A4D-08C9-48C2-A17F-76C6540ACD06}" presName="vert1" presStyleCnt="0"/>
      <dgm:spPr/>
    </dgm:pt>
    <dgm:pt modelId="{F6DE2477-C442-4BD6-B064-13DB01973525}" type="pres">
      <dgm:prSet presAssocID="{D7EBFCB2-C17C-427D-95C3-35723241CE65}" presName="thickLine" presStyleLbl="alignNode1" presStyleIdx="1" presStyleCnt="4"/>
      <dgm:spPr/>
    </dgm:pt>
    <dgm:pt modelId="{B7A62633-736E-46AA-BC5C-AD81FE8A98C7}" type="pres">
      <dgm:prSet presAssocID="{D7EBFCB2-C17C-427D-95C3-35723241CE65}" presName="horz1" presStyleCnt="0"/>
      <dgm:spPr/>
    </dgm:pt>
    <dgm:pt modelId="{FD33E548-89D6-405A-87E0-13326C8F68DF}" type="pres">
      <dgm:prSet presAssocID="{D7EBFCB2-C17C-427D-95C3-35723241CE65}" presName="tx1" presStyleLbl="revTx" presStyleIdx="1" presStyleCnt="4"/>
      <dgm:spPr/>
    </dgm:pt>
    <dgm:pt modelId="{D0758057-8C24-4FFF-8294-856CEF24FC29}" type="pres">
      <dgm:prSet presAssocID="{D7EBFCB2-C17C-427D-95C3-35723241CE65}" presName="vert1" presStyleCnt="0"/>
      <dgm:spPr/>
    </dgm:pt>
    <dgm:pt modelId="{49798FC1-5BF2-442A-A2DC-DD26FE84C4DB}" type="pres">
      <dgm:prSet presAssocID="{3B0664C2-C8E6-4228-9D22-B612E265091E}" presName="thickLine" presStyleLbl="alignNode1" presStyleIdx="2" presStyleCnt="4"/>
      <dgm:spPr/>
    </dgm:pt>
    <dgm:pt modelId="{A0200814-7221-4EBC-806A-1F84D23BE58D}" type="pres">
      <dgm:prSet presAssocID="{3B0664C2-C8E6-4228-9D22-B612E265091E}" presName="horz1" presStyleCnt="0"/>
      <dgm:spPr/>
    </dgm:pt>
    <dgm:pt modelId="{8D1F726E-9D16-4B26-BB6D-6622DAF7141C}" type="pres">
      <dgm:prSet presAssocID="{3B0664C2-C8E6-4228-9D22-B612E265091E}" presName="tx1" presStyleLbl="revTx" presStyleIdx="2" presStyleCnt="4"/>
      <dgm:spPr/>
    </dgm:pt>
    <dgm:pt modelId="{6594F7F6-FA68-46A9-B531-CFE7FD77D470}" type="pres">
      <dgm:prSet presAssocID="{3B0664C2-C8E6-4228-9D22-B612E265091E}" presName="vert1" presStyleCnt="0"/>
      <dgm:spPr/>
    </dgm:pt>
    <dgm:pt modelId="{9F358032-A484-4F87-A59F-00038B58E5CD}" type="pres">
      <dgm:prSet presAssocID="{BB0E45D5-37AA-4BF0-9665-DEEC13F11213}" presName="thickLine" presStyleLbl="alignNode1" presStyleIdx="3" presStyleCnt="4"/>
      <dgm:spPr/>
    </dgm:pt>
    <dgm:pt modelId="{9B00EE95-5BD7-4D38-A9D5-03C111B6ECA1}" type="pres">
      <dgm:prSet presAssocID="{BB0E45D5-37AA-4BF0-9665-DEEC13F11213}" presName="horz1" presStyleCnt="0"/>
      <dgm:spPr/>
    </dgm:pt>
    <dgm:pt modelId="{F0EFD9AA-7E60-44D1-B18B-F22EEFF1FD8E}" type="pres">
      <dgm:prSet presAssocID="{BB0E45D5-37AA-4BF0-9665-DEEC13F11213}" presName="tx1" presStyleLbl="revTx" presStyleIdx="3" presStyleCnt="4"/>
      <dgm:spPr/>
    </dgm:pt>
    <dgm:pt modelId="{3A9A388C-53AC-4764-99AD-501304579187}" type="pres">
      <dgm:prSet presAssocID="{BB0E45D5-37AA-4BF0-9665-DEEC13F11213}" presName="vert1" presStyleCnt="0"/>
      <dgm:spPr/>
    </dgm:pt>
  </dgm:ptLst>
  <dgm:cxnLst>
    <dgm:cxn modelId="{A1159B3E-2C55-4E89-95F9-00FBA38CFD17}" srcId="{7B6CB65F-B955-4F19-9C62-A655A482B02D}" destId="{BB0E45D5-37AA-4BF0-9665-DEEC13F11213}" srcOrd="3" destOrd="0" parTransId="{A6F37408-C19A-458E-8EBF-793BC4C520D9}" sibTransId="{D1D2B2A2-8B9D-48A3-B95A-D0A55FE416F5}"/>
    <dgm:cxn modelId="{2C503263-DE2E-4DF2-B504-B04007CFD0E4}" type="presOf" srcId="{DAE63A4D-08C9-48C2-A17F-76C6540ACD06}" destId="{DA531397-14E2-4662-8BD4-21C512ADFB9F}" srcOrd="0" destOrd="0" presId="urn:microsoft.com/office/officeart/2008/layout/LinedList"/>
    <dgm:cxn modelId="{4DCAB84D-6BBE-4A03-A4CD-6131E8E9CF3F}" srcId="{7B6CB65F-B955-4F19-9C62-A655A482B02D}" destId="{D7EBFCB2-C17C-427D-95C3-35723241CE65}" srcOrd="1" destOrd="0" parTransId="{AAB29869-1A5F-46DC-B3D8-D5A543655FFB}" sibTransId="{6259461B-3B42-4219-AC3B-31466AD997B9}"/>
    <dgm:cxn modelId="{C31F3E55-1F0D-43A4-98A9-46216904E74E}" srcId="{7B6CB65F-B955-4F19-9C62-A655A482B02D}" destId="{DAE63A4D-08C9-48C2-A17F-76C6540ACD06}" srcOrd="0" destOrd="0" parTransId="{D35E2314-07E7-4755-A4A1-5C936C603B56}" sibTransId="{F3324900-E36F-40EA-8397-443C4EB8E99F}"/>
    <dgm:cxn modelId="{AD0082B3-1140-4DF6-A230-6B11B4A78A4F}" srcId="{7B6CB65F-B955-4F19-9C62-A655A482B02D}" destId="{3B0664C2-C8E6-4228-9D22-B612E265091E}" srcOrd="2" destOrd="0" parTransId="{63F94F15-C7E9-4C43-A554-2AB0D1A3DE01}" sibTransId="{446B6CB1-7475-460B-96DF-8B48CE13331C}"/>
    <dgm:cxn modelId="{CC5FEBCC-83FA-4183-B707-5A8736E85C67}" type="presOf" srcId="{D7EBFCB2-C17C-427D-95C3-35723241CE65}" destId="{FD33E548-89D6-405A-87E0-13326C8F68DF}" srcOrd="0" destOrd="0" presId="urn:microsoft.com/office/officeart/2008/layout/LinedList"/>
    <dgm:cxn modelId="{D7FFE7E4-6401-4327-9DF9-EFAE48A96D6D}" type="presOf" srcId="{BB0E45D5-37AA-4BF0-9665-DEEC13F11213}" destId="{F0EFD9AA-7E60-44D1-B18B-F22EEFF1FD8E}" srcOrd="0" destOrd="0" presId="urn:microsoft.com/office/officeart/2008/layout/LinedList"/>
    <dgm:cxn modelId="{A76C5CE5-BEDC-4453-AEC8-7A9A049E6C5A}" type="presOf" srcId="{7B6CB65F-B955-4F19-9C62-A655A482B02D}" destId="{B7196C54-2F0A-429E-9FA3-1EB1B8D2011B}" srcOrd="0" destOrd="0" presId="urn:microsoft.com/office/officeart/2008/layout/LinedList"/>
    <dgm:cxn modelId="{C433EFFA-87AA-43A4-A19D-DA2A5CB76CF5}" type="presOf" srcId="{3B0664C2-C8E6-4228-9D22-B612E265091E}" destId="{8D1F726E-9D16-4B26-BB6D-6622DAF7141C}" srcOrd="0" destOrd="0" presId="urn:microsoft.com/office/officeart/2008/layout/LinedList"/>
    <dgm:cxn modelId="{32F30855-E9A6-48C5-A9F7-21177412CF4C}" type="presParOf" srcId="{B7196C54-2F0A-429E-9FA3-1EB1B8D2011B}" destId="{85BDE860-5C64-4D2B-9F46-C4C3EA5B14DD}" srcOrd="0" destOrd="0" presId="urn:microsoft.com/office/officeart/2008/layout/LinedList"/>
    <dgm:cxn modelId="{808CEBE1-3B90-49EA-ACEA-EDF16CAA51B5}" type="presParOf" srcId="{B7196C54-2F0A-429E-9FA3-1EB1B8D2011B}" destId="{B467CE89-2C5F-4E2F-BE87-9C869B45D903}" srcOrd="1" destOrd="0" presId="urn:microsoft.com/office/officeart/2008/layout/LinedList"/>
    <dgm:cxn modelId="{5A1E847A-CF3B-461B-8B90-F99BCFCCC034}" type="presParOf" srcId="{B467CE89-2C5F-4E2F-BE87-9C869B45D903}" destId="{DA531397-14E2-4662-8BD4-21C512ADFB9F}" srcOrd="0" destOrd="0" presId="urn:microsoft.com/office/officeart/2008/layout/LinedList"/>
    <dgm:cxn modelId="{7374479C-31DD-4A33-A4A6-F98A4CE17A24}" type="presParOf" srcId="{B467CE89-2C5F-4E2F-BE87-9C869B45D903}" destId="{1581F1EF-C059-4375-81F3-875CC0D23F8D}" srcOrd="1" destOrd="0" presId="urn:microsoft.com/office/officeart/2008/layout/LinedList"/>
    <dgm:cxn modelId="{FEFD64BA-7DFC-4B4C-8806-9BC90119E326}" type="presParOf" srcId="{B7196C54-2F0A-429E-9FA3-1EB1B8D2011B}" destId="{F6DE2477-C442-4BD6-B064-13DB01973525}" srcOrd="2" destOrd="0" presId="urn:microsoft.com/office/officeart/2008/layout/LinedList"/>
    <dgm:cxn modelId="{693D9098-1414-4663-8F39-AFF437042913}" type="presParOf" srcId="{B7196C54-2F0A-429E-9FA3-1EB1B8D2011B}" destId="{B7A62633-736E-46AA-BC5C-AD81FE8A98C7}" srcOrd="3" destOrd="0" presId="urn:microsoft.com/office/officeart/2008/layout/LinedList"/>
    <dgm:cxn modelId="{4A06A6B1-6E5E-45C5-936F-C300BC9A0510}" type="presParOf" srcId="{B7A62633-736E-46AA-BC5C-AD81FE8A98C7}" destId="{FD33E548-89D6-405A-87E0-13326C8F68DF}" srcOrd="0" destOrd="0" presId="urn:microsoft.com/office/officeart/2008/layout/LinedList"/>
    <dgm:cxn modelId="{B8D7E32B-A075-45D2-B2C7-28D574AF78D2}" type="presParOf" srcId="{B7A62633-736E-46AA-BC5C-AD81FE8A98C7}" destId="{D0758057-8C24-4FFF-8294-856CEF24FC29}" srcOrd="1" destOrd="0" presId="urn:microsoft.com/office/officeart/2008/layout/LinedList"/>
    <dgm:cxn modelId="{B93EBA3C-E868-40E3-A1EF-DE1ABBDE7E4F}" type="presParOf" srcId="{B7196C54-2F0A-429E-9FA3-1EB1B8D2011B}" destId="{49798FC1-5BF2-442A-A2DC-DD26FE84C4DB}" srcOrd="4" destOrd="0" presId="urn:microsoft.com/office/officeart/2008/layout/LinedList"/>
    <dgm:cxn modelId="{DDAB2CCD-1A37-4F63-BFAD-968B02FA3AAB}" type="presParOf" srcId="{B7196C54-2F0A-429E-9FA3-1EB1B8D2011B}" destId="{A0200814-7221-4EBC-806A-1F84D23BE58D}" srcOrd="5" destOrd="0" presId="urn:microsoft.com/office/officeart/2008/layout/LinedList"/>
    <dgm:cxn modelId="{8B0CC660-44EC-4B54-B588-77EC37AA0B01}" type="presParOf" srcId="{A0200814-7221-4EBC-806A-1F84D23BE58D}" destId="{8D1F726E-9D16-4B26-BB6D-6622DAF7141C}" srcOrd="0" destOrd="0" presId="urn:microsoft.com/office/officeart/2008/layout/LinedList"/>
    <dgm:cxn modelId="{6D379330-3EB7-4689-A6D8-44CCE597C1D2}" type="presParOf" srcId="{A0200814-7221-4EBC-806A-1F84D23BE58D}" destId="{6594F7F6-FA68-46A9-B531-CFE7FD77D470}" srcOrd="1" destOrd="0" presId="urn:microsoft.com/office/officeart/2008/layout/LinedList"/>
    <dgm:cxn modelId="{2C2E38BE-FCFC-4FF8-9FDF-433DE5021B33}" type="presParOf" srcId="{B7196C54-2F0A-429E-9FA3-1EB1B8D2011B}" destId="{9F358032-A484-4F87-A59F-00038B58E5CD}" srcOrd="6" destOrd="0" presId="urn:microsoft.com/office/officeart/2008/layout/LinedList"/>
    <dgm:cxn modelId="{C530D694-1B61-41D1-94B5-6678233DC8E2}" type="presParOf" srcId="{B7196C54-2F0A-429E-9FA3-1EB1B8D2011B}" destId="{9B00EE95-5BD7-4D38-A9D5-03C111B6ECA1}" srcOrd="7" destOrd="0" presId="urn:microsoft.com/office/officeart/2008/layout/LinedList"/>
    <dgm:cxn modelId="{16695035-148B-4D8E-8A9E-299586CCF5D4}" type="presParOf" srcId="{9B00EE95-5BD7-4D38-A9D5-03C111B6ECA1}" destId="{F0EFD9AA-7E60-44D1-B18B-F22EEFF1FD8E}" srcOrd="0" destOrd="0" presId="urn:microsoft.com/office/officeart/2008/layout/LinedList"/>
    <dgm:cxn modelId="{E88856EA-BF95-4635-9F16-626319F774C4}" type="presParOf" srcId="{9B00EE95-5BD7-4D38-A9D5-03C111B6ECA1}" destId="{3A9A388C-53AC-4764-99AD-5013045791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66086-117E-41F3-9725-938D43AECD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0BEFB9-221B-4BEA-AD48-EF4810588729}">
      <dgm:prSet/>
      <dgm:spPr/>
      <dgm:t>
        <a:bodyPr/>
        <a:lstStyle/>
        <a:p>
          <a:r>
            <a:rPr lang="cs-CZ"/>
            <a:t>Množství sluneční energie dopadající na zemský povrch je tak obrovské, že by současnou spotřebu pokrylo 6000 krát</a:t>
          </a:r>
          <a:endParaRPr lang="en-US"/>
        </a:p>
      </dgm:t>
    </dgm:pt>
    <dgm:pt modelId="{54FE25D9-4FB0-47EA-BBB6-18873EA7DCB3}" type="parTrans" cxnId="{55FA21A2-C8D1-4A34-8B5E-2AD6E8A16FA6}">
      <dgm:prSet/>
      <dgm:spPr/>
      <dgm:t>
        <a:bodyPr/>
        <a:lstStyle/>
        <a:p>
          <a:endParaRPr lang="en-US"/>
        </a:p>
      </dgm:t>
    </dgm:pt>
    <dgm:pt modelId="{3E9AB1A4-15BF-4642-ACB4-47CC6814ACD2}" type="sibTrans" cxnId="{55FA21A2-C8D1-4A34-8B5E-2AD6E8A16FA6}">
      <dgm:prSet/>
      <dgm:spPr/>
      <dgm:t>
        <a:bodyPr/>
        <a:lstStyle/>
        <a:p>
          <a:endParaRPr lang="en-US"/>
        </a:p>
      </dgm:t>
    </dgm:pt>
    <dgm:pt modelId="{5DB339D2-429E-48D7-A603-7AF2B97BA55A}">
      <dgm:prSet/>
      <dgm:spPr/>
      <dgm:t>
        <a:bodyPr/>
        <a:lstStyle/>
        <a:p>
          <a:r>
            <a:rPr lang="cs-CZ" dirty="0"/>
            <a:t>Fotovoltaické systémy vyžadují minimální údržbu po jejich nainstalování a palivo (slunce), je zadarmo. Provozní náklady jsou tudíž extrémně nízké ve srovnání s existujícími technologiemi.</a:t>
          </a:r>
          <a:endParaRPr lang="en-US" dirty="0"/>
        </a:p>
      </dgm:t>
    </dgm:pt>
    <dgm:pt modelId="{3BA1AFB3-AC76-4BEC-B69E-EF3DC01EB505}" type="parTrans" cxnId="{C33E7BEA-9E65-48E7-B1A3-ACCAC9D305EE}">
      <dgm:prSet/>
      <dgm:spPr/>
      <dgm:t>
        <a:bodyPr/>
        <a:lstStyle/>
        <a:p>
          <a:endParaRPr lang="en-US"/>
        </a:p>
      </dgm:t>
    </dgm:pt>
    <dgm:pt modelId="{F77CD582-4EAF-46D1-BE94-35C67D34D296}" type="sibTrans" cxnId="{C33E7BEA-9E65-48E7-B1A3-ACCAC9D305EE}">
      <dgm:prSet/>
      <dgm:spPr/>
      <dgm:t>
        <a:bodyPr/>
        <a:lstStyle/>
        <a:p>
          <a:endParaRPr lang="en-US"/>
        </a:p>
      </dgm:t>
    </dgm:pt>
    <dgm:pt modelId="{6D5EFEDF-03BB-47E4-8947-7F579E0699B7}">
      <dgm:prSet/>
      <dgm:spPr/>
      <dgm:t>
        <a:bodyPr/>
        <a:lstStyle/>
        <a:p>
          <a:r>
            <a:rPr lang="cs-CZ"/>
            <a:t>Během výroby elektrické energie fotovoltaický systém neznečišťuje životní prostředí a nevznikají emise skleníkových plynů.</a:t>
          </a:r>
          <a:endParaRPr lang="en-US"/>
        </a:p>
      </dgm:t>
    </dgm:pt>
    <dgm:pt modelId="{DB506BD1-9DB2-4BC7-8BCD-D8DC2B32A39E}" type="parTrans" cxnId="{650FB483-3A90-4F32-B11D-378FE3466F1B}">
      <dgm:prSet/>
      <dgm:spPr/>
      <dgm:t>
        <a:bodyPr/>
        <a:lstStyle/>
        <a:p>
          <a:endParaRPr lang="en-US"/>
        </a:p>
      </dgm:t>
    </dgm:pt>
    <dgm:pt modelId="{1ED6D958-0609-466B-8909-3439375E84A0}" type="sibTrans" cxnId="{650FB483-3A90-4F32-B11D-378FE3466F1B}">
      <dgm:prSet/>
      <dgm:spPr/>
      <dgm:t>
        <a:bodyPr/>
        <a:lstStyle/>
        <a:p>
          <a:endParaRPr lang="en-US"/>
        </a:p>
      </dgm:t>
    </dgm:pt>
    <dgm:pt modelId="{C910C0EE-FC2A-40C8-AFCD-9580A0C725D0}" type="pres">
      <dgm:prSet presAssocID="{CB166086-117E-41F3-9725-938D43AECDF9}" presName="linear" presStyleCnt="0">
        <dgm:presLayoutVars>
          <dgm:animLvl val="lvl"/>
          <dgm:resizeHandles val="exact"/>
        </dgm:presLayoutVars>
      </dgm:prSet>
      <dgm:spPr/>
    </dgm:pt>
    <dgm:pt modelId="{72B2E368-E67B-46B3-AC6C-A072B8FB5BBB}" type="pres">
      <dgm:prSet presAssocID="{F30BEFB9-221B-4BEA-AD48-EF48105887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970A86-CD77-4A6F-AA50-E48D07AA98E3}" type="pres">
      <dgm:prSet presAssocID="{3E9AB1A4-15BF-4642-ACB4-47CC6814ACD2}" presName="spacer" presStyleCnt="0"/>
      <dgm:spPr/>
    </dgm:pt>
    <dgm:pt modelId="{3B030A75-FF27-4A85-9592-847A785911E7}" type="pres">
      <dgm:prSet presAssocID="{5DB339D2-429E-48D7-A603-7AF2B97BA5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3B8D9C7-F388-477B-B3AC-3E61FC358812}" type="pres">
      <dgm:prSet presAssocID="{F77CD582-4EAF-46D1-BE94-35C67D34D296}" presName="spacer" presStyleCnt="0"/>
      <dgm:spPr/>
    </dgm:pt>
    <dgm:pt modelId="{3C6DF8DC-4BC6-4E95-911C-CD317203C646}" type="pres">
      <dgm:prSet presAssocID="{6D5EFEDF-03BB-47E4-8947-7F579E0699B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B48E83A-8819-4CE1-89F8-675E438D4E26}" type="presOf" srcId="{F30BEFB9-221B-4BEA-AD48-EF4810588729}" destId="{72B2E368-E67B-46B3-AC6C-A072B8FB5BBB}" srcOrd="0" destOrd="0" presId="urn:microsoft.com/office/officeart/2005/8/layout/vList2"/>
    <dgm:cxn modelId="{A0F16C6A-A269-464F-9CBA-6EE43CE84740}" type="presOf" srcId="{CB166086-117E-41F3-9725-938D43AECDF9}" destId="{C910C0EE-FC2A-40C8-AFCD-9580A0C725D0}" srcOrd="0" destOrd="0" presId="urn:microsoft.com/office/officeart/2005/8/layout/vList2"/>
    <dgm:cxn modelId="{CA35BE7A-6F55-4626-BDF0-1B830CBE08B6}" type="presOf" srcId="{5DB339D2-429E-48D7-A603-7AF2B97BA55A}" destId="{3B030A75-FF27-4A85-9592-847A785911E7}" srcOrd="0" destOrd="0" presId="urn:microsoft.com/office/officeart/2005/8/layout/vList2"/>
    <dgm:cxn modelId="{E3C7D87C-E4F3-4A11-81D3-CA53933D40F1}" type="presOf" srcId="{6D5EFEDF-03BB-47E4-8947-7F579E0699B7}" destId="{3C6DF8DC-4BC6-4E95-911C-CD317203C646}" srcOrd="0" destOrd="0" presId="urn:microsoft.com/office/officeart/2005/8/layout/vList2"/>
    <dgm:cxn modelId="{650FB483-3A90-4F32-B11D-378FE3466F1B}" srcId="{CB166086-117E-41F3-9725-938D43AECDF9}" destId="{6D5EFEDF-03BB-47E4-8947-7F579E0699B7}" srcOrd="2" destOrd="0" parTransId="{DB506BD1-9DB2-4BC7-8BCD-D8DC2B32A39E}" sibTransId="{1ED6D958-0609-466B-8909-3439375E84A0}"/>
    <dgm:cxn modelId="{55FA21A2-C8D1-4A34-8B5E-2AD6E8A16FA6}" srcId="{CB166086-117E-41F3-9725-938D43AECDF9}" destId="{F30BEFB9-221B-4BEA-AD48-EF4810588729}" srcOrd="0" destOrd="0" parTransId="{54FE25D9-4FB0-47EA-BBB6-18873EA7DCB3}" sibTransId="{3E9AB1A4-15BF-4642-ACB4-47CC6814ACD2}"/>
    <dgm:cxn modelId="{C33E7BEA-9E65-48E7-B1A3-ACCAC9D305EE}" srcId="{CB166086-117E-41F3-9725-938D43AECDF9}" destId="{5DB339D2-429E-48D7-A603-7AF2B97BA55A}" srcOrd="1" destOrd="0" parTransId="{3BA1AFB3-AC76-4BEC-B69E-EF3DC01EB505}" sibTransId="{F77CD582-4EAF-46D1-BE94-35C67D34D296}"/>
    <dgm:cxn modelId="{6880484E-CB24-4AB4-9E80-F2B098A7258C}" type="presParOf" srcId="{C910C0EE-FC2A-40C8-AFCD-9580A0C725D0}" destId="{72B2E368-E67B-46B3-AC6C-A072B8FB5BBB}" srcOrd="0" destOrd="0" presId="urn:microsoft.com/office/officeart/2005/8/layout/vList2"/>
    <dgm:cxn modelId="{C5F50DC7-79FE-4F4E-8B9A-9B7D749DD955}" type="presParOf" srcId="{C910C0EE-FC2A-40C8-AFCD-9580A0C725D0}" destId="{B8970A86-CD77-4A6F-AA50-E48D07AA98E3}" srcOrd="1" destOrd="0" presId="urn:microsoft.com/office/officeart/2005/8/layout/vList2"/>
    <dgm:cxn modelId="{F79C7C65-3C34-47C0-9E34-92F4627D9EE1}" type="presParOf" srcId="{C910C0EE-FC2A-40C8-AFCD-9580A0C725D0}" destId="{3B030A75-FF27-4A85-9592-847A785911E7}" srcOrd="2" destOrd="0" presId="urn:microsoft.com/office/officeart/2005/8/layout/vList2"/>
    <dgm:cxn modelId="{C4C6B33B-BBB9-4CC5-8BB3-8B0F46157BB9}" type="presParOf" srcId="{C910C0EE-FC2A-40C8-AFCD-9580A0C725D0}" destId="{93B8D9C7-F388-477B-B3AC-3E61FC358812}" srcOrd="3" destOrd="0" presId="urn:microsoft.com/office/officeart/2005/8/layout/vList2"/>
    <dgm:cxn modelId="{1E9434AE-65FA-43AD-AAA5-8A3F92BE97EC}" type="presParOf" srcId="{C910C0EE-FC2A-40C8-AFCD-9580A0C725D0}" destId="{3C6DF8DC-4BC6-4E95-911C-CD317203C64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E7D83E-5A9A-4875-9094-A1C14DF476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D9904F-CFD0-4C47-A843-9CCC6D6D0DE0}">
      <dgm:prSet/>
      <dgm:spPr/>
      <dgm:t>
        <a:bodyPr/>
        <a:lstStyle/>
        <a:p>
          <a:r>
            <a:rPr lang="cs-CZ"/>
            <a:t>Solární energie není k dispozici v noci a je velmi nespolehlivá za špatného počasí</a:t>
          </a:r>
          <a:endParaRPr lang="en-US"/>
        </a:p>
      </dgm:t>
    </dgm:pt>
    <dgm:pt modelId="{CFAA37E5-7C50-4769-AC41-36703BB31354}" type="parTrans" cxnId="{44F8EEE1-1A19-4A87-A30F-E5D1D2E4304D}">
      <dgm:prSet/>
      <dgm:spPr/>
      <dgm:t>
        <a:bodyPr/>
        <a:lstStyle/>
        <a:p>
          <a:endParaRPr lang="en-US"/>
        </a:p>
      </dgm:t>
    </dgm:pt>
    <dgm:pt modelId="{A7DE9C24-822A-461B-8926-0B1A9F55EBC7}" type="sibTrans" cxnId="{44F8EEE1-1A19-4A87-A30F-E5D1D2E4304D}">
      <dgm:prSet/>
      <dgm:spPr/>
      <dgm:t>
        <a:bodyPr/>
        <a:lstStyle/>
        <a:p>
          <a:endParaRPr lang="en-US"/>
        </a:p>
      </dgm:t>
    </dgm:pt>
    <dgm:pt modelId="{785E2938-B4CC-48ED-B029-039B7E996E90}">
      <dgm:prSet/>
      <dgm:spPr/>
      <dgm:t>
        <a:bodyPr/>
        <a:lstStyle/>
        <a:p>
          <a:r>
            <a:rPr lang="cs-CZ"/>
            <a:t>Nutnost instalovat systémy na ukládání elektřiny</a:t>
          </a:r>
          <a:endParaRPr lang="en-US"/>
        </a:p>
      </dgm:t>
    </dgm:pt>
    <dgm:pt modelId="{8FAD80F4-FEAC-4D44-8F1E-499F21674F75}" type="parTrans" cxnId="{DB856727-21C6-45BC-AA0F-C497C23AC3F8}">
      <dgm:prSet/>
      <dgm:spPr/>
      <dgm:t>
        <a:bodyPr/>
        <a:lstStyle/>
        <a:p>
          <a:endParaRPr lang="en-US"/>
        </a:p>
      </dgm:t>
    </dgm:pt>
    <dgm:pt modelId="{EB9D12C2-4772-402A-9A62-0C47B3570D15}" type="sibTrans" cxnId="{DB856727-21C6-45BC-AA0F-C497C23AC3F8}">
      <dgm:prSet/>
      <dgm:spPr/>
      <dgm:t>
        <a:bodyPr/>
        <a:lstStyle/>
        <a:p>
          <a:endParaRPr lang="en-US"/>
        </a:p>
      </dgm:t>
    </dgm:pt>
    <dgm:pt modelId="{A0103505-FDC7-4A08-8B04-6F39318A6908}">
      <dgm:prSet/>
      <dgm:spPr/>
      <dgm:t>
        <a:bodyPr/>
        <a:lstStyle/>
        <a:p>
          <a:r>
            <a:rPr lang="cs-CZ"/>
            <a:t>Výkon fotovoltaických panelů se výrazně snižuje, pokud jsou pokryty vrstvou sněhu</a:t>
          </a:r>
          <a:endParaRPr lang="en-US"/>
        </a:p>
      </dgm:t>
    </dgm:pt>
    <dgm:pt modelId="{A783B3E9-7202-4FCF-BCA0-41B6E0EC0803}" type="parTrans" cxnId="{EF7E843E-66FC-4EB2-A917-5FF69D0F9B47}">
      <dgm:prSet/>
      <dgm:spPr/>
      <dgm:t>
        <a:bodyPr/>
        <a:lstStyle/>
        <a:p>
          <a:endParaRPr lang="en-US"/>
        </a:p>
      </dgm:t>
    </dgm:pt>
    <dgm:pt modelId="{5DFA3D02-6721-4386-B782-5CC5BEE90688}" type="sibTrans" cxnId="{EF7E843E-66FC-4EB2-A917-5FF69D0F9B47}">
      <dgm:prSet/>
      <dgm:spPr/>
      <dgm:t>
        <a:bodyPr/>
        <a:lstStyle/>
        <a:p>
          <a:endParaRPr lang="en-US"/>
        </a:p>
      </dgm:t>
    </dgm:pt>
    <dgm:pt modelId="{8218FB81-C4B2-4CAB-A49A-10833DD7574B}">
      <dgm:prSet/>
      <dgm:spPr/>
      <dgm:t>
        <a:bodyPr/>
        <a:lstStyle/>
        <a:p>
          <a:r>
            <a:rPr lang="cs-CZ"/>
            <a:t>Nutná velká plocha</a:t>
          </a:r>
          <a:endParaRPr lang="en-US"/>
        </a:p>
      </dgm:t>
    </dgm:pt>
    <dgm:pt modelId="{B306200C-EEDE-4D8F-80A3-8ED3FCFBDF68}" type="parTrans" cxnId="{D6D32F05-2077-4E03-8988-28486B4D7101}">
      <dgm:prSet/>
      <dgm:spPr/>
      <dgm:t>
        <a:bodyPr/>
        <a:lstStyle/>
        <a:p>
          <a:endParaRPr lang="en-US"/>
        </a:p>
      </dgm:t>
    </dgm:pt>
    <dgm:pt modelId="{9C86ADD8-B80D-49F7-9E5D-DC9598D9435C}" type="sibTrans" cxnId="{D6D32F05-2077-4E03-8988-28486B4D7101}">
      <dgm:prSet/>
      <dgm:spPr/>
      <dgm:t>
        <a:bodyPr/>
        <a:lstStyle/>
        <a:p>
          <a:endParaRPr lang="en-US"/>
        </a:p>
      </dgm:t>
    </dgm:pt>
    <dgm:pt modelId="{0ACF602E-D2DF-487B-BB49-3AE098D5CCFA}">
      <dgm:prSet/>
      <dgm:spPr/>
      <dgm:t>
        <a:bodyPr/>
        <a:lstStyle/>
        <a:p>
          <a:r>
            <a:rPr lang="cs-CZ"/>
            <a:t>Cena deformovaná pomocí obchodu s emisními povolenkam</a:t>
          </a:r>
          <a:endParaRPr lang="en-US"/>
        </a:p>
      </dgm:t>
    </dgm:pt>
    <dgm:pt modelId="{13400C53-35E4-4717-BD08-B4D954661235}" type="parTrans" cxnId="{A80EAAB3-EBFF-41A0-82FE-088A9B21CED7}">
      <dgm:prSet/>
      <dgm:spPr/>
      <dgm:t>
        <a:bodyPr/>
        <a:lstStyle/>
        <a:p>
          <a:endParaRPr lang="en-US"/>
        </a:p>
      </dgm:t>
    </dgm:pt>
    <dgm:pt modelId="{E8D41E33-E21A-40AB-950B-263B46C019B4}" type="sibTrans" cxnId="{A80EAAB3-EBFF-41A0-82FE-088A9B21CED7}">
      <dgm:prSet/>
      <dgm:spPr/>
      <dgm:t>
        <a:bodyPr/>
        <a:lstStyle/>
        <a:p>
          <a:endParaRPr lang="en-US"/>
        </a:p>
      </dgm:t>
    </dgm:pt>
    <dgm:pt modelId="{EF5431A7-EE34-4858-BFED-FE5977CC16AF}">
      <dgm:prSet/>
      <dgm:spPr/>
      <dgm:t>
        <a:bodyPr/>
        <a:lstStyle/>
        <a:p>
          <a:r>
            <a:rPr lang="cs-CZ"/>
            <a:t>Dotace prakticky znemožňují porovnání reálných nákladů solární energie vůči jiným zdrojům energie</a:t>
          </a:r>
          <a:endParaRPr lang="en-US"/>
        </a:p>
      </dgm:t>
    </dgm:pt>
    <dgm:pt modelId="{5FC310A1-FCF5-431A-B9E5-2791215F0444}" type="parTrans" cxnId="{57520F68-146B-4CA9-AD8F-9BFD93FA41EC}">
      <dgm:prSet/>
      <dgm:spPr/>
      <dgm:t>
        <a:bodyPr/>
        <a:lstStyle/>
        <a:p>
          <a:endParaRPr lang="en-US"/>
        </a:p>
      </dgm:t>
    </dgm:pt>
    <dgm:pt modelId="{9286E766-7BA4-4D7E-8375-F798162CD537}" type="sibTrans" cxnId="{57520F68-146B-4CA9-AD8F-9BFD93FA41EC}">
      <dgm:prSet/>
      <dgm:spPr/>
      <dgm:t>
        <a:bodyPr/>
        <a:lstStyle/>
        <a:p>
          <a:endParaRPr lang="en-US"/>
        </a:p>
      </dgm:t>
    </dgm:pt>
    <dgm:pt modelId="{10862FDE-F77E-4C8F-98F3-1BB08334B3F8}" type="pres">
      <dgm:prSet presAssocID="{23E7D83E-5A9A-4875-9094-A1C14DF476D3}" presName="linear" presStyleCnt="0">
        <dgm:presLayoutVars>
          <dgm:animLvl val="lvl"/>
          <dgm:resizeHandles val="exact"/>
        </dgm:presLayoutVars>
      </dgm:prSet>
      <dgm:spPr/>
    </dgm:pt>
    <dgm:pt modelId="{DACCF843-3234-4294-97ED-5653A097808B}" type="pres">
      <dgm:prSet presAssocID="{E9D9904F-CFD0-4C47-A843-9CCC6D6D0DE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5AC3D83-791A-4622-99F3-0E4E022F6EAE}" type="pres">
      <dgm:prSet presAssocID="{A7DE9C24-822A-461B-8926-0B1A9F55EBC7}" presName="spacer" presStyleCnt="0"/>
      <dgm:spPr/>
    </dgm:pt>
    <dgm:pt modelId="{CA76C0EA-DC93-4C09-9AA9-A0B3454EA7B7}" type="pres">
      <dgm:prSet presAssocID="{785E2938-B4CC-48ED-B029-039B7E996E9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7617A4A-6C3E-421F-A9E9-8ECB54B0E480}" type="pres">
      <dgm:prSet presAssocID="{EB9D12C2-4772-402A-9A62-0C47B3570D15}" presName="spacer" presStyleCnt="0"/>
      <dgm:spPr/>
    </dgm:pt>
    <dgm:pt modelId="{3E571A76-B14D-410C-8358-4D4CB5207F7A}" type="pres">
      <dgm:prSet presAssocID="{A0103505-FDC7-4A08-8B04-6F39318A690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C7B3FA7-A079-4258-BC3D-7A29EC512349}" type="pres">
      <dgm:prSet presAssocID="{5DFA3D02-6721-4386-B782-5CC5BEE90688}" presName="spacer" presStyleCnt="0"/>
      <dgm:spPr/>
    </dgm:pt>
    <dgm:pt modelId="{0E4776D6-5A53-475E-8F51-DAFD7681BC64}" type="pres">
      <dgm:prSet presAssocID="{8218FB81-C4B2-4CAB-A49A-10833DD7574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E5744B4-E3A2-4527-9022-133D5CF90FA2}" type="pres">
      <dgm:prSet presAssocID="{9C86ADD8-B80D-49F7-9E5D-DC9598D9435C}" presName="spacer" presStyleCnt="0"/>
      <dgm:spPr/>
    </dgm:pt>
    <dgm:pt modelId="{DBE5A045-36DF-4F15-A204-4BF654D8507B}" type="pres">
      <dgm:prSet presAssocID="{0ACF602E-D2DF-487B-BB49-3AE098D5CCF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CAB9CA4-EA0B-4BD0-BD25-3AF0C1987BBC}" type="pres">
      <dgm:prSet presAssocID="{E8D41E33-E21A-40AB-950B-263B46C019B4}" presName="spacer" presStyleCnt="0"/>
      <dgm:spPr/>
    </dgm:pt>
    <dgm:pt modelId="{FAD2CB05-44A6-4DB6-90E9-BA5195DD8168}" type="pres">
      <dgm:prSet presAssocID="{EF5431A7-EE34-4858-BFED-FE5977CC16A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6D32F05-2077-4E03-8988-28486B4D7101}" srcId="{23E7D83E-5A9A-4875-9094-A1C14DF476D3}" destId="{8218FB81-C4B2-4CAB-A49A-10833DD7574B}" srcOrd="3" destOrd="0" parTransId="{B306200C-EEDE-4D8F-80A3-8ED3FCFBDF68}" sibTransId="{9C86ADD8-B80D-49F7-9E5D-DC9598D9435C}"/>
    <dgm:cxn modelId="{DB856727-21C6-45BC-AA0F-C497C23AC3F8}" srcId="{23E7D83E-5A9A-4875-9094-A1C14DF476D3}" destId="{785E2938-B4CC-48ED-B029-039B7E996E90}" srcOrd="1" destOrd="0" parTransId="{8FAD80F4-FEAC-4D44-8F1E-499F21674F75}" sibTransId="{EB9D12C2-4772-402A-9A62-0C47B3570D15}"/>
    <dgm:cxn modelId="{EF7E843E-66FC-4EB2-A917-5FF69D0F9B47}" srcId="{23E7D83E-5A9A-4875-9094-A1C14DF476D3}" destId="{A0103505-FDC7-4A08-8B04-6F39318A6908}" srcOrd="2" destOrd="0" parTransId="{A783B3E9-7202-4FCF-BCA0-41B6E0EC0803}" sibTransId="{5DFA3D02-6721-4386-B782-5CC5BEE90688}"/>
    <dgm:cxn modelId="{A8462161-F289-4920-9B65-A778730C1EFD}" type="presOf" srcId="{EF5431A7-EE34-4858-BFED-FE5977CC16AF}" destId="{FAD2CB05-44A6-4DB6-90E9-BA5195DD8168}" srcOrd="0" destOrd="0" presId="urn:microsoft.com/office/officeart/2005/8/layout/vList2"/>
    <dgm:cxn modelId="{060AD644-E464-4E3A-BE75-4AEF3234C803}" type="presOf" srcId="{0ACF602E-D2DF-487B-BB49-3AE098D5CCFA}" destId="{DBE5A045-36DF-4F15-A204-4BF654D8507B}" srcOrd="0" destOrd="0" presId="urn:microsoft.com/office/officeart/2005/8/layout/vList2"/>
    <dgm:cxn modelId="{89371A45-792D-48ED-8F1C-C873AA69FF0F}" type="presOf" srcId="{A0103505-FDC7-4A08-8B04-6F39318A6908}" destId="{3E571A76-B14D-410C-8358-4D4CB5207F7A}" srcOrd="0" destOrd="0" presId="urn:microsoft.com/office/officeart/2005/8/layout/vList2"/>
    <dgm:cxn modelId="{57520F68-146B-4CA9-AD8F-9BFD93FA41EC}" srcId="{23E7D83E-5A9A-4875-9094-A1C14DF476D3}" destId="{EF5431A7-EE34-4858-BFED-FE5977CC16AF}" srcOrd="5" destOrd="0" parTransId="{5FC310A1-FCF5-431A-B9E5-2791215F0444}" sibTransId="{9286E766-7BA4-4D7E-8375-F798162CD537}"/>
    <dgm:cxn modelId="{A80EAAB3-EBFF-41A0-82FE-088A9B21CED7}" srcId="{23E7D83E-5A9A-4875-9094-A1C14DF476D3}" destId="{0ACF602E-D2DF-487B-BB49-3AE098D5CCFA}" srcOrd="4" destOrd="0" parTransId="{13400C53-35E4-4717-BD08-B4D954661235}" sibTransId="{E8D41E33-E21A-40AB-950B-263B46C019B4}"/>
    <dgm:cxn modelId="{041387B5-E521-462E-B4B3-8CAC621262FF}" type="presOf" srcId="{8218FB81-C4B2-4CAB-A49A-10833DD7574B}" destId="{0E4776D6-5A53-475E-8F51-DAFD7681BC64}" srcOrd="0" destOrd="0" presId="urn:microsoft.com/office/officeart/2005/8/layout/vList2"/>
    <dgm:cxn modelId="{2EA723D5-01D5-4E9B-8097-248D801A000D}" type="presOf" srcId="{23E7D83E-5A9A-4875-9094-A1C14DF476D3}" destId="{10862FDE-F77E-4C8F-98F3-1BB08334B3F8}" srcOrd="0" destOrd="0" presId="urn:microsoft.com/office/officeart/2005/8/layout/vList2"/>
    <dgm:cxn modelId="{44F8EEE1-1A19-4A87-A30F-E5D1D2E4304D}" srcId="{23E7D83E-5A9A-4875-9094-A1C14DF476D3}" destId="{E9D9904F-CFD0-4C47-A843-9CCC6D6D0DE0}" srcOrd="0" destOrd="0" parTransId="{CFAA37E5-7C50-4769-AC41-36703BB31354}" sibTransId="{A7DE9C24-822A-461B-8926-0B1A9F55EBC7}"/>
    <dgm:cxn modelId="{915366E8-5699-45BE-AE88-B981CBF418CC}" type="presOf" srcId="{785E2938-B4CC-48ED-B029-039B7E996E90}" destId="{CA76C0EA-DC93-4C09-9AA9-A0B3454EA7B7}" srcOrd="0" destOrd="0" presId="urn:microsoft.com/office/officeart/2005/8/layout/vList2"/>
    <dgm:cxn modelId="{964040F5-A906-41C6-B52D-3E1A4A16ED15}" type="presOf" srcId="{E9D9904F-CFD0-4C47-A843-9CCC6D6D0DE0}" destId="{DACCF843-3234-4294-97ED-5653A097808B}" srcOrd="0" destOrd="0" presId="urn:microsoft.com/office/officeart/2005/8/layout/vList2"/>
    <dgm:cxn modelId="{FB079845-74C7-4B0E-9A66-11AE47E0ABD7}" type="presParOf" srcId="{10862FDE-F77E-4C8F-98F3-1BB08334B3F8}" destId="{DACCF843-3234-4294-97ED-5653A097808B}" srcOrd="0" destOrd="0" presId="urn:microsoft.com/office/officeart/2005/8/layout/vList2"/>
    <dgm:cxn modelId="{B643A2DF-717B-4301-BF6D-0A3E0E4E18EE}" type="presParOf" srcId="{10862FDE-F77E-4C8F-98F3-1BB08334B3F8}" destId="{35AC3D83-791A-4622-99F3-0E4E022F6EAE}" srcOrd="1" destOrd="0" presId="urn:microsoft.com/office/officeart/2005/8/layout/vList2"/>
    <dgm:cxn modelId="{6BCDE6E7-B547-4108-8537-F54FDC52B78E}" type="presParOf" srcId="{10862FDE-F77E-4C8F-98F3-1BB08334B3F8}" destId="{CA76C0EA-DC93-4C09-9AA9-A0B3454EA7B7}" srcOrd="2" destOrd="0" presId="urn:microsoft.com/office/officeart/2005/8/layout/vList2"/>
    <dgm:cxn modelId="{B3CCFDDF-EC01-4AFC-B54C-DE72C66CB7D1}" type="presParOf" srcId="{10862FDE-F77E-4C8F-98F3-1BB08334B3F8}" destId="{A7617A4A-6C3E-421F-A9E9-8ECB54B0E480}" srcOrd="3" destOrd="0" presId="urn:microsoft.com/office/officeart/2005/8/layout/vList2"/>
    <dgm:cxn modelId="{323CEB18-082A-49F9-AF30-98904CA14D8F}" type="presParOf" srcId="{10862FDE-F77E-4C8F-98F3-1BB08334B3F8}" destId="{3E571A76-B14D-410C-8358-4D4CB5207F7A}" srcOrd="4" destOrd="0" presId="urn:microsoft.com/office/officeart/2005/8/layout/vList2"/>
    <dgm:cxn modelId="{EA8F445B-E996-4680-BF63-AFA880A540BE}" type="presParOf" srcId="{10862FDE-F77E-4C8F-98F3-1BB08334B3F8}" destId="{8C7B3FA7-A079-4258-BC3D-7A29EC512349}" srcOrd="5" destOrd="0" presId="urn:microsoft.com/office/officeart/2005/8/layout/vList2"/>
    <dgm:cxn modelId="{CEB51872-78FD-4641-8A1F-BFD92F431A4C}" type="presParOf" srcId="{10862FDE-F77E-4C8F-98F3-1BB08334B3F8}" destId="{0E4776D6-5A53-475E-8F51-DAFD7681BC64}" srcOrd="6" destOrd="0" presId="urn:microsoft.com/office/officeart/2005/8/layout/vList2"/>
    <dgm:cxn modelId="{934BE442-319B-4197-96FF-28337E59C3F7}" type="presParOf" srcId="{10862FDE-F77E-4C8F-98F3-1BB08334B3F8}" destId="{1E5744B4-E3A2-4527-9022-133D5CF90FA2}" srcOrd="7" destOrd="0" presId="urn:microsoft.com/office/officeart/2005/8/layout/vList2"/>
    <dgm:cxn modelId="{F235B7F0-DB66-4828-938B-F4C1207C7D9A}" type="presParOf" srcId="{10862FDE-F77E-4C8F-98F3-1BB08334B3F8}" destId="{DBE5A045-36DF-4F15-A204-4BF654D8507B}" srcOrd="8" destOrd="0" presId="urn:microsoft.com/office/officeart/2005/8/layout/vList2"/>
    <dgm:cxn modelId="{6796DCCB-A6F3-4659-809C-ADB446B644D4}" type="presParOf" srcId="{10862FDE-F77E-4C8F-98F3-1BB08334B3F8}" destId="{5CAB9CA4-EA0B-4BD0-BD25-3AF0C1987BBC}" srcOrd="9" destOrd="0" presId="urn:microsoft.com/office/officeart/2005/8/layout/vList2"/>
    <dgm:cxn modelId="{81875145-B26E-433B-8685-D4EF0E0F68FB}" type="presParOf" srcId="{10862FDE-F77E-4C8F-98F3-1BB08334B3F8}" destId="{FAD2CB05-44A6-4DB6-90E9-BA5195DD816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DE860-5C64-4D2B-9F46-C4C3EA5B14DD}">
      <dsp:nvSpPr>
        <dsp:cNvPr id="0" name=""/>
        <dsp:cNvSpPr/>
      </dsp:nvSpPr>
      <dsp:spPr>
        <a:xfrm>
          <a:off x="0" y="0"/>
          <a:ext cx="380390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531397-14E2-4662-8BD4-21C512ADFB9F}">
      <dsp:nvSpPr>
        <dsp:cNvPr id="0" name=""/>
        <dsp:cNvSpPr/>
      </dsp:nvSpPr>
      <dsp:spPr>
        <a:xfrm>
          <a:off x="0" y="0"/>
          <a:ext cx="3803904" cy="91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Fotony slunečního záření dopadají na přechod P-N</a:t>
          </a:r>
          <a:endParaRPr lang="en-US" sz="2200" kern="1200" dirty="0"/>
        </a:p>
      </dsp:txBody>
      <dsp:txXfrm>
        <a:off x="0" y="0"/>
        <a:ext cx="3803904" cy="915046"/>
      </dsp:txXfrm>
    </dsp:sp>
    <dsp:sp modelId="{F6DE2477-C442-4BD6-B064-13DB01973525}">
      <dsp:nvSpPr>
        <dsp:cNvPr id="0" name=""/>
        <dsp:cNvSpPr/>
      </dsp:nvSpPr>
      <dsp:spPr>
        <a:xfrm>
          <a:off x="0" y="915046"/>
          <a:ext cx="380390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33E548-89D6-405A-87E0-13326C8F68DF}">
      <dsp:nvSpPr>
        <dsp:cNvPr id="0" name=""/>
        <dsp:cNvSpPr/>
      </dsp:nvSpPr>
      <dsp:spPr>
        <a:xfrm>
          <a:off x="0" y="915046"/>
          <a:ext cx="3803904" cy="91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Vyrážejí elektrony z valenčního pásu do pásu vodivostního</a:t>
          </a:r>
          <a:endParaRPr lang="en-US" sz="2200" kern="1200"/>
        </a:p>
      </dsp:txBody>
      <dsp:txXfrm>
        <a:off x="0" y="915046"/>
        <a:ext cx="3803904" cy="915046"/>
      </dsp:txXfrm>
    </dsp:sp>
    <dsp:sp modelId="{49798FC1-5BF2-442A-A2DC-DD26FE84C4DB}">
      <dsp:nvSpPr>
        <dsp:cNvPr id="0" name=""/>
        <dsp:cNvSpPr/>
      </dsp:nvSpPr>
      <dsp:spPr>
        <a:xfrm>
          <a:off x="0" y="1830092"/>
          <a:ext cx="380390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F726E-9D16-4B26-BB6D-6622DAF7141C}">
      <dsp:nvSpPr>
        <dsp:cNvPr id="0" name=""/>
        <dsp:cNvSpPr/>
      </dsp:nvSpPr>
      <dsp:spPr>
        <a:xfrm>
          <a:off x="0" y="1830092"/>
          <a:ext cx="3803904" cy="91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Volné elektrony se pomocí elektrod odvedou</a:t>
          </a:r>
          <a:endParaRPr lang="en-US" sz="2200" kern="1200" dirty="0"/>
        </a:p>
      </dsp:txBody>
      <dsp:txXfrm>
        <a:off x="0" y="1830092"/>
        <a:ext cx="3803904" cy="915046"/>
      </dsp:txXfrm>
    </dsp:sp>
    <dsp:sp modelId="{9F358032-A484-4F87-A59F-00038B58E5CD}">
      <dsp:nvSpPr>
        <dsp:cNvPr id="0" name=""/>
        <dsp:cNvSpPr/>
      </dsp:nvSpPr>
      <dsp:spPr>
        <a:xfrm>
          <a:off x="0" y="2745138"/>
          <a:ext cx="380390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EFD9AA-7E60-44D1-B18B-F22EEFF1FD8E}">
      <dsp:nvSpPr>
        <dsp:cNvPr id="0" name=""/>
        <dsp:cNvSpPr/>
      </dsp:nvSpPr>
      <dsp:spPr>
        <a:xfrm>
          <a:off x="0" y="2745138"/>
          <a:ext cx="3803904" cy="91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Pro napájení běžných domácích elektrospotřebičů střídač</a:t>
          </a:r>
          <a:endParaRPr lang="en-US" sz="2200" kern="1200"/>
        </a:p>
      </dsp:txBody>
      <dsp:txXfrm>
        <a:off x="0" y="2745138"/>
        <a:ext cx="3803904" cy="915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2E368-E67B-46B3-AC6C-A072B8FB5BBB}">
      <dsp:nvSpPr>
        <dsp:cNvPr id="0" name=""/>
        <dsp:cNvSpPr/>
      </dsp:nvSpPr>
      <dsp:spPr>
        <a:xfrm>
          <a:off x="0" y="5895"/>
          <a:ext cx="10515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Množství sluneční energie dopadající na zemský povrch je tak obrovské, že by současnou spotřebu pokrylo 6000 krát</a:t>
          </a:r>
          <a:endParaRPr lang="en-US" sz="2500" kern="1200"/>
        </a:p>
      </dsp:txBody>
      <dsp:txXfrm>
        <a:off x="68270" y="74165"/>
        <a:ext cx="10379060" cy="1261975"/>
      </dsp:txXfrm>
    </dsp:sp>
    <dsp:sp modelId="{3B030A75-FF27-4A85-9592-847A785911E7}">
      <dsp:nvSpPr>
        <dsp:cNvPr id="0" name=""/>
        <dsp:cNvSpPr/>
      </dsp:nvSpPr>
      <dsp:spPr>
        <a:xfrm>
          <a:off x="0" y="1476411"/>
          <a:ext cx="10515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Fotovoltaické systémy vyžadují minimální údržbu po jejich nainstalování a palivo (slunce), je zadarmo. Provozní náklady jsou tudíž extrémně nízké ve srovnání s existujícími technologiemi.</a:t>
          </a:r>
          <a:endParaRPr lang="en-US" sz="2500" kern="1200" dirty="0"/>
        </a:p>
      </dsp:txBody>
      <dsp:txXfrm>
        <a:off x="68270" y="1544681"/>
        <a:ext cx="10379060" cy="1261975"/>
      </dsp:txXfrm>
    </dsp:sp>
    <dsp:sp modelId="{3C6DF8DC-4BC6-4E95-911C-CD317203C646}">
      <dsp:nvSpPr>
        <dsp:cNvPr id="0" name=""/>
        <dsp:cNvSpPr/>
      </dsp:nvSpPr>
      <dsp:spPr>
        <a:xfrm>
          <a:off x="0" y="2946926"/>
          <a:ext cx="10515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Během výroby elektrické energie fotovoltaický systém neznečišťuje životní prostředí a nevznikají emise skleníkových plynů.</a:t>
          </a:r>
          <a:endParaRPr lang="en-US" sz="2500" kern="1200"/>
        </a:p>
      </dsp:txBody>
      <dsp:txXfrm>
        <a:off x="68270" y="3015196"/>
        <a:ext cx="10379060" cy="12619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CF843-3234-4294-97ED-5653A097808B}">
      <dsp:nvSpPr>
        <dsp:cNvPr id="0" name=""/>
        <dsp:cNvSpPr/>
      </dsp:nvSpPr>
      <dsp:spPr>
        <a:xfrm>
          <a:off x="0" y="592568"/>
          <a:ext cx="10515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Solární energie není k dispozici v noci a je velmi nespolehlivá za špatného počasí</a:t>
          </a:r>
          <a:endParaRPr lang="en-US" sz="2000" kern="1200"/>
        </a:p>
      </dsp:txBody>
      <dsp:txXfrm>
        <a:off x="23417" y="615985"/>
        <a:ext cx="10468766" cy="432866"/>
      </dsp:txXfrm>
    </dsp:sp>
    <dsp:sp modelId="{CA76C0EA-DC93-4C09-9AA9-A0B3454EA7B7}">
      <dsp:nvSpPr>
        <dsp:cNvPr id="0" name=""/>
        <dsp:cNvSpPr/>
      </dsp:nvSpPr>
      <dsp:spPr>
        <a:xfrm>
          <a:off x="0" y="1129869"/>
          <a:ext cx="10515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Nutnost instalovat systémy na ukládání elektřiny</a:t>
          </a:r>
          <a:endParaRPr lang="en-US" sz="2000" kern="1200"/>
        </a:p>
      </dsp:txBody>
      <dsp:txXfrm>
        <a:off x="23417" y="1153286"/>
        <a:ext cx="10468766" cy="432866"/>
      </dsp:txXfrm>
    </dsp:sp>
    <dsp:sp modelId="{3E571A76-B14D-410C-8358-4D4CB5207F7A}">
      <dsp:nvSpPr>
        <dsp:cNvPr id="0" name=""/>
        <dsp:cNvSpPr/>
      </dsp:nvSpPr>
      <dsp:spPr>
        <a:xfrm>
          <a:off x="0" y="1667169"/>
          <a:ext cx="10515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Výkon fotovoltaických panelů se výrazně snižuje, pokud jsou pokryty vrstvou sněhu</a:t>
          </a:r>
          <a:endParaRPr lang="en-US" sz="2000" kern="1200"/>
        </a:p>
      </dsp:txBody>
      <dsp:txXfrm>
        <a:off x="23417" y="1690586"/>
        <a:ext cx="10468766" cy="432866"/>
      </dsp:txXfrm>
    </dsp:sp>
    <dsp:sp modelId="{0E4776D6-5A53-475E-8F51-DAFD7681BC64}">
      <dsp:nvSpPr>
        <dsp:cNvPr id="0" name=""/>
        <dsp:cNvSpPr/>
      </dsp:nvSpPr>
      <dsp:spPr>
        <a:xfrm>
          <a:off x="0" y="2204469"/>
          <a:ext cx="10515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Nutná velká plocha</a:t>
          </a:r>
          <a:endParaRPr lang="en-US" sz="2000" kern="1200"/>
        </a:p>
      </dsp:txBody>
      <dsp:txXfrm>
        <a:off x="23417" y="2227886"/>
        <a:ext cx="10468766" cy="432866"/>
      </dsp:txXfrm>
    </dsp:sp>
    <dsp:sp modelId="{DBE5A045-36DF-4F15-A204-4BF654D8507B}">
      <dsp:nvSpPr>
        <dsp:cNvPr id="0" name=""/>
        <dsp:cNvSpPr/>
      </dsp:nvSpPr>
      <dsp:spPr>
        <a:xfrm>
          <a:off x="0" y="2741769"/>
          <a:ext cx="10515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Cena deformovaná pomocí obchodu s emisními povolenkam</a:t>
          </a:r>
          <a:endParaRPr lang="en-US" sz="2000" kern="1200"/>
        </a:p>
      </dsp:txBody>
      <dsp:txXfrm>
        <a:off x="23417" y="2765186"/>
        <a:ext cx="10468766" cy="432866"/>
      </dsp:txXfrm>
    </dsp:sp>
    <dsp:sp modelId="{FAD2CB05-44A6-4DB6-90E9-BA5195DD8168}">
      <dsp:nvSpPr>
        <dsp:cNvPr id="0" name=""/>
        <dsp:cNvSpPr/>
      </dsp:nvSpPr>
      <dsp:spPr>
        <a:xfrm>
          <a:off x="0" y="3279069"/>
          <a:ext cx="10515600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Dotace prakticky znemožňují porovnání reálných nákladů solární energie vůči jiným zdrojům energie</a:t>
          </a:r>
          <a:endParaRPr lang="en-US" sz="2000" kern="1200"/>
        </a:p>
      </dsp:txBody>
      <dsp:txXfrm>
        <a:off x="23417" y="3302486"/>
        <a:ext cx="10468766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BF3DD0-6C5B-4678-BE40-BA6A9D441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8292C7-C0D9-47C5-B4F1-0E037F044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8759EE-64E8-45F0-B875-B5D1F54A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1065-1812-4E4D-AF09-84FDCF271178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BC6400-FB2D-43A2-9DE8-BF35AFCA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EDFD02-E891-42B9-B481-1AAD92CF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CEF9-CE6D-4D05-8D53-0D6D19561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82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BAA6F-04D9-4B13-8015-5B6D4146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020E38B-B8AE-48D6-AC49-8AA20FCB8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8985AE-ED0C-4B78-8741-F9EC3FE3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1065-1812-4E4D-AF09-84FDCF271178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D1A765-E8D2-4539-8960-BBF950B5E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FA21D5-9BDF-481E-929D-5F90A84D7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CEF9-CE6D-4D05-8D53-0D6D19561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55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5983767-E939-40B7-8C2D-FF2779B04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F5F82C-209B-47D0-95DC-75B9626DF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AF8173-43F8-4079-8F26-659B1EB5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1065-1812-4E4D-AF09-84FDCF271178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FD950A-47F9-40A7-B8D0-CA18B6E51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0484EE-5108-4577-B3E7-F5330651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CEF9-CE6D-4D05-8D53-0D6D19561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60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719E9-4AAD-4E8D-A9B7-88AB36F0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C8F2F9-A855-4E98-858B-9FF6386F0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7A502A-3E8F-4BFB-9B4E-A5F9D4EC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1065-1812-4E4D-AF09-84FDCF271178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AF2B8D-3D9E-4B9A-8D01-A65FE3F6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D19B9C-1910-4958-ADAA-03A8E592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CEF9-CE6D-4D05-8D53-0D6D19561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94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43BA46-2171-47C6-AAD6-ED745322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CD0326-A488-4E6F-B69C-E19FAB88B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C0A84C-820E-4C00-9786-E761DD2C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1065-1812-4E4D-AF09-84FDCF271178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52FF91-656A-49EF-8537-752D0E21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AA6A09-763D-421C-8EDA-A527DD84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CEF9-CE6D-4D05-8D53-0D6D19561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80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45FE9-4D5A-4FA1-940D-3FCC91BC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4B9EC-E85B-4E65-8265-445E67E22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EC936B-2624-4500-A638-DF2BA4135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7F8C79-8275-47C5-9D04-7CB0A581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1065-1812-4E4D-AF09-84FDCF271178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5D0A46-B9B0-4E81-A6C1-E7E00D5E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268F7E-97A7-4DC4-B0F0-5B95D097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CEF9-CE6D-4D05-8D53-0D6D19561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07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82B0B-CC69-444A-A607-2C0DAB811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2BE957-C31B-4963-9F1D-1EFA9642F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326950-B0FD-4154-9E70-392A50246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EE3474-955D-4185-9D54-D84EBAA03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6A6105A-8B3C-46F6-8702-7A21279EF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2689635-337C-4FEC-878C-605E9C62E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1065-1812-4E4D-AF09-84FDCF271178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4A02515-8500-46FB-A852-02842CFF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A0FDA3F-BE45-4F43-B592-2D68A5EB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CEF9-CE6D-4D05-8D53-0D6D19561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48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FA60E-AFCC-46B5-A54F-FCC751FC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313C9A3-E87D-4C89-9EC4-A4056F041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1065-1812-4E4D-AF09-84FDCF271178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29A5A6-B640-4467-B940-13917A93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8FE082-9FB6-4650-914F-80730B30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CEF9-CE6D-4D05-8D53-0D6D19561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87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E20012-7CD2-41D8-B5F5-295407805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1065-1812-4E4D-AF09-84FDCF271178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D8E8EB8-4105-41FC-B7A2-18603754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98C035-BAE1-4FF6-A590-F5E02CDA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CEF9-CE6D-4D05-8D53-0D6D19561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33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B53621-9734-4D49-9DE1-EE849DDB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BF313-91A4-45E9-B877-6E74FED2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8B81CB-DF8E-4C8D-8E68-64B119D59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837D3-4C28-4046-871C-6068FDC4C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1065-1812-4E4D-AF09-84FDCF271178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39ACBF-03FD-49CA-A1D2-07CB50C6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7C55AA-F33B-411B-82DD-01550EBB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CEF9-CE6D-4D05-8D53-0D6D19561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26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9D7C3-2A22-4726-B190-42D7724C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0D9436F-4B15-43E4-A125-5A53DF00F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799982-07A0-4A90-B987-3D84C77FA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AAB627-2A06-4492-8F5A-C770B5BA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1065-1812-4E4D-AF09-84FDCF271178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8B6542-C55F-4170-86E9-C1202773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92D424-2650-45B7-8AA8-910C59FF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CEF9-CE6D-4D05-8D53-0D6D19561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10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B060AE9-C3BD-4BCC-990D-4D7E901A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2364B0-233F-40E1-8F0B-AE502E74C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9DFDBD-1B7A-4EE8-871F-0C45BB400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21065-1812-4E4D-AF09-84FDCF271178}" type="datetimeFigureOut">
              <a:rPr lang="cs-CZ" smtClean="0"/>
              <a:t>09.05.2021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85062B-BB92-4838-A80E-7C056140E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89F25C-CDD4-4E7B-A03B-C05DC2588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6CEF9-CE6D-4D05-8D53-0D6D19561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00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876610214013721" TargetMode="External"/><Relationship Id="rId7" Type="http://schemas.openxmlformats.org/officeDocument/2006/relationships/hyperlink" Target="https://www.sciencedirect.com/science/article/pii/S2214785320307847" TargetMode="External"/><Relationship Id="rId2" Type="http://schemas.openxmlformats.org/officeDocument/2006/relationships/hyperlink" Target="https://www.sciencedirect.com/science/article/pii/S18766102150173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cro.magnet.fsu.edu/primer/java/solarcell/" TargetMode="External"/><Relationship Id="rId5" Type="http://schemas.openxmlformats.org/officeDocument/2006/relationships/hyperlink" Target="https://www.forbes.com/sites/bradtempleton/2019/08/26/hyundai-put-a-solar-panel-on-an-electric-car-but-its-false-green/?sh=194f07f71537" TargetMode="External"/><Relationship Id="rId4" Type="http://schemas.openxmlformats.org/officeDocument/2006/relationships/hyperlink" Target="https://cs.wikipedia.org/wiki/Fotovoltaik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2F78E8-731C-4D1D-A504-3B0F0A630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cs-CZ"/>
              <a:t>Fotovoltaika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F2F6A9-B542-42BC-864A-04B644455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Samuel Tomko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5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206C37-5476-45ED-A87E-1D621656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BFA1242-7635-4E57-A226-82ADADD27C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27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7A16D-1398-4356-9C99-3EBF2B44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Japan's solar city - Eco Fortis Solar">
            <a:extLst>
              <a:ext uri="{FF2B5EF4-FFF2-40B4-BE49-F238E27FC236}">
                <a16:creationId xmlns:a16="http://schemas.microsoft.com/office/drawing/2014/main" id="{C7536997-626F-43E1-821C-18E915F538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0" y="503523"/>
            <a:ext cx="553740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Solar Panels Absorb and Store Energy | Solar.com">
            <a:extLst>
              <a:ext uri="{FF2B5EF4-FFF2-40B4-BE49-F238E27FC236}">
                <a16:creationId xmlns:a16="http://schemas.microsoft.com/office/drawing/2014/main" id="{53F7CEEA-6DBA-4430-913C-706FD699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28" y="503523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yundai Put A Solar Panel On An Electric Car But It's False Green">
            <a:extLst>
              <a:ext uri="{FF2B5EF4-FFF2-40B4-BE49-F238E27FC236}">
                <a16:creationId xmlns:a16="http://schemas.microsoft.com/office/drawing/2014/main" id="{66D2F261-F48B-41CC-A3C1-320E9A59C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9" y="3551522"/>
            <a:ext cx="5571307" cy="31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tovoltaická elektrárna na střeše domu | ASB Portal">
            <a:extLst>
              <a:ext uri="{FF2B5EF4-FFF2-40B4-BE49-F238E27FC236}">
                <a16:creationId xmlns:a16="http://schemas.microsoft.com/office/drawing/2014/main" id="{ED071C41-03AE-4293-8440-94FECB5F7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325" y="3551520"/>
            <a:ext cx="6062103" cy="313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4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0ECDE-7848-4AC0-8FFC-FEE7AE66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Děkuji</a:t>
            </a:r>
            <a:r>
              <a:rPr lang="en-US" sz="5400" dirty="0"/>
              <a:t> za </a:t>
            </a:r>
            <a:r>
              <a:rPr lang="en-US" sz="5400" dirty="0" err="1"/>
              <a:t>pozornost</a:t>
            </a:r>
            <a:endParaRPr lang="en-US" sz="5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Vykřičník na žlutém pozadí">
            <a:extLst>
              <a:ext uri="{FF2B5EF4-FFF2-40B4-BE49-F238E27FC236}">
                <a16:creationId xmlns:a16="http://schemas.microsoft.com/office/drawing/2014/main" id="{C3EFBD52-9F0D-42A3-9925-8F2138749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26" r="510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5856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A96FC-0D14-40E0-A8D8-762E1BA9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E24BBE-176C-4224-A2B1-9481E0931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https://www.sciencedirect.com/science/article/pii/S1876610215017348</a:t>
            </a:r>
            <a:endParaRPr lang="cs-CZ" dirty="0"/>
          </a:p>
          <a:p>
            <a:r>
              <a:rPr lang="cs-CZ" dirty="0">
                <a:hlinkClick r:id="rId3"/>
              </a:rPr>
              <a:t>https://www.sciencedirect.com/science/article/pii/S1876610214013721</a:t>
            </a:r>
            <a:endParaRPr lang="cs-CZ" dirty="0"/>
          </a:p>
          <a:p>
            <a:r>
              <a:rPr lang="cs-CZ" dirty="0">
                <a:hlinkClick r:id="rId4"/>
              </a:rPr>
              <a:t>https://cs.wikipedia.org/wiki/Fotovoltaika</a:t>
            </a:r>
            <a:endParaRPr lang="cs-CZ" dirty="0"/>
          </a:p>
          <a:p>
            <a:r>
              <a:rPr lang="cs-CZ" dirty="0">
                <a:hlinkClick r:id="rId5"/>
              </a:rPr>
              <a:t>https://www.forbes.com/sites/bradtempleton/2019/08/26/hyundai-put-a-solar-panel-on-an-electric-car-but-its-false-green/?sh=194f07f71537</a:t>
            </a:r>
            <a:endParaRPr lang="cs-CZ" dirty="0"/>
          </a:p>
          <a:p>
            <a:r>
              <a:rPr lang="cs-CZ" dirty="0">
                <a:hlinkClick r:id="rId6"/>
              </a:rPr>
              <a:t>https://micro.magnet.fsu.edu/primer/java/solarcell/</a:t>
            </a:r>
            <a:endParaRPr lang="cs-CZ" dirty="0"/>
          </a:p>
          <a:p>
            <a:r>
              <a:rPr lang="cs-CZ" dirty="0">
                <a:hlinkClick r:id="rId7"/>
              </a:rPr>
              <a:t>https://www.sciencedirect.com/science/article/pii/S2214785320307847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41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95382B-0D84-4548-99DC-49EB0291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Co to je?</a:t>
            </a:r>
          </a:p>
        </p:txBody>
      </p:sp>
      <p:sp>
        <p:nvSpPr>
          <p:cNvPr id="26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F87352-54CC-4556-B4B4-71429C45A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cs-CZ" dirty="0"/>
              <a:t>Metoda přímé přeměny slunečního záření na elektřinu</a:t>
            </a:r>
          </a:p>
          <a:p>
            <a:endParaRPr lang="cs-CZ" dirty="0"/>
          </a:p>
          <a:p>
            <a:r>
              <a:rPr lang="cs-CZ" dirty="0"/>
              <a:t>Využití fotoelektrického jevu na velkoplošných polovodičových fotodiodách</a:t>
            </a:r>
          </a:p>
          <a:p>
            <a:endParaRPr lang="cs-CZ" dirty="0"/>
          </a:p>
          <a:p>
            <a:r>
              <a:rPr lang="cs-CZ" dirty="0"/>
              <a:t>Fotovoltaické články</a:t>
            </a:r>
          </a:p>
        </p:txBody>
      </p:sp>
    </p:spTree>
    <p:extLst>
      <p:ext uri="{BB962C8B-B14F-4D97-AF65-F5344CB8AC3E}">
        <p14:creationId xmlns:p14="http://schemas.microsoft.com/office/powerpoint/2010/main" val="386455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Obsah obrázku exteriér, tráva, obloha, travnaté&#10;&#10;Popis byl vytvořen automaticky">
            <a:extLst>
              <a:ext uri="{FF2B5EF4-FFF2-40B4-BE49-F238E27FC236}">
                <a16:creationId xmlns:a16="http://schemas.microsoft.com/office/drawing/2014/main" id="{4E711304-4B43-47FE-A69F-1FC518C94E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0" b="1477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1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5AFB50-474C-4C16-88F9-11B42DAC8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Princip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105D3E1-8C38-45A5-B963-8A04F0212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429971"/>
              </p:ext>
            </p:extLst>
          </p:nvPr>
        </p:nvGraphicFramePr>
        <p:xfrm>
          <a:off x="7546848" y="2516777"/>
          <a:ext cx="3803904" cy="366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Molecular Expressions Microscopy Primer: Physics of Light and Color - Solar  Cell Operation: Interactive Tutorial">
            <a:extLst>
              <a:ext uri="{FF2B5EF4-FFF2-40B4-BE49-F238E27FC236}">
                <a16:creationId xmlns:a16="http://schemas.microsoft.com/office/drawing/2014/main" id="{A3B9C41D-3F38-4639-87B3-2EDDEBA2F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496310"/>
            <a:ext cx="5650811" cy="36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8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0E6A0F7-4876-4ED8-9F0A-8EF31DC9B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r="4039" b="-1"/>
          <a:stretch/>
        </p:blipFill>
        <p:spPr bwMode="auto"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160AA0-8E48-4A4C-8366-FCAD6BBC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cs-CZ"/>
              <a:t>Fotovoltaický článek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3F82C-5F85-48AA-97EF-7E0EAE4DF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/>
          </a:bodyPr>
          <a:lstStyle/>
          <a:p>
            <a:r>
              <a:rPr lang="cs-CZ" sz="1800" dirty="0"/>
              <a:t> Dvě vrstvy s rozdílným typem vodivosti</a:t>
            </a:r>
          </a:p>
          <a:p>
            <a:endParaRPr lang="cs-CZ" sz="1800" dirty="0"/>
          </a:p>
          <a:p>
            <a:r>
              <a:rPr lang="cs-CZ" sz="1800" dirty="0"/>
              <a:t>Materiál typu N - převažují negativně nabité elektrony</a:t>
            </a:r>
          </a:p>
          <a:p>
            <a:endParaRPr lang="cs-CZ" sz="1800" dirty="0"/>
          </a:p>
          <a:p>
            <a:r>
              <a:rPr lang="cs-CZ" sz="1800" dirty="0"/>
              <a:t>Materiál typu P - převažují "díry„</a:t>
            </a:r>
          </a:p>
          <a:p>
            <a:endParaRPr lang="cs-CZ" sz="1800" dirty="0"/>
          </a:p>
          <a:p>
            <a:r>
              <a:rPr lang="cs-CZ" sz="1800" dirty="0"/>
              <a:t>Ochranné vrstvy, obvykle sklo a plastovou fólii</a:t>
            </a:r>
          </a:p>
        </p:txBody>
      </p:sp>
    </p:spTree>
    <p:extLst>
      <p:ext uri="{BB962C8B-B14F-4D97-AF65-F5344CB8AC3E}">
        <p14:creationId xmlns:p14="http://schemas.microsoft.com/office/powerpoint/2010/main" val="1728304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3767BA-3CC4-43A2-AEEE-E4FF273C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fotovoltaických panelů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50E655-3610-4538-B891-ADA012185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Monokrystalické solární panely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Polykrystalické (</a:t>
            </a:r>
            <a:r>
              <a:rPr lang="cs-CZ" dirty="0" err="1"/>
              <a:t>multikrystalické</a:t>
            </a:r>
            <a:r>
              <a:rPr lang="cs-CZ" dirty="0"/>
              <a:t>) panely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Amorfní fotovoltaické panely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01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orfní solární panely">
            <a:extLst>
              <a:ext uri="{FF2B5EF4-FFF2-40B4-BE49-F238E27FC236}">
                <a16:creationId xmlns:a16="http://schemas.microsoft.com/office/drawing/2014/main" id="{A7D48B2B-18C7-4F8A-8A8D-90791A156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 r="20412" b="-1"/>
          <a:stretch/>
        </p:blipFill>
        <p:spPr bwMode="auto">
          <a:xfrm>
            <a:off x="484632" y="1571003"/>
            <a:ext cx="3517119" cy="37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Polykrystalické solární panely">
            <a:extLst>
              <a:ext uri="{FF2B5EF4-FFF2-40B4-BE49-F238E27FC236}">
                <a16:creationId xmlns:a16="http://schemas.microsoft.com/office/drawing/2014/main" id="{9BCAFD40-03CD-43A4-814B-A3E1ED5BA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6" r="19429" b="3"/>
          <a:stretch/>
        </p:blipFill>
        <p:spPr bwMode="auto">
          <a:xfrm>
            <a:off x="4310676" y="1559405"/>
            <a:ext cx="3537345" cy="373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Monokrystalické solární panely">
            <a:extLst>
              <a:ext uri="{FF2B5EF4-FFF2-40B4-BE49-F238E27FC236}">
                <a16:creationId xmlns:a16="http://schemas.microsoft.com/office/drawing/2014/main" id="{487B2BD6-3F09-4769-B46A-5B1C05E34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r="18697" b="-2"/>
          <a:stretch/>
        </p:blipFill>
        <p:spPr bwMode="auto">
          <a:xfrm>
            <a:off x="8162336" y="1569110"/>
            <a:ext cx="3517120" cy="371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17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26DB18-4AC1-420B-98F0-A2CA4778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Současný vývoj fotovoltaiky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4814C3-21B9-4FB7-9A6B-92FE39C60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200" dirty="0"/>
              <a:t>Třetí generace fotovoltaiky</a:t>
            </a:r>
          </a:p>
          <a:p>
            <a:endParaRPr lang="cs-CZ" sz="2200" dirty="0"/>
          </a:p>
          <a:p>
            <a:r>
              <a:rPr lang="cs-CZ" sz="2200" dirty="0"/>
              <a:t>Zvýšení účinnosti za použití tenkovrstvých technologií</a:t>
            </a:r>
          </a:p>
          <a:p>
            <a:endParaRPr lang="cs-CZ" sz="2200" dirty="0"/>
          </a:p>
          <a:p>
            <a:r>
              <a:rPr lang="cs-CZ" sz="2200" dirty="0"/>
              <a:t>Netoxické a hojné materiály</a:t>
            </a:r>
          </a:p>
          <a:p>
            <a:endParaRPr lang="cs-CZ" sz="2200" dirty="0"/>
          </a:p>
          <a:p>
            <a:r>
              <a:rPr lang="cs-CZ" sz="2200" dirty="0"/>
              <a:t>Obejití </a:t>
            </a:r>
            <a:r>
              <a:rPr lang="cs-CZ" sz="2200" dirty="0" err="1"/>
              <a:t>Shockleyova-Queisserova</a:t>
            </a:r>
            <a:r>
              <a:rPr lang="cs-CZ" sz="2200" dirty="0"/>
              <a:t> limitu použitím struktur s větším počtem P-N přechodů</a:t>
            </a:r>
          </a:p>
          <a:p>
            <a:endParaRPr lang="cs-CZ" sz="2200" dirty="0"/>
          </a:p>
          <a:p>
            <a:r>
              <a:rPr lang="cs-CZ" sz="2200" dirty="0"/>
              <a:t>Modifikace spektra záření dopadajícího na P-N přechod konverzí vysokoenergetických fotonů nebo nízko-energetických fotonů na fotony o energii, která nejlépe odpovídá fyzikálním vlastnostem P-N přechodu.</a:t>
            </a:r>
          </a:p>
        </p:txBody>
      </p:sp>
    </p:spTree>
    <p:extLst>
      <p:ext uri="{BB962C8B-B14F-4D97-AF65-F5344CB8AC3E}">
        <p14:creationId xmlns:p14="http://schemas.microsoft.com/office/powerpoint/2010/main" val="12108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15669-177F-4DD5-BC8C-55EBEC09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FD54B90-4102-45FE-B67F-F543E8FB69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404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5544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362</Words>
  <Application>Microsoft Office PowerPoint</Application>
  <PresentationFormat>Širokoúhlá obrazovka</PresentationFormat>
  <Paragraphs>60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Fotovoltaika</vt:lpstr>
      <vt:lpstr>Co to je?</vt:lpstr>
      <vt:lpstr>Prezentace aplikace PowerPoint</vt:lpstr>
      <vt:lpstr>Princip</vt:lpstr>
      <vt:lpstr>Fotovoltaický článek</vt:lpstr>
      <vt:lpstr>Typy fotovoltaických panelů</vt:lpstr>
      <vt:lpstr>Prezentace aplikace PowerPoint</vt:lpstr>
      <vt:lpstr>Současný vývoj fotovoltaiky</vt:lpstr>
      <vt:lpstr>Výhody</vt:lpstr>
      <vt:lpstr>Nevýhody</vt:lpstr>
      <vt:lpstr>Prezentace aplikace PowerPoint</vt:lpstr>
      <vt:lpstr>Děkuji za pozornost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Fotovoltaika</dc:title>
  <dc:creator>Sam</dc:creator>
  <cp:lastModifiedBy>Sam</cp:lastModifiedBy>
  <cp:revision>11</cp:revision>
  <dcterms:created xsi:type="dcterms:W3CDTF">2021-04-19T09:25:31Z</dcterms:created>
  <dcterms:modified xsi:type="dcterms:W3CDTF">2021-05-09T18:44:15Z</dcterms:modified>
</cp:coreProperties>
</file>