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72" r:id="rId6"/>
    <p:sldId id="273" r:id="rId7"/>
    <p:sldId id="275" r:id="rId8"/>
    <p:sldId id="279" r:id="rId9"/>
    <p:sldId id="274" r:id="rId10"/>
    <p:sldId id="278" r:id="rId11"/>
    <p:sldId id="276" r:id="rId12"/>
    <p:sldId id="280" r:id="rId13"/>
    <p:sldId id="277" r:id="rId14"/>
    <p:sldId id="282" r:id="rId15"/>
    <p:sldId id="283" r:id="rId16"/>
    <p:sldId id="284" r:id="rId17"/>
    <p:sldId id="256" r:id="rId18"/>
    <p:sldId id="271" r:id="rId19"/>
    <p:sldId id="285" r:id="rId20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čátek" id="{83C2A076-E6D7-4686-B2A3-8562E3D4AD93}">
          <p14:sldIdLst>
            <p14:sldId id="257"/>
            <p14:sldId id="258"/>
            <p14:sldId id="259"/>
          </p14:sldIdLst>
        </p14:section>
        <p14:section name="NSOM" id="{612A4F1F-86C7-4A82-92F6-E0B6FCEF9E50}">
          <p14:sldIdLst>
            <p14:sldId id="261"/>
            <p14:sldId id="272"/>
            <p14:sldId id="273"/>
            <p14:sldId id="275"/>
            <p14:sldId id="279"/>
            <p14:sldId id="274"/>
            <p14:sldId id="278"/>
            <p14:sldId id="276"/>
            <p14:sldId id="280"/>
            <p14:sldId id="277"/>
            <p14:sldId id="282"/>
            <p14:sldId id="283"/>
            <p14:sldId id="284"/>
          </p14:sldIdLst>
        </p14:section>
        <p14:section name="KONEC" id="{5172F3D6-6981-4177-B33A-7FEFADFFC6E7}">
          <p14:sldIdLst>
            <p14:sldId id="256"/>
            <p14:sldId id="271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0" y="96"/>
      </p:cViewPr>
      <p:guideLst>
        <p:guide orient="horz" pos="2155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09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3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9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2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70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0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11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3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0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66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61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71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5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nonics.co.il/products/nsom-snom-probes" TargetMode="External"/><Relationship Id="rId4" Type="http://schemas.openxmlformats.org/officeDocument/2006/relationships/hyperlink" Target="https://en.wikipedia.org/wiki/Near-field_scanni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tec.de/techniques/raman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labcompare.com/1478-NSOM-Probes/4435-Apertureless-NSOM-Pro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abcompare.com/1478-NSOM-Probes/4435-Apertureless-NSOM-Probe/" TargetMode="External"/><Relationship Id="rId5" Type="http://schemas.openxmlformats.org/officeDocument/2006/relationships/hyperlink" Target="https://www.vutbr.cz/vutium/spisy?action=ukazka&amp;id=833&amp;publikace_id=237" TargetMode="External"/><Relationship Id="rId4" Type="http://schemas.openxmlformats.org/officeDocument/2006/relationships/hyperlink" Target="https://cs.nipponkaigi.net/wiki/Evanescent_fiel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246543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Rozptylují </a:t>
            </a:r>
            <a:r>
              <a:rPr lang="cs-CZ" b="1" dirty="0" err="1"/>
              <a:t>evanescentní</a:t>
            </a:r>
            <a:r>
              <a:rPr lang="cs-CZ" b="1" dirty="0"/>
              <a:t> pole =&gt; rozptýlené pole možné detekovat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Závislost signálu na tvaru hrotu sondy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Dnes preferované sondy s kuličkou na hrotu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 větší porozumění rozptylu světla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Sondy s ostrým hrotem na konci sondy (kovový/</a:t>
            </a:r>
            <a:r>
              <a:rPr lang="cs-CZ" b="1" dirty="0" err="1"/>
              <a:t>dieletrický</a:t>
            </a:r>
            <a:r>
              <a:rPr lang="cs-CZ" b="1" dirty="0"/>
              <a:t>) </a:t>
            </a:r>
            <a:br>
              <a:rPr lang="cs-CZ" b="1" dirty="0"/>
            </a:br>
            <a:r>
              <a:rPr lang="cs-CZ" b="1" dirty="0"/>
              <a:t>průměr hrotu je d = 10 - 20 </a:t>
            </a:r>
            <a:r>
              <a:rPr lang="cs-CZ" b="1" dirty="0" err="1"/>
              <a:t>nm</a:t>
            </a:r>
            <a:endParaRPr lang="cs-CZ" b="1" dirty="0"/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Silnější rozptýlené pole X Nejsou přesně známi vlastnosti rozptylu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Rozptylové sondy (S-</a:t>
            </a:r>
            <a:r>
              <a:rPr lang="cs-CZ" sz="2200" dirty="0" err="1"/>
              <a:t>probe</a:t>
            </a:r>
            <a:r>
              <a:rPr lang="cs-CZ" sz="2200" dirty="0"/>
              <a:t>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C2A599-0A95-4F2B-83FD-AABAAFF91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1" y="4474477"/>
            <a:ext cx="1905001" cy="1428751"/>
          </a:xfrm>
          <a:prstGeom prst="rect">
            <a:avLst/>
          </a:prstGeom>
        </p:spPr>
      </p:pic>
      <p:pic>
        <p:nvPicPr>
          <p:cNvPr id="12" name="Obrázek 11" descr="Obsah obrázku mikrofon&#10;&#10;Popis byl vytvořen automaticky">
            <a:extLst>
              <a:ext uri="{FF2B5EF4-FFF2-40B4-BE49-F238E27FC236}">
                <a16:creationId xmlns:a16="http://schemas.microsoft.com/office/drawing/2014/main" id="{4B2E091B-8718-427E-95D2-0ACFFE43D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37" y="4418437"/>
            <a:ext cx="2054442" cy="15408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B0B9518-B22E-45A4-8A83-D18CC9475042}"/>
              </a:ext>
            </a:extLst>
          </p:cNvPr>
          <p:cNvSpPr txBox="1"/>
          <p:nvPr/>
        </p:nvSpPr>
        <p:spPr>
          <a:xfrm>
            <a:off x="0" y="5890874"/>
            <a:ext cx="908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 s kuličkou na konci a sonda s ostrým vrcholem.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Labcompare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0DE7286B-F60A-4606-80F3-81278B66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193044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6" y="1564487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Režimy práce rozptylových sond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9A75E3-D89D-445D-947A-F222AC435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43" y="3525703"/>
            <a:ext cx="1677694" cy="168608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FC42407-4A60-4938-8699-9BC927A1F59C}"/>
              </a:ext>
            </a:extLst>
          </p:cNvPr>
          <p:cNvSpPr txBox="1">
            <a:spLocks/>
          </p:cNvSpPr>
          <p:nvPr/>
        </p:nvSpPr>
        <p:spPr>
          <a:xfrm>
            <a:off x="454112" y="2005320"/>
            <a:ext cx="8089725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Existují 3 režimy práce rozptylových sond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Tunelování fotonů – podobné  transmisnímu režimu, 2 geometrie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Rozptylování s dvojitou modulaci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327275" algn="l"/>
              </a:tabLst>
            </a:pPr>
            <a:r>
              <a:rPr lang="cs-CZ" b="1" dirty="0"/>
              <a:t>Sběrový režim – </a:t>
            </a:r>
            <a:r>
              <a:rPr lang="cs-CZ" b="1" dirty="0" err="1"/>
              <a:t>nepovrstvená</a:t>
            </a:r>
            <a:r>
              <a:rPr lang="cs-CZ" b="1" dirty="0"/>
              <a:t> sonda jako zdroj světla i kolektor             	rozptýleného světla</a:t>
            </a:r>
          </a:p>
          <a:p>
            <a:pPr marL="266700" lvl="1" indent="0">
              <a:lnSpc>
                <a:spcPct val="100000"/>
              </a:lnSpc>
              <a:buNone/>
            </a:pP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41C9BD-D971-42E2-879F-CB432532A3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b="44871"/>
          <a:stretch/>
        </p:blipFill>
        <p:spPr>
          <a:xfrm>
            <a:off x="2805547" y="3754148"/>
            <a:ext cx="3194996" cy="145763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BBE60D3-8158-4973-AE34-3242162FC51A}"/>
              </a:ext>
            </a:extLst>
          </p:cNvPr>
          <p:cNvSpPr txBox="1"/>
          <p:nvPr/>
        </p:nvSpPr>
        <p:spPr>
          <a:xfrm>
            <a:off x="0" y="5239981"/>
            <a:ext cx="636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Sběrový režim a tunelovací režim NSOM.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Nanoscratching</a:t>
            </a:r>
            <a:endParaRPr lang="cs-CZ" sz="1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1B518CF-3B6B-4F82-87D3-699D027019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9"/>
          <a:stretch/>
        </p:blipFill>
        <p:spPr>
          <a:xfrm>
            <a:off x="995796" y="3737276"/>
            <a:ext cx="1809750" cy="15387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B9429A-037B-47C1-8CE3-D201FC261EDB}"/>
              </a:ext>
            </a:extLst>
          </p:cNvPr>
          <p:cNvSpPr txBox="1"/>
          <p:nvPr/>
        </p:nvSpPr>
        <p:spPr>
          <a:xfrm>
            <a:off x="6000543" y="5100765"/>
            <a:ext cx="3464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Rozptylový mód.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Nanonics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76E441FF-3E37-4802-BF19-9CE8767E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171802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C734F224-073F-4034-B9A2-048CF47E3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31" y="4090758"/>
            <a:ext cx="2055938" cy="19347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405E6B-71D7-4574-940B-5ED01D517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" y="4172160"/>
            <a:ext cx="2702316" cy="19347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1" y="2005320"/>
            <a:ext cx="8204979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Základem je zdroje polarizovaný zdroj světla, mechanismus zpětné vazby, sonda a pracovní stůl na piezoelektrickém posuvu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Zdroj světla: obvykle laser navázaný v optickém vlákně,</a:t>
            </a:r>
            <a:br>
              <a:rPr lang="cs-CZ" b="1" dirty="0"/>
            </a:br>
            <a:r>
              <a:rPr lang="cs-CZ" b="1" dirty="0"/>
              <a:t>prochází skrz dělič svazku a </a:t>
            </a:r>
            <a:r>
              <a:rPr lang="cs-CZ" b="1" dirty="0" err="1"/>
              <a:t>polarizér</a:t>
            </a:r>
            <a:r>
              <a:rPr lang="cs-CZ" b="1" dirty="0"/>
              <a:t> (odstranění rozptýleného světla)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Sonda je použita dle režimu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Mechanismus zpětné vazby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Detektor: lavinová dioda, fotonásobič, CCD apod.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Instrumentace optické mikroskopie blízkého pole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CDCCDFB6-04FC-480B-9CC1-2464297A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E37F8D-BEF0-4C79-B73C-8F91AB609E91}"/>
              </a:ext>
            </a:extLst>
          </p:cNvPr>
          <p:cNvSpPr txBox="1"/>
          <p:nvPr/>
        </p:nvSpPr>
        <p:spPr>
          <a:xfrm>
            <a:off x="775580" y="5976070"/>
            <a:ext cx="731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Regulace vzdálenosti sondy a vzorku. </a:t>
            </a:r>
            <a:b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microporbes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foroptical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7494E1-2BC0-42BB-8977-75EFA1A5B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88" y="4134853"/>
            <a:ext cx="1929917" cy="18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089725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Existují 3 režimy kontroly vzdálenosti</a:t>
            </a:r>
          </a:p>
          <a:p>
            <a:pPr marL="266700" lvl="1" indent="0">
              <a:lnSpc>
                <a:spcPct val="100000"/>
              </a:lnSpc>
              <a:buNone/>
            </a:pP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					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1D524F-B7BE-4C4B-A0B6-EDC9C2BC8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7454" r="16158"/>
          <a:stretch/>
        </p:blipFill>
        <p:spPr>
          <a:xfrm>
            <a:off x="718975" y="2437247"/>
            <a:ext cx="1717719" cy="15538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DD2909-314F-47FD-AFB7-DABBF5BA5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4473" r="2495"/>
          <a:stretch/>
        </p:blipFill>
        <p:spPr>
          <a:xfrm>
            <a:off x="2833525" y="2410260"/>
            <a:ext cx="2200275" cy="17721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089ADB-312F-481B-B2FF-015FF89669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9035" r="11924"/>
          <a:stretch/>
        </p:blipFill>
        <p:spPr>
          <a:xfrm>
            <a:off x="5451387" y="2437247"/>
            <a:ext cx="3092450" cy="15538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Režimy kontroly vzdálenosti sondy a povrchu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58CF628-45EE-48EA-9F76-2C966AC83865}"/>
              </a:ext>
            </a:extLst>
          </p:cNvPr>
          <p:cNvSpPr txBox="1"/>
          <p:nvPr/>
        </p:nvSpPr>
        <p:spPr>
          <a:xfrm>
            <a:off x="718975" y="4148437"/>
            <a:ext cx="73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  <a:tab pos="3495675" algn="l"/>
                <a:tab pos="6191250" algn="l"/>
              </a:tabLst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 	b) 	c)</a:t>
            </a:r>
            <a:endParaRPr lang="cs-CZ" sz="1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5BCF5D-F078-412D-B6DD-BC378C77FF43}"/>
              </a:ext>
            </a:extLst>
          </p:cNvPr>
          <p:cNvSpPr txBox="1"/>
          <p:nvPr/>
        </p:nvSpPr>
        <p:spPr>
          <a:xfrm>
            <a:off x="871376" y="4581708"/>
            <a:ext cx="73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Režimy kontroly vzdálenosti: režim konstantní a) výšky, b) vzdálenosti c) intenzity.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microporbes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C55B0E98-D52F-47A8-B576-07AF2FA4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16777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7340059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Multiprobe</a:t>
            </a:r>
            <a:r>
              <a:rPr lang="cs-CZ" b="1" dirty="0"/>
              <a:t> NSOM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Jedna sonda slouží jako zdroj světla a druhá pro detekci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Raman</a:t>
            </a:r>
            <a:r>
              <a:rPr lang="cs-CZ" b="1" dirty="0"/>
              <a:t> NSOM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Princip kombinace NSOM  a </a:t>
            </a:r>
            <a:r>
              <a:rPr lang="cs-CZ" b="1" dirty="0" err="1"/>
              <a:t>Ramanovy</a:t>
            </a:r>
            <a:r>
              <a:rPr lang="cs-CZ" b="1" dirty="0"/>
              <a:t> spektroskopie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Speciální metody NSOM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0A05A-A7E5-48D4-9E55-093838C38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23" y="3592281"/>
            <a:ext cx="2252848" cy="20102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F94C30-893D-45B1-B44A-034EBB02D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67" y="3399668"/>
            <a:ext cx="3293608" cy="24025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34C01F-1667-44DD-A29B-82F97252291C}"/>
              </a:ext>
            </a:extLst>
          </p:cNvPr>
          <p:cNvSpPr txBox="1"/>
          <p:nvPr/>
        </p:nvSpPr>
        <p:spPr>
          <a:xfrm>
            <a:off x="-928396" y="5531507"/>
            <a:ext cx="73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Ramanova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mikroskopie blízkého pole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Witec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BAD8AC-9FD5-4899-B3B7-20EC988C5305}"/>
              </a:ext>
            </a:extLst>
          </p:cNvPr>
          <p:cNvSpPr txBox="1"/>
          <p:nvPr/>
        </p:nvSpPr>
        <p:spPr>
          <a:xfrm>
            <a:off x="3012447" y="5701727"/>
            <a:ext cx="73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NSOM </a:t>
            </a:r>
            <a:r>
              <a:rPr lang="cs-CZ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Multiprobe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Nanonics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625673E9-FB1D-4A82-A84A-0D147109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408730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089725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Optické rozlišení   &lt; 20 </a:t>
            </a:r>
            <a:r>
              <a:rPr lang="cs-CZ" b="1" dirty="0" err="1"/>
              <a:t>nm</a:t>
            </a:r>
            <a:endParaRPr lang="cs-CZ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Využití v oblasti chemie, biologie, studium povrchů, polovodičů, </a:t>
            </a:r>
            <a:br>
              <a:rPr lang="cs-CZ" b="1" dirty="0"/>
            </a:br>
            <a:r>
              <a:rPr lang="cs-CZ" b="1" dirty="0"/>
              <a:t>studium nanomateriálů apod.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Použití mikroskopie blízkého optického pole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76A166F-37A2-4266-BE30-09FD9A651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93" y="3129482"/>
            <a:ext cx="1714286" cy="16761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6F769C9-A62B-40C7-B6BA-C71680353960}"/>
              </a:ext>
            </a:extLst>
          </p:cNvPr>
          <p:cNvSpPr txBox="1"/>
          <p:nvPr/>
        </p:nvSpPr>
        <p:spPr>
          <a:xfrm>
            <a:off x="907421" y="4831610"/>
            <a:ext cx="359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Snímek fotonického pásového rozdílu.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Nanonics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</a:p>
        </p:txBody>
      </p:sp>
      <p:pic>
        <p:nvPicPr>
          <p:cNvPr id="9" name="Obrázek 8" descr="Obsah obrázku několik&#10;&#10;Popis byl vytvořen automaticky">
            <a:extLst>
              <a:ext uri="{FF2B5EF4-FFF2-40B4-BE49-F238E27FC236}">
                <a16:creationId xmlns:a16="http://schemas.microsoft.com/office/drawing/2014/main" id="{127E57D5-95EC-4DBE-A646-269217F28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55" y="3129191"/>
            <a:ext cx="1714286" cy="171428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06F55D7-3A56-4A2C-85D9-C54246227369}"/>
              </a:ext>
            </a:extLst>
          </p:cNvPr>
          <p:cNvSpPr txBox="1"/>
          <p:nvPr/>
        </p:nvSpPr>
        <p:spPr>
          <a:xfrm>
            <a:off x="4952284" y="4849087"/>
            <a:ext cx="359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Snímek buňky škáry.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Nanonics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9F48F784-6F43-47A4-94A8-3A67EA9F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369681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8590" y="4244935"/>
            <a:ext cx="4839996" cy="558666"/>
          </a:xfrm>
        </p:spPr>
        <p:txBody>
          <a:bodyPr>
            <a:noAutofit/>
          </a:bodyPr>
          <a:lstStyle/>
          <a:p>
            <a:pPr marL="266700" lvl="1" indent="0" algn="ctr">
              <a:lnSpc>
                <a:spcPct val="100000"/>
              </a:lnSpc>
              <a:buNone/>
            </a:pPr>
            <a:r>
              <a:rPr lang="cs-CZ" sz="1400" b="1" dirty="0"/>
              <a:t>Nanočástice v pryskyřici,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Atomic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microscopy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Scanning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Nearfield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Microscopy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</a:rPr>
              <a:t>Nanoscratching</a:t>
            </a:r>
            <a:r>
              <a:rPr lang="cs-CZ" sz="1400" b="1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Použití mikroskopie blízkého optického pole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660524-A158-4EF8-B637-A718D6B0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" y="1931489"/>
            <a:ext cx="4219488" cy="2199471"/>
          </a:xfrm>
          <a:prstGeom prst="rect">
            <a:avLst/>
          </a:prstGeom>
        </p:spPr>
      </p:pic>
      <p:pic>
        <p:nvPicPr>
          <p:cNvPr id="6" name="Obrázek 5" descr="Obsah obrázku text, tkanina&#10;&#10;Popis byl vytvořen automaticky">
            <a:extLst>
              <a:ext uri="{FF2B5EF4-FFF2-40B4-BE49-F238E27FC236}">
                <a16:creationId xmlns:a16="http://schemas.microsoft.com/office/drawing/2014/main" id="{4696BF2E-9395-4F07-9454-EF7395C68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92" r="2017" b="2674"/>
          <a:stretch/>
        </p:blipFill>
        <p:spPr>
          <a:xfrm>
            <a:off x="4713809" y="3001458"/>
            <a:ext cx="2030136" cy="2009775"/>
          </a:xfrm>
          <a:prstGeom prst="rect">
            <a:avLst/>
          </a:prstGeom>
        </p:spPr>
      </p:pic>
      <p:pic>
        <p:nvPicPr>
          <p:cNvPr id="9" name="Obrázek 8" descr="Obsah obrázku text, stavební materiál&#10;&#10;Popis byl vytvořen automaticky">
            <a:extLst>
              <a:ext uri="{FF2B5EF4-FFF2-40B4-BE49-F238E27FC236}">
                <a16:creationId xmlns:a16="http://schemas.microsoft.com/office/drawing/2014/main" id="{9BB9B36A-D2ED-44C8-983D-A6F24DD31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8334" r="3414" b="2359"/>
          <a:stretch/>
        </p:blipFill>
        <p:spPr>
          <a:xfrm>
            <a:off x="6812485" y="2996044"/>
            <a:ext cx="2000814" cy="200977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AE13A20-3A16-4BA6-BB12-29611B433AC0}"/>
              </a:ext>
            </a:extLst>
          </p:cNvPr>
          <p:cNvSpPr txBox="1">
            <a:spLocks/>
          </p:cNvSpPr>
          <p:nvPr/>
        </p:nvSpPr>
        <p:spPr>
          <a:xfrm>
            <a:off x="3867839" y="5128702"/>
            <a:ext cx="5481266" cy="558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400" b="1" dirty="0"/>
              <a:t>Snímek mřížky pomocí NSOM (vlevo) a STM (vpravo). </a:t>
            </a:r>
            <a:br>
              <a:rPr lang="cs-CZ" sz="1400" b="1" dirty="0"/>
            </a:br>
            <a:r>
              <a:rPr lang="cs-CZ" sz="1400" b="1" i="1" dirty="0" err="1"/>
              <a:t>Near-Field</a:t>
            </a:r>
            <a:r>
              <a:rPr lang="cs-CZ" sz="1400" b="1" i="1" dirty="0"/>
              <a:t> </a:t>
            </a:r>
            <a:r>
              <a:rPr lang="cs-CZ" sz="1400" b="1" i="1" dirty="0" err="1"/>
              <a:t>Optics</a:t>
            </a:r>
            <a:r>
              <a:rPr lang="cs-CZ" sz="1400" b="1" i="1" dirty="0"/>
              <a:t> and </a:t>
            </a:r>
            <a:r>
              <a:rPr lang="cs-CZ" sz="1400" b="1" i="1" dirty="0" err="1"/>
              <a:t>Surface</a:t>
            </a:r>
            <a:r>
              <a:rPr lang="cs-CZ" sz="1400" b="1" i="1" dirty="0"/>
              <a:t> </a:t>
            </a:r>
            <a:r>
              <a:rPr lang="cs-CZ" sz="1400" b="1" i="1" dirty="0" err="1"/>
              <a:t>Plasmon</a:t>
            </a:r>
            <a:r>
              <a:rPr lang="cs-CZ" sz="1400" b="1" i="1" dirty="0"/>
              <a:t> </a:t>
            </a:r>
            <a:r>
              <a:rPr lang="cs-CZ" sz="1400" b="1" i="1" dirty="0" err="1"/>
              <a:t>Polaritons</a:t>
            </a:r>
            <a:endParaRPr lang="cs-CZ" sz="1400" b="1" dirty="0"/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86DA49E8-924B-44D4-AED8-795CC7A2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14425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8975" y="3203684"/>
            <a:ext cx="7560000" cy="161286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Děkuji za pozornost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0EFDC1A-602C-4C2A-8E55-0147233B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616410"/>
            <a:ext cx="7560000" cy="74808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975" y="2164731"/>
            <a:ext cx="7560000" cy="38986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1400" b="1" dirty="0"/>
              <a:t>Wikipedie, </a:t>
            </a:r>
            <a:r>
              <a:rPr lang="cs-CZ" sz="1400" b="1" i="1" dirty="0" err="1"/>
              <a:t>Near-Field</a:t>
            </a:r>
            <a:r>
              <a:rPr lang="cs-CZ" sz="1400" b="1" i="1" dirty="0"/>
              <a:t> </a:t>
            </a:r>
            <a:r>
              <a:rPr lang="cs-CZ" sz="1400" b="1" i="1" dirty="0" err="1"/>
              <a:t>scannig</a:t>
            </a:r>
            <a:r>
              <a:rPr lang="cs-CZ" sz="1400" b="1" i="1" dirty="0"/>
              <a:t> </a:t>
            </a:r>
            <a:r>
              <a:rPr lang="cs-CZ" sz="1400" b="1" i="1" dirty="0" err="1"/>
              <a:t>optical</a:t>
            </a:r>
            <a:r>
              <a:rPr lang="cs-CZ" sz="1400" b="1" i="1" dirty="0"/>
              <a:t> </a:t>
            </a:r>
            <a:r>
              <a:rPr lang="cs-CZ" sz="1400" b="1" i="1" dirty="0" err="1"/>
              <a:t>microscope</a:t>
            </a:r>
            <a:r>
              <a:rPr lang="cs-CZ" sz="1400" b="1" i="1" dirty="0"/>
              <a:t>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r>
              <a:rPr lang="cs-CZ" sz="1400" b="1" dirty="0"/>
              <a:t> </a:t>
            </a:r>
            <a:r>
              <a:rPr lang="cs-CZ" sz="1400" b="1" i="1" u="sng" dirty="0">
                <a:hlinkClick r:id="rId4"/>
              </a:rPr>
              <a:t>https://en.wikipedia.org/wiki/Near-field_scanning</a:t>
            </a:r>
            <a:br>
              <a:rPr lang="cs-CZ" sz="1400" b="1" i="1" u="sng" dirty="0"/>
            </a:br>
            <a:r>
              <a:rPr lang="cs-CZ" sz="1400" b="1" i="1" u="sng" dirty="0"/>
              <a:t>_</a:t>
            </a:r>
            <a:r>
              <a:rPr lang="cs-CZ" sz="1400" b="1" i="1" u="sng" dirty="0" err="1"/>
              <a:t>optical_microscope</a:t>
            </a:r>
            <a:endParaRPr lang="cs-CZ" sz="1400" b="1" i="1" u="sng" dirty="0"/>
          </a:p>
          <a:p>
            <a:pPr marL="457200" indent="-457200">
              <a:buFont typeface="+mj-lt"/>
              <a:buAutoNum type="arabicParenR"/>
            </a:pPr>
            <a:r>
              <a:rPr lang="cs-CZ" sz="1400" b="1" u="sng" dirty="0"/>
              <a:t>G. </a:t>
            </a:r>
            <a:r>
              <a:rPr lang="cs-CZ" sz="1400" b="1" u="sng" dirty="0" err="1"/>
              <a:t>Kaupp</a:t>
            </a:r>
            <a:r>
              <a:rPr lang="cs-CZ" sz="1400" b="1" u="sng" dirty="0"/>
              <a:t>, </a:t>
            </a:r>
            <a:r>
              <a:rPr lang="cs-CZ" sz="1400" b="1" i="1" u="sng" dirty="0" err="1"/>
              <a:t>Atomic</a:t>
            </a:r>
            <a:r>
              <a:rPr lang="cs-CZ" sz="1400" b="1" i="1" u="sng" dirty="0"/>
              <a:t> </a:t>
            </a:r>
            <a:r>
              <a:rPr lang="cs-CZ" sz="1400" b="1" i="1" u="sng" dirty="0" err="1"/>
              <a:t>Force</a:t>
            </a:r>
            <a:r>
              <a:rPr lang="cs-CZ" sz="1400" b="1" i="1" u="sng" dirty="0"/>
              <a:t> </a:t>
            </a:r>
            <a:r>
              <a:rPr lang="cs-CZ" sz="1400" b="1" i="1" u="sng" dirty="0" err="1"/>
              <a:t>Micorscopy</a:t>
            </a:r>
            <a:r>
              <a:rPr lang="cs-CZ" sz="1400" b="1" i="1" u="sng" dirty="0"/>
              <a:t>, </a:t>
            </a:r>
            <a:r>
              <a:rPr lang="cs-CZ" sz="1400" b="1" i="1" u="sng" dirty="0" err="1"/>
              <a:t>Scanning</a:t>
            </a:r>
            <a:r>
              <a:rPr lang="cs-CZ" sz="1400" b="1" i="1" u="sng" dirty="0"/>
              <a:t> </a:t>
            </a:r>
            <a:r>
              <a:rPr lang="cs-CZ" sz="1400" b="1" i="1" u="sng" dirty="0" err="1"/>
              <a:t>Nearfield</a:t>
            </a:r>
            <a:r>
              <a:rPr lang="cs-CZ" sz="1400" b="1" i="1" u="sng" dirty="0"/>
              <a:t> </a:t>
            </a:r>
            <a:r>
              <a:rPr lang="cs-CZ" sz="1400" b="1" i="1" u="sng" dirty="0" err="1"/>
              <a:t>Optical</a:t>
            </a:r>
            <a:r>
              <a:rPr lang="cs-CZ" sz="1400" b="1" i="1" u="sng" dirty="0"/>
              <a:t> </a:t>
            </a:r>
            <a:r>
              <a:rPr lang="cs-CZ" sz="1400" b="1" i="1" u="sng" dirty="0" err="1"/>
              <a:t>Microscopy</a:t>
            </a:r>
            <a:r>
              <a:rPr lang="cs-CZ" sz="1400" b="1" i="1" u="sng" dirty="0"/>
              <a:t> and </a:t>
            </a:r>
            <a:r>
              <a:rPr lang="cs-CZ" sz="1400" b="1" i="1" u="sng" dirty="0" err="1"/>
              <a:t>Nanoscratching</a:t>
            </a:r>
            <a:r>
              <a:rPr lang="cs-CZ" sz="1400" b="1" i="1" u="sng" dirty="0"/>
              <a:t>, </a:t>
            </a:r>
            <a:r>
              <a:rPr lang="cs-CZ" sz="1400" b="1" i="1" u="sng" dirty="0" err="1"/>
              <a:t>Application</a:t>
            </a:r>
            <a:r>
              <a:rPr lang="cs-CZ" sz="1400" b="1" i="1" u="sng" dirty="0"/>
              <a:t> to </a:t>
            </a:r>
            <a:r>
              <a:rPr lang="cs-CZ" sz="1400" b="1" i="1" u="sng" dirty="0" err="1"/>
              <a:t>Tough</a:t>
            </a:r>
            <a:r>
              <a:rPr lang="cs-CZ" sz="1400" b="1" i="1" u="sng" dirty="0"/>
              <a:t> and Natural </a:t>
            </a:r>
            <a:r>
              <a:rPr lang="cs-CZ" sz="1400" b="1" i="1" u="sng" dirty="0" err="1"/>
              <a:t>Surfaces</a:t>
            </a:r>
            <a:r>
              <a:rPr lang="cs-CZ" sz="1400" b="1" i="1" u="sng" dirty="0"/>
              <a:t>.</a:t>
            </a:r>
            <a:br>
              <a:rPr lang="cs-CZ" sz="1400" b="1" i="1" u="sng" dirty="0"/>
            </a:br>
            <a:r>
              <a:rPr lang="de-DE" sz="1400" b="1" dirty="0"/>
              <a:t>ISBN-10 3-540-28405-2</a:t>
            </a:r>
            <a:r>
              <a:rPr lang="cs-CZ" sz="1400" b="1" dirty="0"/>
              <a:t>, 2006</a:t>
            </a:r>
            <a:r>
              <a:rPr lang="de-DE" sz="1400" b="1" dirty="0"/>
              <a:t> Springer Berlin Heidelberg New York</a:t>
            </a:r>
            <a:r>
              <a:rPr lang="cs-CZ" sz="1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1400" b="1" dirty="0"/>
              <a:t>S. </a:t>
            </a:r>
            <a:r>
              <a:rPr lang="cs-CZ" sz="1400" b="1" dirty="0" err="1"/>
              <a:t>Kawata</a:t>
            </a:r>
            <a:r>
              <a:rPr lang="cs-CZ" sz="1400" b="1" dirty="0"/>
              <a:t>, </a:t>
            </a:r>
            <a:r>
              <a:rPr lang="cs-CZ" sz="1400" b="1" i="1" dirty="0" err="1"/>
              <a:t>Near-Field</a:t>
            </a:r>
            <a:r>
              <a:rPr lang="cs-CZ" sz="1400" b="1" i="1" dirty="0"/>
              <a:t> </a:t>
            </a:r>
            <a:r>
              <a:rPr lang="cs-CZ" sz="1400" b="1" i="1" dirty="0" err="1"/>
              <a:t>Optics</a:t>
            </a:r>
            <a:r>
              <a:rPr lang="cs-CZ" sz="1400" b="1" i="1" dirty="0"/>
              <a:t> and </a:t>
            </a:r>
            <a:r>
              <a:rPr lang="cs-CZ" sz="1400" b="1" i="1" dirty="0" err="1"/>
              <a:t>Surface</a:t>
            </a:r>
            <a:r>
              <a:rPr lang="cs-CZ" sz="1400" b="1" i="1" dirty="0"/>
              <a:t> </a:t>
            </a:r>
            <a:r>
              <a:rPr lang="cs-CZ" sz="1400" b="1" i="1" dirty="0" err="1"/>
              <a:t>Plasmon</a:t>
            </a:r>
            <a:r>
              <a:rPr lang="cs-CZ" sz="1400" b="1" i="1" dirty="0"/>
              <a:t> </a:t>
            </a:r>
            <a:r>
              <a:rPr lang="cs-CZ" sz="1400" b="1" i="1" dirty="0" err="1"/>
              <a:t>Polaritons</a:t>
            </a:r>
            <a:br>
              <a:rPr lang="cs-CZ" sz="1400" b="1" i="1" dirty="0"/>
            </a:br>
            <a:r>
              <a:rPr lang="cs-CZ" sz="1400" b="1" dirty="0"/>
              <a:t>ISSBN </a:t>
            </a:r>
            <a:r>
              <a:rPr lang="cs-CZ" sz="1400" b="1" dirty="0" err="1"/>
              <a:t>electrnic</a:t>
            </a:r>
            <a:r>
              <a:rPr lang="cs-CZ" sz="1400" b="1" dirty="0"/>
              <a:t> </a:t>
            </a:r>
            <a:r>
              <a:rPr lang="cs-CZ" sz="1400" b="1" dirty="0" err="1"/>
              <a:t>edition</a:t>
            </a:r>
            <a:r>
              <a:rPr lang="cs-CZ" sz="1400" b="1" dirty="0"/>
              <a:t> 1437-859, 2001 </a:t>
            </a:r>
            <a:r>
              <a:rPr lang="cs-CZ" sz="1400" b="1" dirty="0" err="1"/>
              <a:t>Springer</a:t>
            </a:r>
            <a:r>
              <a:rPr lang="cs-CZ" sz="1400" b="1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1400" b="1" dirty="0"/>
              <a:t>P-N- Minh, O. </a:t>
            </a:r>
            <a:r>
              <a:rPr lang="cs-CZ" sz="1400" b="1" dirty="0" err="1"/>
              <a:t>Tajahito</a:t>
            </a:r>
            <a:r>
              <a:rPr lang="cs-CZ" sz="1400" b="1" dirty="0"/>
              <a:t>, E. </a:t>
            </a:r>
            <a:r>
              <a:rPr lang="cs-CZ" sz="1400" b="1" dirty="0" err="1"/>
              <a:t>Masayoshi</a:t>
            </a:r>
            <a:r>
              <a:rPr lang="cs-CZ" sz="1400" b="1" dirty="0"/>
              <a:t>, </a:t>
            </a:r>
            <a:r>
              <a:rPr lang="en-US" sz="1400" b="1" i="1" dirty="0"/>
              <a:t>F</a:t>
            </a:r>
            <a:r>
              <a:rPr lang="cs-CZ" sz="1400" b="1" i="1" dirty="0" err="1"/>
              <a:t>abrication</a:t>
            </a:r>
            <a:r>
              <a:rPr lang="en-US" sz="1400" b="1" i="1" dirty="0"/>
              <a:t> of S</a:t>
            </a:r>
            <a:r>
              <a:rPr lang="cs-CZ" sz="1400" b="1" i="1" dirty="0" err="1"/>
              <a:t>ilicon</a:t>
            </a:r>
            <a:r>
              <a:rPr lang="cs-CZ" sz="1400" b="1" i="1" dirty="0"/>
              <a:t> </a:t>
            </a:r>
            <a:br>
              <a:rPr lang="cs-CZ" sz="1400" b="1" i="1" dirty="0"/>
            </a:br>
            <a:r>
              <a:rPr lang="en-US" sz="1400" b="1" i="1" dirty="0"/>
              <a:t>M</a:t>
            </a:r>
            <a:r>
              <a:rPr lang="cs-CZ" sz="1400" b="1" i="1" dirty="0" err="1"/>
              <a:t>icroprobes</a:t>
            </a:r>
            <a:r>
              <a:rPr lang="en-US" sz="1400" b="1" i="1" dirty="0"/>
              <a:t> for</a:t>
            </a:r>
            <a:r>
              <a:rPr lang="cs-CZ" sz="1400" b="1" i="1" dirty="0"/>
              <a:t> </a:t>
            </a:r>
            <a:r>
              <a:rPr lang="en-US" sz="1400" b="1" i="1" dirty="0"/>
              <a:t>O</a:t>
            </a:r>
            <a:r>
              <a:rPr lang="cs-CZ" sz="1400" b="1" i="1" dirty="0" err="1"/>
              <a:t>ptical</a:t>
            </a:r>
            <a:r>
              <a:rPr lang="en-US" sz="1400" b="1" i="1" dirty="0"/>
              <a:t> N</a:t>
            </a:r>
            <a:r>
              <a:rPr lang="cs-CZ" sz="1400" b="1" i="1" dirty="0" err="1"/>
              <a:t>ear-Field</a:t>
            </a:r>
            <a:r>
              <a:rPr lang="cs-CZ" sz="1400" b="1" i="1" dirty="0"/>
              <a:t> </a:t>
            </a:r>
            <a:r>
              <a:rPr lang="cs-CZ" sz="1400" b="1" i="1" dirty="0" err="1"/>
              <a:t>Applications</a:t>
            </a:r>
            <a:r>
              <a:rPr lang="cs-CZ" sz="1400" b="1" i="1" dirty="0"/>
              <a:t>.</a:t>
            </a:r>
            <a:br>
              <a:rPr lang="cs-CZ" sz="1400" b="1" i="1" dirty="0"/>
            </a:br>
            <a:r>
              <a:rPr lang="cs-CZ" sz="1400" b="1" dirty="0"/>
              <a:t>ISBN 0-9493-1154-3, 2002 CRC </a:t>
            </a:r>
            <a:r>
              <a:rPr lang="cs-CZ" sz="1400" b="1" dirty="0" err="1"/>
              <a:t>press</a:t>
            </a:r>
            <a:r>
              <a:rPr lang="cs-CZ" sz="1400" b="1" dirty="0"/>
              <a:t> LLC, 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1400" b="1" dirty="0"/>
              <a:t>A. </a:t>
            </a:r>
            <a:r>
              <a:rPr lang="cs-CZ" sz="1400" b="1" dirty="0" err="1"/>
              <a:t>Zayats</a:t>
            </a:r>
            <a:r>
              <a:rPr lang="cs-CZ" sz="1400" b="1" dirty="0"/>
              <a:t>, D. </a:t>
            </a:r>
            <a:r>
              <a:rPr lang="cs-CZ" sz="1400" b="1" dirty="0" err="1"/>
              <a:t>Richards</a:t>
            </a:r>
            <a:r>
              <a:rPr lang="cs-CZ" sz="1400" b="1" dirty="0"/>
              <a:t>,</a:t>
            </a:r>
            <a:r>
              <a:rPr lang="cs-CZ" sz="1400" b="1" i="1" dirty="0"/>
              <a:t> </a:t>
            </a:r>
            <a:r>
              <a:rPr lang="en-US" sz="1400" b="1" i="1" dirty="0"/>
              <a:t>Nano-Optics and Near-Field Optical</a:t>
            </a:r>
            <a:r>
              <a:rPr lang="cs-CZ" sz="1400" b="1" i="1" dirty="0"/>
              <a:t> </a:t>
            </a:r>
            <a:r>
              <a:rPr lang="en-US" sz="1400" b="1" i="1" dirty="0"/>
              <a:t>Microscopy</a:t>
            </a:r>
            <a:r>
              <a:rPr lang="cs-CZ" sz="1400" b="1" i="1" dirty="0"/>
              <a:t>.</a:t>
            </a:r>
            <a:br>
              <a:rPr lang="cs-CZ" sz="1400" b="1" i="1" dirty="0"/>
            </a:br>
            <a:r>
              <a:rPr lang="cs-CZ" sz="1400" b="1" dirty="0"/>
              <a:t>ISBN-13: 978-1-59693-283-8,</a:t>
            </a:r>
            <a:r>
              <a:rPr lang="cs-CZ" dirty="0"/>
              <a:t> </a:t>
            </a:r>
            <a:r>
              <a:rPr lang="cs-CZ" sz="1400" b="1" dirty="0"/>
              <a:t>2009 ARTECH HOUSE, INC. 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1400" b="1" dirty="0" err="1"/>
              <a:t>Nanonics</a:t>
            </a:r>
            <a:r>
              <a:rPr lang="cs-CZ" sz="1400" b="1" dirty="0"/>
              <a:t> </a:t>
            </a:r>
            <a:r>
              <a:rPr lang="cs-CZ" sz="1400" b="1" dirty="0" err="1"/>
              <a:t>Imaging</a:t>
            </a:r>
            <a:r>
              <a:rPr lang="cs-CZ" sz="1400" b="1" dirty="0"/>
              <a:t> Ltd, </a:t>
            </a:r>
            <a:r>
              <a:rPr lang="cs-CZ" sz="1400" b="1" i="1" dirty="0"/>
              <a:t>NSOM SNOM </a:t>
            </a:r>
            <a:r>
              <a:rPr lang="cs-CZ" sz="1400" b="1" i="1" dirty="0" err="1"/>
              <a:t>probes</a:t>
            </a:r>
            <a:r>
              <a:rPr lang="cs-CZ" sz="1400" b="1" i="1" dirty="0"/>
              <a:t>,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cs-CZ" sz="1400" b="1" i="1" dirty="0">
                <a:hlinkClick r:id="rId5"/>
              </a:rPr>
              <a:t>https://www.nanonics.co.il/products/nsom-snom-probes</a:t>
            </a:r>
            <a:endParaRPr lang="cs-CZ" sz="1400" b="1" i="1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038350E8-1488-456F-AC6F-172FB14C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92833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616410"/>
            <a:ext cx="7560000" cy="74808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975" y="2164731"/>
            <a:ext cx="7560000" cy="38986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cs-CZ" sz="1400" b="1" dirty="0" err="1"/>
              <a:t>Olympus</a:t>
            </a:r>
            <a:r>
              <a:rPr lang="cs-CZ" sz="1400" b="1" dirty="0"/>
              <a:t>, </a:t>
            </a:r>
            <a:r>
              <a:rPr lang="cs-CZ" sz="1400" b="1" i="1" dirty="0"/>
              <a:t>NSOM </a:t>
            </a:r>
            <a:r>
              <a:rPr lang="cs-CZ" sz="1400" b="1" i="1" dirty="0" err="1"/>
              <a:t>probes</a:t>
            </a:r>
            <a:r>
              <a:rPr lang="cs-CZ" sz="1400" b="1" i="1" dirty="0"/>
              <a:t>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br>
              <a:rPr lang="cs-CZ" sz="1400" b="1" i="1" dirty="0"/>
            </a:br>
            <a:r>
              <a:rPr lang="cs-CZ" sz="1400" b="1" i="1" u="sng" dirty="0"/>
              <a:t>https://www.olympus-lifescience.com/en/microscope-resource/primer/</a:t>
            </a:r>
            <a:br>
              <a:rPr lang="cs-CZ" sz="1400" b="1" i="1" u="sng" dirty="0"/>
            </a:br>
            <a:r>
              <a:rPr lang="cs-CZ" sz="1400" b="1" i="1" u="sng" dirty="0" err="1"/>
              <a:t>techniques</a:t>
            </a:r>
            <a:r>
              <a:rPr lang="cs-CZ" sz="1400" b="1" i="1" u="sng" dirty="0"/>
              <a:t>/</a:t>
            </a:r>
            <a:r>
              <a:rPr lang="cs-CZ" sz="1400" b="1" i="1" u="sng" dirty="0" err="1"/>
              <a:t>nearfield</a:t>
            </a:r>
            <a:r>
              <a:rPr lang="cs-CZ" sz="1400" b="1" i="1" u="sng" dirty="0"/>
              <a:t>/</a:t>
            </a:r>
            <a:r>
              <a:rPr lang="cs-CZ" sz="1400" b="1" i="1" u="sng" dirty="0" err="1"/>
              <a:t>nearfieldprobes</a:t>
            </a:r>
            <a:r>
              <a:rPr lang="cs-CZ" sz="1400" b="1" i="1" u="sng" dirty="0"/>
              <a:t>/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cs-CZ" sz="1400" b="1" dirty="0"/>
              <a:t>Wikipedie,</a:t>
            </a:r>
            <a:r>
              <a:rPr lang="cs-CZ" sz="1400" b="1" i="1" dirty="0"/>
              <a:t> </a:t>
            </a:r>
            <a:r>
              <a:rPr lang="cs-CZ" sz="1400" b="1" i="1" dirty="0" err="1"/>
              <a:t>Evanescentní</a:t>
            </a:r>
            <a:r>
              <a:rPr lang="cs-CZ" sz="1400" b="1" i="1" dirty="0"/>
              <a:t> pole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br>
              <a:rPr lang="cs-CZ" sz="1400" b="1" i="1" dirty="0"/>
            </a:br>
            <a:r>
              <a:rPr lang="cs-CZ" sz="1400" b="1" i="1" dirty="0">
                <a:hlinkClick r:id="rId4"/>
              </a:rPr>
              <a:t>https://cs.nipponkaigi.net/wiki/Evanescent_field</a:t>
            </a:r>
            <a:endParaRPr lang="cs-CZ" sz="1400" b="1" i="1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400" b="1" dirty="0" err="1"/>
              <a:t>P.Tománek</a:t>
            </a:r>
            <a:r>
              <a:rPr lang="cs-CZ" sz="1400" b="1" dirty="0"/>
              <a:t>, </a:t>
            </a:r>
            <a:r>
              <a:rPr lang="cs-CZ" sz="1400" b="1" i="1" dirty="0" err="1"/>
              <a:t>Nanotecnologie</a:t>
            </a:r>
            <a:r>
              <a:rPr lang="cs-CZ" sz="1400" b="1" i="1" dirty="0"/>
              <a:t> a optická metrologie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br>
              <a:rPr lang="cs-CZ" sz="1400" b="1" i="1" dirty="0"/>
            </a:br>
            <a:r>
              <a:rPr lang="cs-CZ" sz="1400" b="1" i="1" dirty="0">
                <a:hlinkClick r:id="rId5"/>
              </a:rPr>
              <a:t>https://www.vutbr.cz/vutium/spisy?action=ukazka&amp;id=833&amp;publikace_id=237</a:t>
            </a:r>
            <a:endParaRPr lang="cs-CZ" sz="1400" b="1" i="1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400" b="1" dirty="0" err="1"/>
              <a:t>Labcompare</a:t>
            </a:r>
            <a:r>
              <a:rPr lang="cs-CZ" sz="1400" b="1" dirty="0"/>
              <a:t>, </a:t>
            </a:r>
            <a:r>
              <a:rPr lang="cs-CZ" sz="1400" b="1" i="1" dirty="0" err="1"/>
              <a:t>Apertureless</a:t>
            </a:r>
            <a:r>
              <a:rPr lang="cs-CZ" sz="1400" b="1" i="1" dirty="0"/>
              <a:t> NSOM </a:t>
            </a:r>
            <a:r>
              <a:rPr lang="cs-CZ" sz="1400" b="1" i="1" dirty="0" err="1"/>
              <a:t>Probe</a:t>
            </a:r>
            <a:r>
              <a:rPr lang="cs-CZ" sz="1400" b="1" i="1" dirty="0"/>
              <a:t> </a:t>
            </a:r>
            <a:r>
              <a:rPr lang="cs-CZ" sz="1400" b="1" i="1" dirty="0" err="1"/>
              <a:t>from</a:t>
            </a:r>
            <a:r>
              <a:rPr lang="cs-CZ" sz="1400" b="1" i="1" dirty="0"/>
              <a:t> </a:t>
            </a:r>
            <a:r>
              <a:rPr lang="cs-CZ" sz="1400" b="1" dirty="0" err="1"/>
              <a:t>Nanonics</a:t>
            </a:r>
            <a:r>
              <a:rPr lang="cs-CZ" sz="1400" b="1" dirty="0"/>
              <a:t> </a:t>
            </a:r>
            <a:r>
              <a:rPr lang="cs-CZ" sz="1400" b="1" dirty="0" err="1"/>
              <a:t>Imaging</a:t>
            </a:r>
            <a:r>
              <a:rPr lang="cs-CZ" sz="1400" b="1" dirty="0"/>
              <a:t> Ltd</a:t>
            </a:r>
            <a:br>
              <a:rPr lang="cs-CZ" sz="1400" b="1" i="1" dirty="0"/>
            </a:br>
            <a:r>
              <a:rPr lang="cs-CZ" sz="1400" b="1" i="1" dirty="0">
                <a:hlinkClick r:id="rId6"/>
              </a:rPr>
              <a:t>https://www.labcompare.com/1478-NSOM-Probes/4435-Apertureless-NSOM-Probe/</a:t>
            </a:r>
            <a:endParaRPr lang="cs-CZ" sz="1400" b="1" i="1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400" b="1" dirty="0" err="1"/>
              <a:t>Labcompare</a:t>
            </a:r>
            <a:r>
              <a:rPr lang="cs-CZ" sz="1400" b="1" dirty="0"/>
              <a:t>, </a:t>
            </a:r>
            <a:r>
              <a:rPr lang="cs-CZ" sz="1400" b="1" i="1" dirty="0" err="1"/>
              <a:t>Active</a:t>
            </a:r>
            <a:r>
              <a:rPr lang="cs-CZ" sz="1400" b="1" i="1" dirty="0"/>
              <a:t> NSOM </a:t>
            </a:r>
            <a:r>
              <a:rPr lang="cs-CZ" sz="1400" b="1" i="1" dirty="0" err="1"/>
              <a:t>Probe</a:t>
            </a:r>
            <a:r>
              <a:rPr lang="cs-CZ" sz="1400" b="1" i="1" dirty="0"/>
              <a:t> </a:t>
            </a:r>
            <a:r>
              <a:rPr lang="cs-CZ" sz="1400" b="1" i="1" dirty="0" err="1"/>
              <a:t>from</a:t>
            </a:r>
            <a:r>
              <a:rPr lang="cs-CZ" sz="1400" b="1" i="1" dirty="0"/>
              <a:t> </a:t>
            </a:r>
            <a:r>
              <a:rPr lang="cs-CZ" sz="1400" b="1" dirty="0" err="1"/>
              <a:t>Nanonics</a:t>
            </a:r>
            <a:r>
              <a:rPr lang="cs-CZ" sz="1400" b="1" dirty="0"/>
              <a:t> </a:t>
            </a:r>
            <a:r>
              <a:rPr lang="cs-CZ" sz="1400" b="1" dirty="0" err="1"/>
              <a:t>Imaging</a:t>
            </a:r>
            <a:r>
              <a:rPr lang="cs-CZ" sz="1400" b="1" dirty="0"/>
              <a:t> Ltd</a:t>
            </a:r>
            <a:r>
              <a:rPr lang="en-US" sz="1400" b="1" i="1" dirty="0"/>
              <a:t> 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br>
              <a:rPr lang="cs-CZ" sz="1400" b="1" i="1" dirty="0"/>
            </a:br>
            <a:r>
              <a:rPr lang="cs-CZ" sz="1400" b="1" i="1" dirty="0">
                <a:hlinkClick r:id="rId7"/>
              </a:rPr>
              <a:t>https://www.labcompare.com/1478-NSOM-Probes/4435-Apertureless-NSOM-Probe</a:t>
            </a:r>
            <a:endParaRPr lang="cs-CZ" sz="1400" b="1" i="1" dirty="0"/>
          </a:p>
          <a:p>
            <a:pPr marL="457200" indent="-457200">
              <a:buFont typeface="+mj-lt"/>
              <a:buAutoNum type="arabicParenR" startAt="7"/>
            </a:pPr>
            <a:r>
              <a:rPr lang="cs-CZ" sz="1400" b="1" dirty="0" err="1"/>
              <a:t>WITec</a:t>
            </a:r>
            <a:r>
              <a:rPr lang="cs-CZ" sz="1400" b="1" dirty="0"/>
              <a:t>,</a:t>
            </a:r>
            <a:r>
              <a:rPr lang="cs-CZ" sz="1400" b="1" i="1" dirty="0"/>
              <a:t> </a:t>
            </a:r>
            <a:r>
              <a:rPr lang="cs-CZ" sz="1400" b="1" i="1" dirty="0" err="1"/>
              <a:t>The</a:t>
            </a:r>
            <a:r>
              <a:rPr lang="cs-CZ" sz="1400" b="1" i="1" dirty="0"/>
              <a:t> </a:t>
            </a:r>
            <a:r>
              <a:rPr lang="cs-CZ" sz="1400" b="1" i="1" dirty="0" err="1"/>
              <a:t>raman</a:t>
            </a:r>
            <a:r>
              <a:rPr lang="cs-CZ" sz="1400" b="1" i="1" dirty="0"/>
              <a:t> </a:t>
            </a:r>
            <a:r>
              <a:rPr lang="cs-CZ" sz="1400" b="1" i="1" dirty="0" err="1"/>
              <a:t>Technique</a:t>
            </a:r>
            <a:r>
              <a:rPr lang="cs-CZ" sz="1400" b="1" i="1" dirty="0"/>
              <a:t>, </a:t>
            </a:r>
            <a:r>
              <a:rPr lang="en-US" sz="1400" b="1" i="1" dirty="0"/>
              <a:t>[</a:t>
            </a:r>
            <a:r>
              <a:rPr lang="cs-CZ" sz="1400" b="1" i="1" dirty="0"/>
              <a:t>online</a:t>
            </a:r>
            <a:r>
              <a:rPr lang="en-US" sz="1400" b="1" i="1" dirty="0"/>
              <a:t>]</a:t>
            </a:r>
            <a:br>
              <a:rPr lang="en-US" sz="1400" dirty="0"/>
            </a:br>
            <a:r>
              <a:rPr lang="en-US" sz="1400" b="1" dirty="0">
                <a:hlinkClick r:id="rId8"/>
              </a:rPr>
              <a:t>https://www.witec.de/techniques/raman/</a:t>
            </a:r>
            <a:endParaRPr lang="cs-CZ" sz="1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arenR" startAt="7"/>
            </a:pPr>
            <a:endParaRPr lang="cs-CZ" sz="1200" b="1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A9110741-0EFA-4DB5-9246-A3163194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4017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E2589ED-4988-4D45-BF41-19EFC07B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746" y="2164731"/>
            <a:ext cx="7948092" cy="3898669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Optická mikroskopie dalekého a blízkého pole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Princip mikroskopie blízkého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Aperturní sonda (A-</a:t>
            </a:r>
            <a:r>
              <a:rPr lang="cs-CZ" sz="1800" b="1" dirty="0" err="1"/>
              <a:t>probe</a:t>
            </a:r>
            <a:r>
              <a:rPr lang="cs-CZ" sz="1800" b="1" dirty="0"/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Režimy práce aperturních sond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Rozptylové sondy (S-</a:t>
            </a:r>
            <a:r>
              <a:rPr lang="cs-CZ" sz="1800" b="1" dirty="0" err="1"/>
              <a:t>probe</a:t>
            </a:r>
            <a:r>
              <a:rPr lang="cs-CZ" sz="1800" b="1" dirty="0"/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Režimy práce rozptylových sond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Instrumentace optické mikroskopie blízkého pole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Režimy kontroly vzdálenosti sondy a povrchu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Speciální metody NSOM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Použití mikroskopie blízkého optického pole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200" b="1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52356E0D-0E79-482A-8496-B5F4BB1F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4112" y="2005320"/>
                <a:ext cx="8089725" cy="38986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b="1" dirty="0"/>
                  <a:t>Optická mikroskopie dalekého pole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b="1" dirty="0"/>
                  <a:t>Snímá běžné vlnění</a:t>
                </a:r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cs-CZ" b="1" dirty="0"/>
                  <a:t>Problém s rozlišovací mezí, která je závislá</a:t>
                </a:r>
                <a:br>
                  <a:rPr lang="cs-CZ" b="1" dirty="0"/>
                </a:br>
                <a:r>
                  <a:rPr lang="cs-CZ" b="1" dirty="0"/>
                  <a:t> na vlnové délce – </a:t>
                </a:r>
                <a:r>
                  <a:rPr lang="cs-CZ" b="1" i="1" dirty="0"/>
                  <a:t>d</a:t>
                </a:r>
                <a:r>
                  <a:rPr lang="cs-CZ" b="1" dirty="0"/>
                  <a:t> ≥ 0,61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cs-CZ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cs-CZ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sin(</a:t>
                </a:r>
                <a:r>
                  <a:rPr lang="el-GR" b="1" dirty="0"/>
                  <a:t>φ</a:t>
                </a:r>
                <a:r>
                  <a:rPr lang="cs-CZ" b="1" dirty="0"/>
                  <a:t>) 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112" y="2005320"/>
                <a:ext cx="8089725" cy="3898669"/>
              </a:xfrm>
              <a:blipFill>
                <a:blip r:embed="rId4"/>
                <a:stretch>
                  <a:fillRect l="-1807" t="-1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Optická mikroskopie dalekého a blízkého optického  pole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791E99-7206-4234-959D-AE09E9523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880949"/>
            <a:ext cx="2474047" cy="37968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5902E5-A5B4-4D53-A76D-EB24E4965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75" y="3687513"/>
            <a:ext cx="4686954" cy="20862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A7AADE-307D-4AE5-BC79-CB0B13A0F3BF}"/>
              </a:ext>
            </a:extLst>
          </p:cNvPr>
          <p:cNvSpPr txBox="1"/>
          <p:nvPr/>
        </p:nvSpPr>
        <p:spPr>
          <a:xfrm>
            <a:off x="-232288" y="5729470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Rozlišovací limit optické mikroskopie.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microporbes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FBD11E-B49E-4E27-9F72-3DC5492916D7}"/>
              </a:ext>
            </a:extLst>
          </p:cNvPr>
          <p:cNvSpPr txBox="1"/>
          <p:nvPr/>
        </p:nvSpPr>
        <p:spPr>
          <a:xfrm>
            <a:off x="5725037" y="5725181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rozlišení mikroskopů.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Wikipedie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5A12FB69-0175-4D41-908D-0BE82139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359339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CEF144-455C-4DCF-A3AE-F9A4308ED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7"/>
          <a:stretch/>
        </p:blipFill>
        <p:spPr>
          <a:xfrm>
            <a:off x="4949338" y="2441249"/>
            <a:ext cx="3775167" cy="334418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EDE4F8C-083B-4AE4-86A0-53EC767FC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7138"/>
          <a:stretch/>
        </p:blipFill>
        <p:spPr>
          <a:xfrm rot="5400000">
            <a:off x="1405717" y="3200895"/>
            <a:ext cx="2896485" cy="28506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089725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Optická mikroskopie blízkého pole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Snímá </a:t>
            </a:r>
            <a:r>
              <a:rPr lang="cs-CZ" b="1" dirty="0" err="1"/>
              <a:t>evanescentní</a:t>
            </a:r>
            <a:r>
              <a:rPr lang="cs-CZ" b="1" dirty="0"/>
              <a:t> vlny – vznik v místě obtížného šíření </a:t>
            </a:r>
            <a:r>
              <a:rPr lang="cs-CZ" b="1" dirty="0" err="1"/>
              <a:t>opt</a:t>
            </a:r>
            <a:r>
              <a:rPr lang="cs-CZ" b="1" dirty="0"/>
              <a:t>. pole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Problém se snímáním kvůli dosahu vlnění </a:t>
            </a:r>
            <a:br>
              <a:rPr lang="cs-CZ" b="1" dirty="0"/>
            </a:br>
            <a:r>
              <a:rPr lang="cs-CZ" b="1" dirty="0"/>
              <a:t>	–  stovky nanometrů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Optická mikroskopie dalekého a blízkého optického  pole</a:t>
            </a:r>
            <a:br>
              <a:rPr lang="cs-CZ" sz="2400" dirty="0"/>
            </a:b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A92BD1F-EA52-4B9B-AC37-887EDB6F049F}"/>
                  </a:ext>
                </a:extLst>
              </p:cNvPr>
              <p:cNvSpPr txBox="1"/>
              <p:nvPr/>
            </p:nvSpPr>
            <p:spPr>
              <a:xfrm>
                <a:off x="718975" y="3063953"/>
                <a:ext cx="4823361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b="1" dirty="0">
                    <a:solidFill>
                      <a:schemeClr val="bg2">
                        <a:lumMod val="50000"/>
                      </a:schemeClr>
                    </a:solidFill>
                  </a:rPr>
                  <a:t>Závislost intenzity na vzdálenosti:</a:t>
                </a:r>
                <a:r>
                  <a:rPr lang="cs-CZ" sz="28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A92BD1F-EA52-4B9B-AC37-887EDB6F0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5" y="3063953"/>
                <a:ext cx="4823361" cy="712631"/>
              </a:xfrm>
              <a:prstGeom prst="rect">
                <a:avLst/>
              </a:prstGeom>
              <a:blipFill>
                <a:blip r:embed="rId6"/>
                <a:stretch>
                  <a:fillRect l="-1138" b="-94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BB4A4849-1F00-4FFD-A839-62A79B5BA031}"/>
              </a:ext>
            </a:extLst>
          </p:cNvPr>
          <p:cNvSpPr txBox="1"/>
          <p:nvPr/>
        </p:nvSpPr>
        <p:spPr>
          <a:xfrm>
            <a:off x="1326949" y="6067226"/>
            <a:ext cx="253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Optické pole ve vlnovodu.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0E6B41-6682-48C8-98BE-6E49AAE5B424}"/>
              </a:ext>
            </a:extLst>
          </p:cNvPr>
          <p:cNvSpPr txBox="1"/>
          <p:nvPr/>
        </p:nvSpPr>
        <p:spPr>
          <a:xfrm>
            <a:off x="3615010" y="5783122"/>
            <a:ext cx="6443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 mikroskopie blízkého optického  pole.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microporbes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CC3FBC31-1590-467B-876F-F4FE1408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32906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35405C1-1D58-448F-8C63-547F9D6E8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1" b="-978"/>
          <a:stretch/>
        </p:blipFill>
        <p:spPr>
          <a:xfrm>
            <a:off x="4863920" y="3420269"/>
            <a:ext cx="3975624" cy="203408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848" y="2026694"/>
            <a:ext cx="8089725" cy="38986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Jakým způsobem snímat </a:t>
            </a:r>
            <a:r>
              <a:rPr lang="cs-CZ" b="1" dirty="0" err="1"/>
              <a:t>evanescentní</a:t>
            </a:r>
            <a:r>
              <a:rPr lang="cs-CZ" b="1" dirty="0"/>
              <a:t> vlny?	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Huygensův</a:t>
            </a:r>
            <a:r>
              <a:rPr lang="cs-CZ" b="1" dirty="0"/>
              <a:t> princip – rozptýlení vln =&gt; vznik nové vlny (klasické), která nese informace </a:t>
            </a:r>
            <a:r>
              <a:rPr lang="cs-CZ" b="1" dirty="0" err="1"/>
              <a:t>evanescentních</a:t>
            </a:r>
            <a:r>
              <a:rPr lang="cs-CZ" b="1" dirty="0"/>
              <a:t> vln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Snímání </a:t>
            </a:r>
            <a:r>
              <a:rPr lang="cs-CZ" b="1" dirty="0" err="1"/>
              <a:t>evanescentního</a:t>
            </a:r>
            <a:r>
              <a:rPr lang="cs-CZ" b="1" dirty="0"/>
              <a:t> pole se používají sondy s hrotem s rozměry</a:t>
            </a:r>
            <a:br>
              <a:rPr lang="cs-CZ" b="1" dirty="0"/>
            </a:br>
            <a:r>
              <a:rPr lang="cs-CZ" b="1" dirty="0"/>
              <a:t>jednotek až stovek nanometrů</a:t>
            </a:r>
            <a:br>
              <a:rPr lang="cs-CZ" b="1" dirty="0"/>
            </a:b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Dva typy sond – aperturní a rozptylové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266700" lvl="1" indent="0">
              <a:lnSpc>
                <a:spcPct val="100000"/>
              </a:lnSpc>
              <a:buNone/>
            </a:pPr>
            <a:br>
              <a:rPr lang="cs-CZ" b="1" dirty="0"/>
            </a:b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Princip mikroskopie blízkého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216AB3-AF74-4E20-BD69-BF5801A218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7051" r="2092" b="5720"/>
          <a:stretch/>
        </p:blipFill>
        <p:spPr>
          <a:xfrm>
            <a:off x="956553" y="3983141"/>
            <a:ext cx="3674853" cy="12853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F682B58-669E-49A2-90DE-49CFD239CD66}"/>
              </a:ext>
            </a:extLst>
          </p:cNvPr>
          <p:cNvSpPr txBox="1"/>
          <p:nvPr/>
        </p:nvSpPr>
        <p:spPr>
          <a:xfrm>
            <a:off x="3768366" y="5426084"/>
            <a:ext cx="6443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 mikroskopie blízkého optického  pole.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microporbes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0A6E49-AE37-4F2E-9C40-9AB4A9E4072F}"/>
              </a:ext>
            </a:extLst>
          </p:cNvPr>
          <p:cNvSpPr txBox="1"/>
          <p:nvPr/>
        </p:nvSpPr>
        <p:spPr>
          <a:xfrm>
            <a:off x="-606028" y="5161677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Nákres aperturní a rozptylové sonda.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Wikipedie.</a:t>
            </a:r>
          </a:p>
        </p:txBody>
      </p:sp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2B95906B-A5A1-45BC-9799-796DC577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412567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089725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Špička sondy z transparentního materiálu (sklo, křemen)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Špička obvykle pokrytá kovovým filmem s aperturou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Možnosti sond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Sonda z homogenního materiálu pokrytá vrstvou kovu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Mikropipeta s kovou vrstvou na konci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Optické vlákno s koncem formovaným do špičky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Možnosti </a:t>
            </a:r>
            <a:r>
              <a:rPr lang="cs-CZ" b="1" dirty="0" err="1"/>
              <a:t>povrstvení</a:t>
            </a: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Vakuové deponování, plasma </a:t>
            </a:r>
            <a:r>
              <a:rPr lang="cs-CZ" b="1" dirty="0" err="1"/>
              <a:t>coating</a:t>
            </a: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Aperturní sonda (A-</a:t>
            </a:r>
            <a:r>
              <a:rPr lang="cs-CZ" sz="2200" dirty="0" err="1"/>
              <a:t>probe</a:t>
            </a:r>
            <a:r>
              <a:rPr lang="cs-CZ" sz="2200" dirty="0"/>
              <a:t>)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FFCA84A4-DAFE-4E99-B8D8-5A6B45F7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279221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ED80763-1AF7-45EA-84F8-9919247DF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62" y="601525"/>
            <a:ext cx="3615076" cy="44610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112" y="2005320"/>
            <a:ext cx="8089725" cy="3898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Vytvoření apertury několika způsoby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Plastická deformace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Litografická technika </a:t>
            </a:r>
            <a:r>
              <a:rPr lang="cs-CZ" b="1" dirty="0" err="1"/>
              <a:t>Shadow</a:t>
            </a:r>
            <a:r>
              <a:rPr lang="cs-CZ" b="1" dirty="0"/>
              <a:t> </a:t>
            </a:r>
            <a:r>
              <a:rPr lang="cs-CZ" b="1" dirty="0" err="1"/>
              <a:t>evaporation</a:t>
            </a: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Eroze fokusovaným iontovým svazkem (FIB)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Průměr apertur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50 – 500 </a:t>
            </a:r>
            <a:r>
              <a:rPr lang="cs-CZ" b="1" dirty="0" err="1"/>
              <a:t>nm</a:t>
            </a: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Aperturní sonda (A-</a:t>
            </a:r>
            <a:r>
              <a:rPr lang="cs-CZ" sz="2200" dirty="0" err="1"/>
              <a:t>probe</a:t>
            </a:r>
            <a:r>
              <a:rPr lang="cs-CZ" sz="22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21A2D4-EEAE-4E4D-B87B-FFCD4DE98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61" y="4148130"/>
            <a:ext cx="3657600" cy="18288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307CA79-5BCF-4B5C-97BF-E67D318EB801}"/>
              </a:ext>
            </a:extLst>
          </p:cNvPr>
          <p:cNvSpPr txBox="1"/>
          <p:nvPr/>
        </p:nvSpPr>
        <p:spPr>
          <a:xfrm>
            <a:off x="3768366" y="5083713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napařování vrstvy na aperturní sondu,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Olympus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840A96A-C7DD-4ED5-8A38-06E6A2FE9E53}"/>
              </a:ext>
            </a:extLst>
          </p:cNvPr>
          <p:cNvSpPr txBox="1"/>
          <p:nvPr/>
        </p:nvSpPr>
        <p:spPr>
          <a:xfrm>
            <a:off x="-121952" y="5861638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Technika FIB, 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Olympus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NSOM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84089DD1-9AC4-4047-B085-3166AB7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10540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B770F20-6C64-4D9B-BCF9-172C6224EF70}"/>
              </a:ext>
            </a:extLst>
          </p:cNvPr>
          <p:cNvSpPr txBox="1">
            <a:spLocks/>
          </p:cNvSpPr>
          <p:nvPr/>
        </p:nvSpPr>
        <p:spPr>
          <a:xfrm>
            <a:off x="454112" y="2005320"/>
            <a:ext cx="8089725" cy="423236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Tři režimy práce s aperturními sondami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a) Reflexní režim        b) Transmisní režim           c) Režim kolekce</a:t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endParaRPr lang="cs-CZ" b="1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Existují ještě 2 režimy: režim iluminační kolekce, </a:t>
            </a:r>
            <a:br>
              <a:rPr lang="cs-CZ" b="1" dirty="0"/>
            </a:br>
            <a:r>
              <a:rPr lang="cs-CZ" b="1" dirty="0"/>
              <a:t>kdy se sonda používá jako zdroj i </a:t>
            </a:r>
            <a:br>
              <a:rPr lang="cs-CZ" b="1" dirty="0"/>
            </a:br>
            <a:r>
              <a:rPr lang="cs-CZ" b="1" dirty="0"/>
              <a:t>optika detektoru, </a:t>
            </a:r>
            <a:br>
              <a:rPr lang="cs-CZ" b="1" dirty="0"/>
            </a:br>
            <a:r>
              <a:rPr lang="cs-CZ" b="1" dirty="0"/>
              <a:t>a obrácený reflexní režim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408DDF2-FE43-4EA0-9AC0-F252B9EDA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3" y="2562456"/>
            <a:ext cx="2037216" cy="19651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975" y="1495215"/>
            <a:ext cx="7824862" cy="531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Režimy práce aperturních sond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1E462E-445B-4677-BD50-0F5BEF29E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2" y="2600459"/>
            <a:ext cx="1859830" cy="1965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5F59F9-38ED-41E3-B032-2C22FEAAE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70" y="2628297"/>
            <a:ext cx="1859830" cy="208792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B42E3F9-8FF2-45F2-AD5C-775F5FFE6A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82" y="4097255"/>
            <a:ext cx="1648695" cy="19712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DB31239-9146-475E-BB04-2D8E891C9C6F}"/>
              </a:ext>
            </a:extLst>
          </p:cNvPr>
          <p:cNvSpPr txBox="1"/>
          <p:nvPr/>
        </p:nvSpPr>
        <p:spPr>
          <a:xfrm>
            <a:off x="1475801" y="4693125"/>
            <a:ext cx="640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Režimy práce. NSOM SNOM </a:t>
            </a:r>
            <a:r>
              <a:rPr lang="cs-CZ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Nanonics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8BD2D5-9986-42C2-BF2D-6471D318D641}"/>
              </a:ext>
            </a:extLst>
          </p:cNvPr>
          <p:cNvSpPr txBox="1"/>
          <p:nvPr/>
        </p:nvSpPr>
        <p:spPr>
          <a:xfrm>
            <a:off x="4316680" y="5699190"/>
            <a:ext cx="6443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Režimy práce aperturních sond.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cs-CZ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Wikipedie.</a:t>
            </a: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68391F6C-3B06-41E6-9693-25919079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112" y="6237681"/>
            <a:ext cx="8089726" cy="400346"/>
          </a:xfrm>
        </p:spPr>
        <p:txBody>
          <a:bodyPr/>
          <a:lstStyle/>
          <a:p>
            <a:pPr algn="ctr"/>
            <a:r>
              <a:rPr lang="cs-CZ" sz="1100" dirty="0"/>
              <a:t>Vlastimil Jílek, 09.05.2021, Společná laboratoř optiky UP a FZÚ AV ČR, Přírodovědecká fakulta, 17. listopadu 50 Olomouc 779 00</a:t>
            </a:r>
          </a:p>
        </p:txBody>
      </p:sp>
    </p:spTree>
    <p:extLst>
      <p:ext uri="{BB962C8B-B14F-4D97-AF65-F5344CB8AC3E}">
        <p14:creationId xmlns:p14="http://schemas.microsoft.com/office/powerpoint/2010/main" val="113788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LDA_LIF" id="{C92DD50C-B76F-42D4-911A-7919B1BE5E9C}" vid="{DD19D694-1E62-4D3D-AAED-8D19E12A28E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1631</Words>
  <Application>Microsoft Office PowerPoint</Application>
  <PresentationFormat>Vlastní</PresentationFormat>
  <Paragraphs>152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Motiv Office</vt:lpstr>
      <vt:lpstr>Prezentace aplikace PowerPoint</vt:lpstr>
      <vt:lpstr>Prezentace aplikace PowerPoint</vt:lpstr>
      <vt:lpstr>Obsah</vt:lpstr>
      <vt:lpstr>Optická mikroskopie dalekého a blízkého optického  pole </vt:lpstr>
      <vt:lpstr>Optická mikroskopie dalekého a blízkého optického  pole </vt:lpstr>
      <vt:lpstr>Princip mikroskopie blízkého </vt:lpstr>
      <vt:lpstr>Aperturní sonda (A-probe)</vt:lpstr>
      <vt:lpstr>Aperturní sonda (A-probe)</vt:lpstr>
      <vt:lpstr>Režimy práce aperturních sond</vt:lpstr>
      <vt:lpstr>Rozptylové sondy (S-probe)</vt:lpstr>
      <vt:lpstr>Režimy práce rozptylových sond </vt:lpstr>
      <vt:lpstr>Instrumentace optické mikroskopie blízkého pole </vt:lpstr>
      <vt:lpstr>Režimy kontroly vzdálenosti sondy a povrchu</vt:lpstr>
      <vt:lpstr>Speciální metody NSOM </vt:lpstr>
      <vt:lpstr>Použití mikroskopie blízkého optického pole</vt:lpstr>
      <vt:lpstr>Použití mikroskopie blízkého optického pole</vt:lpstr>
      <vt:lpstr>Děkuji za pozornost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Vlastimil Jílek</dc:creator>
  <cp:lastModifiedBy>Vlastimil Jílek</cp:lastModifiedBy>
  <cp:revision>78</cp:revision>
  <dcterms:created xsi:type="dcterms:W3CDTF">2020-12-16T10:18:46Z</dcterms:created>
  <dcterms:modified xsi:type="dcterms:W3CDTF">2021-05-09T17:30:43Z</dcterms:modified>
</cp:coreProperties>
</file>