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3" r:id="rId6"/>
    <p:sldId id="261" r:id="rId7"/>
    <p:sldId id="264" r:id="rId8"/>
    <p:sldId id="268" r:id="rId9"/>
    <p:sldId id="265" r:id="rId10"/>
    <p:sldId id="266" r:id="rId11"/>
    <p:sldId id="267" r:id="rId12"/>
    <p:sldId id="269" r:id="rId13"/>
    <p:sldId id="270" r:id="rId14"/>
    <p:sldId id="262" r:id="rId15"/>
  </p:sldIdLst>
  <p:sldSz cx="12160250" cy="6840538"/>
  <p:notesSz cx="6858000" cy="9144000"/>
  <p:defaultTextStyle>
    <a:defPPr>
      <a:defRPr lang="cs-CZ"/>
    </a:defPPr>
    <a:lvl1pPr marL="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1pPr>
    <a:lvl2pPr marL="452537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2pPr>
    <a:lvl3pPr marL="90507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3pPr>
    <a:lvl4pPr marL="135761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4pPr>
    <a:lvl5pPr marL="181014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5pPr>
    <a:lvl6pPr marL="226268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6pPr>
    <a:lvl7pPr marL="2715219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7pPr>
    <a:lvl8pPr marL="316775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8pPr>
    <a:lvl9pPr marL="3620292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38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584" y="52"/>
      </p:cViewPr>
      <p:guideLst>
        <p:guide orient="horz" pos="2154"/>
        <p:guide pos="383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C1901-92BB-4FDD-BA03-8B5D36861ACA}" type="datetimeFigureOut">
              <a:rPr lang="cs-CZ" smtClean="0"/>
              <a:t>17.05.2021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EE4EC-FC1D-4A5C-A5BA-DA124659C1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033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7231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313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9305" y="6450675"/>
            <a:ext cx="9242264" cy="216000"/>
          </a:xfrm>
        </p:spPr>
        <p:txBody>
          <a:bodyPr/>
          <a:lstStyle/>
          <a:p>
            <a:pPr algn="ctr"/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200" y="2898000"/>
            <a:ext cx="3341877" cy="103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70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2870" y="1980001"/>
            <a:ext cx="10215134" cy="1612866"/>
          </a:xfrm>
        </p:spPr>
        <p:txBody>
          <a:bodyPr anchor="t">
            <a:normAutofit/>
          </a:bodyPr>
          <a:lstStyle>
            <a:lvl1pPr algn="l">
              <a:defRPr sz="3513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2870" y="3592866"/>
            <a:ext cx="10215134" cy="1552712"/>
          </a:xfrm>
        </p:spPr>
        <p:txBody>
          <a:bodyPr/>
          <a:lstStyle>
            <a:lvl1pPr marL="0" indent="0" algn="l">
              <a:buNone/>
              <a:defRPr sz="3192">
                <a:solidFill>
                  <a:schemeClr val="accent2"/>
                </a:solidFill>
              </a:defRPr>
            </a:lvl1pPr>
            <a:lvl2pPr marL="608008" indent="0" algn="ctr">
              <a:buNone/>
              <a:defRPr sz="2659"/>
            </a:lvl2pPr>
            <a:lvl3pPr marL="1216015" indent="0" algn="ctr">
              <a:buNone/>
              <a:defRPr sz="2394"/>
            </a:lvl3pPr>
            <a:lvl4pPr marL="1824024" indent="0" algn="ctr">
              <a:buNone/>
              <a:defRPr sz="2128"/>
            </a:lvl4pPr>
            <a:lvl5pPr marL="2432032" indent="0" algn="ctr">
              <a:buNone/>
              <a:defRPr sz="2128"/>
            </a:lvl5pPr>
            <a:lvl6pPr marL="3040039" indent="0" algn="ctr">
              <a:buNone/>
              <a:defRPr sz="2128"/>
            </a:lvl6pPr>
            <a:lvl7pPr marL="3648047" indent="0" algn="ctr">
              <a:buNone/>
              <a:defRPr sz="2128"/>
            </a:lvl7pPr>
            <a:lvl8pPr marL="4256056" indent="0" algn="ctr">
              <a:buNone/>
              <a:defRPr sz="2128"/>
            </a:lvl8pPr>
            <a:lvl9pPr marL="4864063" indent="0" algn="ctr">
              <a:buNone/>
              <a:defRPr sz="2128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172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2870" y="4380949"/>
            <a:ext cx="10215134" cy="982528"/>
          </a:xfrm>
        </p:spPr>
        <p:txBody>
          <a:bodyPr anchor="t">
            <a:normAutofit/>
          </a:bodyPr>
          <a:lstStyle>
            <a:lvl1pPr algn="ctr">
              <a:defRPr sz="3513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2870" y="5363480"/>
            <a:ext cx="10215134" cy="945883"/>
          </a:xfrm>
        </p:spPr>
        <p:txBody>
          <a:bodyPr/>
          <a:lstStyle>
            <a:lvl1pPr marL="0" indent="0" algn="ctr">
              <a:buNone/>
              <a:defRPr sz="3192">
                <a:solidFill>
                  <a:schemeClr val="accent2"/>
                </a:solidFill>
              </a:defRPr>
            </a:lvl1pPr>
            <a:lvl2pPr marL="608008" indent="0" algn="ctr">
              <a:buNone/>
              <a:defRPr sz="2659"/>
            </a:lvl2pPr>
            <a:lvl3pPr marL="1216015" indent="0" algn="ctr">
              <a:buNone/>
              <a:defRPr sz="2394"/>
            </a:lvl3pPr>
            <a:lvl4pPr marL="1824024" indent="0" algn="ctr">
              <a:buNone/>
              <a:defRPr sz="2128"/>
            </a:lvl4pPr>
            <a:lvl5pPr marL="2432032" indent="0" algn="ctr">
              <a:buNone/>
              <a:defRPr sz="2128"/>
            </a:lvl5pPr>
            <a:lvl6pPr marL="3040039" indent="0" algn="ctr">
              <a:buNone/>
              <a:defRPr sz="2128"/>
            </a:lvl6pPr>
            <a:lvl7pPr marL="3648047" indent="0" algn="ctr">
              <a:buNone/>
              <a:defRPr sz="2128"/>
            </a:lvl7pPr>
            <a:lvl8pPr marL="4256056" indent="0" algn="ctr">
              <a:buNone/>
              <a:defRPr sz="2128"/>
            </a:lvl8pPr>
            <a:lvl9pPr marL="4864063" indent="0" algn="ctr">
              <a:buNone/>
              <a:defRPr sz="2128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9305" y="6450675"/>
            <a:ext cx="9242264" cy="216000"/>
          </a:xfrm>
        </p:spPr>
        <p:txBody>
          <a:bodyPr/>
          <a:lstStyle/>
          <a:p>
            <a:pPr algn="ctr"/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947" y="1260000"/>
            <a:ext cx="2202979" cy="182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4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349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2870" y="2462400"/>
            <a:ext cx="4895025" cy="3898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2979" y="2462400"/>
            <a:ext cx="4895025" cy="3898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382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870" y="1620000"/>
            <a:ext cx="10215134" cy="748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870" y="2368800"/>
            <a:ext cx="4893536" cy="693376"/>
          </a:xfrm>
        </p:spPr>
        <p:txBody>
          <a:bodyPr anchor="b"/>
          <a:lstStyle>
            <a:lvl1pPr marL="0" indent="0">
              <a:buNone/>
              <a:defRPr sz="3192" b="1"/>
            </a:lvl1pPr>
            <a:lvl2pPr marL="608008" indent="0">
              <a:buNone/>
              <a:defRPr sz="2659" b="1"/>
            </a:lvl2pPr>
            <a:lvl3pPr marL="1216015" indent="0">
              <a:buNone/>
              <a:defRPr sz="2394" b="1"/>
            </a:lvl3pPr>
            <a:lvl4pPr marL="1824024" indent="0">
              <a:buNone/>
              <a:defRPr sz="2128" b="1"/>
            </a:lvl4pPr>
            <a:lvl5pPr marL="2432032" indent="0">
              <a:buNone/>
              <a:defRPr sz="2128" b="1"/>
            </a:lvl5pPr>
            <a:lvl6pPr marL="3040039" indent="0">
              <a:buNone/>
              <a:defRPr sz="2128" b="1"/>
            </a:lvl6pPr>
            <a:lvl7pPr marL="3648047" indent="0">
              <a:buNone/>
              <a:defRPr sz="2128" b="1"/>
            </a:lvl7pPr>
            <a:lvl8pPr marL="4256056" indent="0">
              <a:buNone/>
              <a:defRPr sz="2128" b="1"/>
            </a:lvl8pPr>
            <a:lvl9pPr marL="4864063" indent="0">
              <a:buNone/>
              <a:defRPr sz="2128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2870" y="3151650"/>
            <a:ext cx="4893536" cy="320955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468" y="2368800"/>
            <a:ext cx="4893536" cy="693376"/>
          </a:xfrm>
        </p:spPr>
        <p:txBody>
          <a:bodyPr anchor="b"/>
          <a:lstStyle>
            <a:lvl1pPr marL="0" indent="0">
              <a:buNone/>
              <a:defRPr sz="3192" b="1"/>
            </a:lvl1pPr>
            <a:lvl2pPr marL="608008" indent="0">
              <a:buNone/>
              <a:defRPr sz="2659" b="1"/>
            </a:lvl2pPr>
            <a:lvl3pPr marL="1216015" indent="0">
              <a:buNone/>
              <a:defRPr sz="2394" b="1"/>
            </a:lvl3pPr>
            <a:lvl4pPr marL="1824024" indent="0">
              <a:buNone/>
              <a:defRPr sz="2128" b="1"/>
            </a:lvl4pPr>
            <a:lvl5pPr marL="2432032" indent="0">
              <a:buNone/>
              <a:defRPr sz="2128" b="1"/>
            </a:lvl5pPr>
            <a:lvl6pPr marL="3040039" indent="0">
              <a:buNone/>
              <a:defRPr sz="2128" b="1"/>
            </a:lvl6pPr>
            <a:lvl7pPr marL="3648047" indent="0">
              <a:buNone/>
              <a:defRPr sz="2128" b="1"/>
            </a:lvl7pPr>
            <a:lvl8pPr marL="4256056" indent="0">
              <a:buNone/>
              <a:defRPr sz="2128" b="1"/>
            </a:lvl8pPr>
            <a:lvl9pPr marL="4864063" indent="0">
              <a:buNone/>
              <a:defRPr sz="2128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468" y="3151650"/>
            <a:ext cx="4893536" cy="320955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271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247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811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870" y="1620000"/>
            <a:ext cx="4059167" cy="748800"/>
          </a:xfrm>
        </p:spPr>
        <p:txBody>
          <a:bodyPr anchor="b">
            <a:normAutofit/>
          </a:bodyPr>
          <a:lstStyle>
            <a:lvl1pPr>
              <a:defRPr sz="3513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9690" y="1620000"/>
            <a:ext cx="6018314" cy="4733283"/>
          </a:xfrm>
        </p:spPr>
        <p:txBody>
          <a:bodyPr>
            <a:normAutofit/>
          </a:bodyPr>
          <a:lstStyle>
            <a:lvl1pPr>
              <a:defRPr sz="3243"/>
            </a:lvl1pPr>
            <a:lvl2pPr>
              <a:defRPr sz="2702"/>
            </a:lvl2pPr>
            <a:lvl3pPr>
              <a:defRPr sz="2432"/>
            </a:lvl3pPr>
            <a:lvl4pPr>
              <a:defRPr sz="2162"/>
            </a:lvl4pPr>
            <a:lvl5pPr>
              <a:defRPr sz="2162"/>
            </a:lvl5pPr>
            <a:lvl6pPr>
              <a:defRPr sz="2659"/>
            </a:lvl6pPr>
            <a:lvl7pPr>
              <a:defRPr sz="2659"/>
            </a:lvl7pPr>
            <a:lvl8pPr>
              <a:defRPr sz="2659"/>
            </a:lvl8pPr>
            <a:lvl9pPr>
              <a:defRPr sz="2659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2870" y="2458274"/>
            <a:ext cx="4059167" cy="3902926"/>
          </a:xfrm>
        </p:spPr>
        <p:txBody>
          <a:bodyPr/>
          <a:lstStyle>
            <a:lvl1pPr marL="0" indent="0">
              <a:buNone/>
              <a:defRPr sz="2128"/>
            </a:lvl1pPr>
            <a:lvl2pPr marL="608008" indent="0">
              <a:buNone/>
              <a:defRPr sz="1862"/>
            </a:lvl2pPr>
            <a:lvl3pPr marL="1216015" indent="0">
              <a:buNone/>
              <a:defRPr sz="1596"/>
            </a:lvl3pPr>
            <a:lvl4pPr marL="1824024" indent="0">
              <a:buNone/>
              <a:defRPr sz="1330"/>
            </a:lvl4pPr>
            <a:lvl5pPr marL="2432032" indent="0">
              <a:buNone/>
              <a:defRPr sz="1330"/>
            </a:lvl5pPr>
            <a:lvl6pPr marL="3040039" indent="0">
              <a:buNone/>
              <a:defRPr sz="1330"/>
            </a:lvl6pPr>
            <a:lvl7pPr marL="3648047" indent="0">
              <a:buNone/>
              <a:defRPr sz="1330"/>
            </a:lvl7pPr>
            <a:lvl8pPr marL="4256056" indent="0">
              <a:buNone/>
              <a:defRPr sz="1330"/>
            </a:lvl8pPr>
            <a:lvl9pPr marL="4864063" indent="0">
              <a:buNone/>
              <a:defRPr sz="133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885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2870" y="1620000"/>
            <a:ext cx="10215134" cy="74808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870" y="2460570"/>
            <a:ext cx="10215134" cy="389866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2870" y="6450675"/>
            <a:ext cx="9619119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35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0473" y="6450675"/>
            <a:ext cx="427532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5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3B6205-E093-439F-9685-8F7A4FC3F425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72" y="540003"/>
            <a:ext cx="2560443" cy="71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3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85" r:id="rId3"/>
    <p:sldLayoutId id="2147483674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hf sldNum="0" hdr="0" dt="0"/>
  <p:txStyles>
    <p:titleStyle>
      <a:lvl1pPr algn="l" defTabSz="1216015" rtl="0" eaLnBrk="1" latinLnBrk="0" hangingPunct="1">
        <a:lnSpc>
          <a:spcPct val="100000"/>
        </a:lnSpc>
        <a:spcBef>
          <a:spcPct val="0"/>
        </a:spcBef>
        <a:buNone/>
        <a:defRPr sz="3513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0365" indent="-360365" algn="l" defTabSz="1216015" rtl="0" eaLnBrk="1" latinLnBrk="0" hangingPunct="1">
        <a:lnSpc>
          <a:spcPct val="100000"/>
        </a:lnSpc>
        <a:spcBef>
          <a:spcPts val="1330"/>
        </a:spcBef>
        <a:buFont typeface="Arial" panose="020B0604020202020204" pitchFamily="34" charset="0"/>
        <a:buChar char="−"/>
        <a:defRPr sz="2702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29310" indent="-368945" algn="l" defTabSz="1216015" rtl="0" eaLnBrk="1" latinLnBrk="0" hangingPunct="1">
        <a:lnSpc>
          <a:spcPct val="100000"/>
        </a:lnSpc>
        <a:spcBef>
          <a:spcPts val="665"/>
        </a:spcBef>
        <a:buFont typeface="Arial" panose="020B0604020202020204" pitchFamily="34" charset="0"/>
        <a:buChar char="−"/>
        <a:defRPr sz="2432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89675" indent="-360365" algn="l" defTabSz="1216015" rtl="0" eaLnBrk="1" latinLnBrk="0" hangingPunct="1">
        <a:lnSpc>
          <a:spcPct val="100000"/>
        </a:lnSpc>
        <a:spcBef>
          <a:spcPts val="665"/>
        </a:spcBef>
        <a:buFont typeface="Arial" panose="020B0604020202020204" pitchFamily="34" charset="0"/>
        <a:buChar char="−"/>
        <a:defRPr sz="2162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47896" indent="-358221" algn="l" defTabSz="1216015" rtl="0" eaLnBrk="1" latinLnBrk="0" hangingPunct="1">
        <a:lnSpc>
          <a:spcPct val="100000"/>
        </a:lnSpc>
        <a:spcBef>
          <a:spcPts val="665"/>
        </a:spcBef>
        <a:buFont typeface="Arial" panose="020B0604020202020204" pitchFamily="34" charset="0"/>
        <a:buChar char="−"/>
        <a:defRPr sz="1892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18985" indent="-371091" algn="l" defTabSz="1216015" rtl="0" eaLnBrk="1" latinLnBrk="0" hangingPunct="1">
        <a:lnSpc>
          <a:spcPct val="100000"/>
        </a:lnSpc>
        <a:spcBef>
          <a:spcPts val="665"/>
        </a:spcBef>
        <a:buFont typeface="Arial" panose="020B0604020202020204" pitchFamily="34" charset="0"/>
        <a:buChar char="−"/>
        <a:defRPr sz="1892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44043" indent="-304004" algn="l" defTabSz="1216015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6pPr>
      <a:lvl7pPr marL="3952052" indent="-304004" algn="l" defTabSz="1216015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7pPr>
      <a:lvl8pPr marL="4560059" indent="-304004" algn="l" defTabSz="1216015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8pPr>
      <a:lvl9pPr marL="5168067" indent="-304004" algn="l" defTabSz="1216015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1pPr>
      <a:lvl2pPr marL="608008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216015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3pPr>
      <a:lvl4pPr marL="1824024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4pPr>
      <a:lvl5pPr marL="2432032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5pPr>
      <a:lvl6pPr marL="3040039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6pPr>
      <a:lvl7pPr marL="3648047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7pPr>
      <a:lvl8pPr marL="4256056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8pPr>
      <a:lvl9pPr marL="4864063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lightmatter/the-story-behind-lightmatters-tech-e9fa0facca30" TargetMode="External"/><Relationship Id="rId2" Type="http://schemas.openxmlformats.org/officeDocument/2006/relationships/hyperlink" Target="https://www.youtube.com/watch?v=GmRnHV4Q7L4&amp;t=579s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Jiří Hůsek, 17.5.2021, UPOL, SLO</a:t>
            </a:r>
          </a:p>
        </p:txBody>
      </p:sp>
    </p:spTree>
    <p:extLst>
      <p:ext uri="{BB962C8B-B14F-4D97-AF65-F5344CB8AC3E}">
        <p14:creationId xmlns:p14="http://schemas.microsoft.com/office/powerpoint/2010/main" val="142453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9BC95C-343D-4EAB-9508-DA1EF6BD8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620000"/>
            <a:ext cx="10215134" cy="748080"/>
          </a:xfrm>
        </p:spPr>
        <p:txBody>
          <a:bodyPr/>
          <a:lstStyle/>
          <a:p>
            <a:r>
              <a:rPr lang="cs-CZ" dirty="0"/>
              <a:t>„Programování“ světla – fázový modulátor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Zástupný symbol pro obsah 22">
                <a:extLst>
                  <a:ext uri="{FF2B5EF4-FFF2-40B4-BE49-F238E27FC236}">
                    <a16:creationId xmlns:a16="http://schemas.microsoft.com/office/drawing/2014/main" id="{24C2908E-D136-4E1B-AB3F-4A1D775316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 err="1"/>
                  <a:t>Pockelsův</a:t>
                </a:r>
                <a:r>
                  <a:rPr lang="cs-CZ" dirty="0"/>
                  <a:t> jev ideální</a:t>
                </a:r>
              </a:p>
              <a:p>
                <a:r>
                  <a:rPr lang="cs-CZ" dirty="0"/>
                  <a:t>Křemík je materiál se středovou symetrií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cs-CZ" dirty="0"/>
                  <a:t> nevykazuje nelinearitu druhého řádu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 dirty="0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d>
                          <m:dPr>
                            <m:ctrlPr>
                              <a:rPr lang="cs-CZ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cs-CZ" b="0" i="0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cs-CZ" dirty="0"/>
                  <a:t> žádný </a:t>
                </a:r>
                <a:r>
                  <a:rPr lang="cs-CZ" dirty="0" err="1"/>
                  <a:t>Pockelsův</a:t>
                </a:r>
                <a:r>
                  <a:rPr lang="cs-CZ" dirty="0"/>
                  <a:t> jev</a:t>
                </a:r>
              </a:p>
              <a:p>
                <a:r>
                  <a:rPr lang="cs-CZ" dirty="0"/>
                  <a:t>Snaha o hybridizaci Si + něco 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d>
                          <m:dPr>
                            <m:ctrlPr>
                              <a:rPr lang="cs-CZ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</m:oMath>
                </a14:m>
                <a:r>
                  <a:rPr lang="cs-CZ" dirty="0"/>
                  <a:t> (BTO – Titaničitan barnatý)</a:t>
                </a:r>
              </a:p>
            </p:txBody>
          </p:sp>
        </mc:Choice>
        <mc:Fallback>
          <p:sp>
            <p:nvSpPr>
              <p:cNvPr id="23" name="Zástupný symbol pro obsah 22">
                <a:extLst>
                  <a:ext uri="{FF2B5EF4-FFF2-40B4-BE49-F238E27FC236}">
                    <a16:creationId xmlns:a16="http://schemas.microsoft.com/office/drawing/2014/main" id="{24C2908E-D136-4E1B-AB3F-4A1D775316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10" t="-2660" r="-6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6267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700ADD2-ADE4-4998-A077-4DD2D1758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166" y="1528659"/>
            <a:ext cx="4201173" cy="428021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F41D471-2EBD-44B7-9110-96E31B111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558" y="1776415"/>
            <a:ext cx="10215134" cy="748080"/>
          </a:xfrm>
        </p:spPr>
        <p:txBody>
          <a:bodyPr/>
          <a:lstStyle/>
          <a:p>
            <a:r>
              <a:rPr lang="cs-CZ" dirty="0"/>
              <a:t>„Programování“ světla - sítě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8ECC3E87-1E33-4013-A540-4EF99F59E5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913" y="2524495"/>
            <a:ext cx="4201173" cy="3137959"/>
          </a:xfr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42121D0A-C6A9-44DD-83B4-6B94B1981FA7}"/>
              </a:ext>
            </a:extLst>
          </p:cNvPr>
          <p:cNvSpPr txBox="1">
            <a:spLocks/>
          </p:cNvSpPr>
          <p:nvPr/>
        </p:nvSpPr>
        <p:spPr>
          <a:xfrm>
            <a:off x="1465552" y="5823757"/>
            <a:ext cx="3709894" cy="4085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189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189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3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3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3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3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dirty="0"/>
              <a:t>Obr. 10: Jednosměrná </a:t>
            </a:r>
            <a:r>
              <a:rPr lang="cs-CZ" sz="1600" dirty="0" err="1"/>
              <a:t>vlnovodná</a:t>
            </a:r>
            <a:r>
              <a:rPr lang="cs-CZ" sz="1600" dirty="0"/>
              <a:t> sít, [8].</a:t>
            </a:r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CF55EE85-2337-4BC8-BE9C-E8AD5757A5CA}"/>
              </a:ext>
            </a:extLst>
          </p:cNvPr>
          <p:cNvSpPr txBox="1">
            <a:spLocks/>
          </p:cNvSpPr>
          <p:nvPr/>
        </p:nvSpPr>
        <p:spPr>
          <a:xfrm>
            <a:off x="6984806" y="5852346"/>
            <a:ext cx="3709894" cy="4085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189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189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3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3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3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3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dirty="0"/>
              <a:t>Obr. 11: Hexagonální </a:t>
            </a:r>
            <a:r>
              <a:rPr lang="cs-CZ" sz="1600" dirty="0" err="1"/>
              <a:t>vlnovodná</a:t>
            </a:r>
            <a:r>
              <a:rPr lang="cs-CZ" sz="1600" dirty="0"/>
              <a:t> sít, [8].</a:t>
            </a:r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68915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2C1969-53A2-4327-9D19-A74A70E61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„Programování“ světla – realizované sítě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9CE2DE99-9225-473D-B9EB-794F8DCD02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852" y="2481446"/>
            <a:ext cx="4318305" cy="3275956"/>
          </a:xfrm>
        </p:spPr>
      </p:pic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0689AA6B-1935-4328-91EA-41D338BCA346}"/>
              </a:ext>
            </a:extLst>
          </p:cNvPr>
          <p:cNvSpPr txBox="1">
            <a:spLocks/>
          </p:cNvSpPr>
          <p:nvPr/>
        </p:nvSpPr>
        <p:spPr>
          <a:xfrm>
            <a:off x="1079746" y="5884004"/>
            <a:ext cx="5000379" cy="408560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189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189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3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3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3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3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dirty="0"/>
              <a:t>Obr. 12: Jednosměrná čtvercová </a:t>
            </a:r>
            <a:r>
              <a:rPr lang="cs-CZ" sz="1600" dirty="0" err="1"/>
              <a:t>vlnovodná</a:t>
            </a:r>
            <a:r>
              <a:rPr lang="cs-CZ" sz="1600" dirty="0"/>
              <a:t> sít, MIT, [7].</a:t>
            </a:r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8584792B-280E-4FD0-A83A-42BD8414420D}"/>
              </a:ext>
            </a:extLst>
          </p:cNvPr>
          <p:cNvSpPr txBox="1">
            <a:spLocks/>
          </p:cNvSpPr>
          <p:nvPr/>
        </p:nvSpPr>
        <p:spPr>
          <a:xfrm>
            <a:off x="6705006" y="5884004"/>
            <a:ext cx="4186151" cy="4085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189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189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3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3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3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3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dirty="0"/>
              <a:t>Obr. 13: Hexagonální </a:t>
            </a:r>
            <a:r>
              <a:rPr lang="cs-CZ" sz="1600" dirty="0" err="1"/>
              <a:t>vlnovodná</a:t>
            </a:r>
            <a:r>
              <a:rPr lang="cs-CZ" sz="1600" dirty="0"/>
              <a:t> sít, UPV,  [7].</a:t>
            </a: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2F4B3064-90D8-4DE9-A27E-A0D51AC3B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49" y="2745213"/>
            <a:ext cx="5460776" cy="301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268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472B45-E875-452B-A609-3ED7D55F4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298" y="1620000"/>
            <a:ext cx="10215134" cy="748080"/>
          </a:xfrm>
        </p:spPr>
        <p:txBody>
          <a:bodyPr/>
          <a:lstStyle/>
          <a:p>
            <a:pPr algn="ctr"/>
            <a:r>
              <a:rPr lang="cs-CZ" dirty="0"/>
              <a:t>Děkuji za pozornost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24CBB626-C57C-43B9-A8D3-F5B3DA9415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70" y="2586407"/>
            <a:ext cx="10215562" cy="3580835"/>
          </a:xfrm>
        </p:spPr>
      </p:pic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AEB283B8-B83D-46EB-B946-365300A40626}"/>
              </a:ext>
            </a:extLst>
          </p:cNvPr>
          <p:cNvSpPr txBox="1">
            <a:spLocks/>
          </p:cNvSpPr>
          <p:nvPr/>
        </p:nvSpPr>
        <p:spPr>
          <a:xfrm>
            <a:off x="2196399" y="6247789"/>
            <a:ext cx="7767452" cy="408560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189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189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3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3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3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3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dirty="0"/>
              <a:t>Obr. 14: Klasická (vlevo) a integrovaná (vpravo) sestava pro kvantovou teleportaci,  [9].</a:t>
            </a:r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00174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33E644-862E-450F-A7C4-DFEABFA9B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Literatura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1E5BCF-AEBC-4A49-BB1A-C1B3B2006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870" y="2368080"/>
            <a:ext cx="10215134" cy="424499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dirty="0"/>
              <a:t>[1] </a:t>
            </a:r>
            <a:r>
              <a:rPr lang="en-US" dirty="0"/>
              <a:t>SALEH a TEICH. </a:t>
            </a:r>
            <a:r>
              <a:rPr lang="en-US" i="1" dirty="0"/>
              <a:t>Fundamentals of photonics</a:t>
            </a:r>
            <a:r>
              <a:rPr lang="en-US" dirty="0"/>
              <a:t>. 2nd ed. Hoboken: Wiley, c2007. Wiley series in pure and applied optics. ISBN 978-0471358329.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[2] </a:t>
            </a:r>
            <a:r>
              <a:rPr lang="pl-PL" i="1" dirty="0"/>
              <a:t>Comsol</a:t>
            </a:r>
            <a:r>
              <a:rPr lang="pl-PL" dirty="0"/>
              <a:t> [online]. Dostupné z: https://www.comsol.com/blogs/silicon-photonics-designing-and-prototyping-silicon-waveguides/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[3] WU, </a:t>
            </a:r>
            <a:r>
              <a:rPr lang="cs-CZ" dirty="0" err="1"/>
              <a:t>Sailong</a:t>
            </a:r>
            <a:r>
              <a:rPr lang="cs-CZ" dirty="0"/>
              <a:t>, </a:t>
            </a:r>
            <a:r>
              <a:rPr lang="cs-CZ" dirty="0" err="1"/>
              <a:t>Xin</a:t>
            </a:r>
            <a:r>
              <a:rPr lang="cs-CZ" dirty="0"/>
              <a:t> MU, </a:t>
            </a:r>
            <a:r>
              <a:rPr lang="cs-CZ" dirty="0" err="1"/>
              <a:t>Lirong</a:t>
            </a:r>
            <a:r>
              <a:rPr lang="cs-CZ" dirty="0"/>
              <a:t> CHENG, </a:t>
            </a:r>
            <a:r>
              <a:rPr lang="cs-CZ" dirty="0" err="1"/>
              <a:t>Simei</a:t>
            </a:r>
            <a:r>
              <a:rPr lang="cs-CZ" dirty="0"/>
              <a:t> MAO a H.Y. FU. </a:t>
            </a:r>
            <a:r>
              <a:rPr lang="cs-CZ" dirty="0" err="1"/>
              <a:t>State</a:t>
            </a:r>
            <a:r>
              <a:rPr lang="cs-CZ" dirty="0"/>
              <a:t>-</a:t>
            </a:r>
            <a:r>
              <a:rPr lang="cs-CZ" dirty="0" err="1"/>
              <a:t>of</a:t>
            </a:r>
            <a:r>
              <a:rPr lang="cs-CZ" dirty="0"/>
              <a:t>-</a:t>
            </a:r>
            <a:r>
              <a:rPr lang="cs-CZ" dirty="0" err="1"/>
              <a:t>the</a:t>
            </a:r>
            <a:r>
              <a:rPr lang="cs-CZ" dirty="0"/>
              <a:t>-Art and </a:t>
            </a:r>
            <a:r>
              <a:rPr lang="cs-CZ" dirty="0" err="1"/>
              <a:t>Perspectives</a:t>
            </a:r>
            <a:r>
              <a:rPr lang="cs-CZ" dirty="0"/>
              <a:t> on Silicon </a:t>
            </a:r>
            <a:r>
              <a:rPr lang="cs-CZ" dirty="0" err="1"/>
              <a:t>Waveguide</a:t>
            </a:r>
            <a:r>
              <a:rPr lang="cs-CZ" dirty="0"/>
              <a:t> </a:t>
            </a:r>
            <a:r>
              <a:rPr lang="cs-CZ" dirty="0" err="1"/>
              <a:t>Crossings</a:t>
            </a:r>
            <a:r>
              <a:rPr lang="cs-CZ" dirty="0"/>
              <a:t>: A </a:t>
            </a:r>
            <a:r>
              <a:rPr lang="cs-CZ" dirty="0" err="1"/>
              <a:t>Review</a:t>
            </a:r>
            <a:r>
              <a:rPr lang="cs-CZ" dirty="0"/>
              <a:t>. </a:t>
            </a:r>
            <a:r>
              <a:rPr lang="cs-CZ" i="1" dirty="0" err="1"/>
              <a:t>Micromachines</a:t>
            </a:r>
            <a:r>
              <a:rPr lang="cs-CZ" dirty="0"/>
              <a:t> [online]. 2020, </a:t>
            </a:r>
            <a:r>
              <a:rPr lang="cs-CZ" b="1" dirty="0"/>
              <a:t>11</a:t>
            </a:r>
            <a:r>
              <a:rPr lang="cs-CZ" dirty="0"/>
              <a:t>(3). ISSN 2072-666X. Dostupné z: doi:10.3390/mi11030326</a:t>
            </a:r>
          </a:p>
          <a:p>
            <a:pPr marL="0" indent="0">
              <a:buNone/>
            </a:pPr>
            <a:r>
              <a:rPr lang="cs-CZ" dirty="0"/>
              <a:t>[4] , </a:t>
            </a:r>
            <a:r>
              <a:rPr lang="cs-CZ" dirty="0" err="1"/>
              <a:t>Zhiping</a:t>
            </a:r>
            <a:r>
              <a:rPr lang="cs-CZ" dirty="0"/>
              <a:t>, Bing YIN a </a:t>
            </a:r>
            <a:r>
              <a:rPr lang="cs-CZ" dirty="0" err="1"/>
              <a:t>Jurgen</a:t>
            </a:r>
            <a:r>
              <a:rPr lang="cs-CZ" dirty="0"/>
              <a:t> MICHEL. </a:t>
            </a:r>
            <a:r>
              <a:rPr lang="cs-CZ" i="1" dirty="0"/>
              <a:t>On-</a:t>
            </a:r>
            <a:r>
              <a:rPr lang="cs-CZ" i="1" dirty="0" err="1"/>
              <a:t>chip</a:t>
            </a:r>
            <a:r>
              <a:rPr lang="cs-CZ" i="1" dirty="0"/>
              <a:t> </a:t>
            </a:r>
            <a:r>
              <a:rPr lang="cs-CZ" i="1" dirty="0" err="1"/>
              <a:t>light</a:t>
            </a:r>
            <a:r>
              <a:rPr lang="cs-CZ" i="1" dirty="0"/>
              <a:t> </a:t>
            </a:r>
            <a:r>
              <a:rPr lang="cs-CZ" i="1" dirty="0" err="1"/>
              <a:t>sources</a:t>
            </a:r>
            <a:r>
              <a:rPr lang="cs-CZ" i="1" dirty="0"/>
              <a:t> </a:t>
            </a:r>
            <a:r>
              <a:rPr lang="cs-CZ" i="1" dirty="0" err="1"/>
              <a:t>for</a:t>
            </a:r>
            <a:r>
              <a:rPr lang="cs-CZ" i="1" dirty="0"/>
              <a:t> </a:t>
            </a:r>
            <a:r>
              <a:rPr lang="cs-CZ" i="1" dirty="0" err="1"/>
              <a:t>silicon</a:t>
            </a:r>
            <a:r>
              <a:rPr lang="cs-CZ" i="1" dirty="0"/>
              <a:t> </a:t>
            </a:r>
            <a:r>
              <a:rPr lang="cs-CZ" i="1" dirty="0" err="1"/>
              <a:t>photonics</a:t>
            </a:r>
            <a:r>
              <a:rPr lang="cs-CZ" dirty="0"/>
              <a:t> [online]. 2015, </a:t>
            </a:r>
            <a:r>
              <a:rPr lang="cs-CZ" b="1" dirty="0"/>
              <a:t>4</a:t>
            </a:r>
            <a:r>
              <a:rPr lang="cs-CZ" dirty="0"/>
              <a:t>, e358-e358. ISSN 2047-7538. Dostupné z: doi:10.1038/lsa.2015.131</a:t>
            </a:r>
          </a:p>
          <a:p>
            <a:pPr marL="0" indent="0">
              <a:buNone/>
            </a:pPr>
            <a:r>
              <a:rPr lang="cs-CZ" dirty="0"/>
              <a:t>[5] BOGAERTS, W., D. TAILLAERT, B. LUYSSAERT, et al. Basic </a:t>
            </a:r>
            <a:r>
              <a:rPr lang="cs-CZ" dirty="0" err="1"/>
              <a:t>structures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photonic</a:t>
            </a:r>
            <a:r>
              <a:rPr lang="cs-CZ" dirty="0"/>
              <a:t> </a:t>
            </a:r>
            <a:r>
              <a:rPr lang="cs-CZ" dirty="0" err="1"/>
              <a:t>integrated</a:t>
            </a:r>
            <a:r>
              <a:rPr lang="cs-CZ" dirty="0"/>
              <a:t> </a:t>
            </a:r>
            <a:r>
              <a:rPr lang="cs-CZ" dirty="0" err="1"/>
              <a:t>circuits</a:t>
            </a:r>
            <a:r>
              <a:rPr lang="cs-CZ" dirty="0"/>
              <a:t> in Silicon-on-</a:t>
            </a:r>
            <a:r>
              <a:rPr lang="cs-CZ" dirty="0" err="1"/>
              <a:t>insulator</a:t>
            </a:r>
            <a:r>
              <a:rPr lang="cs-CZ" dirty="0"/>
              <a:t>. </a:t>
            </a:r>
            <a:r>
              <a:rPr lang="cs-CZ" i="1" dirty="0" err="1"/>
              <a:t>Optics</a:t>
            </a:r>
            <a:r>
              <a:rPr lang="cs-CZ" i="1" dirty="0"/>
              <a:t> Express</a:t>
            </a:r>
            <a:r>
              <a:rPr lang="cs-CZ" dirty="0"/>
              <a:t> [online]. </a:t>
            </a:r>
            <a:r>
              <a:rPr lang="cs-CZ" b="1" dirty="0"/>
              <a:t>12</a:t>
            </a:r>
            <a:r>
              <a:rPr lang="cs-CZ" dirty="0"/>
              <a:t>(8). ISSN 1094-4087. Dostupné z: doi:10.1364/OPEX.12.001583</a:t>
            </a:r>
          </a:p>
          <a:p>
            <a:pPr marL="0" indent="0">
              <a:buNone/>
            </a:pPr>
            <a:r>
              <a:rPr lang="cs-CZ" dirty="0"/>
              <a:t>[6] BOGAERTS, </a:t>
            </a:r>
            <a:r>
              <a:rPr lang="cs-CZ" dirty="0" err="1"/>
              <a:t>Wim</a:t>
            </a:r>
            <a:r>
              <a:rPr lang="cs-CZ" dirty="0"/>
              <a:t>. </a:t>
            </a:r>
            <a:r>
              <a:rPr lang="cs-CZ" i="1" dirty="0"/>
              <a:t>ECOC 2020: </a:t>
            </a:r>
            <a:r>
              <a:rPr lang="cs-CZ" i="1" dirty="0" err="1"/>
              <a:t>Tutorial</a:t>
            </a:r>
            <a:r>
              <a:rPr lang="cs-CZ" i="1" dirty="0"/>
              <a:t> on </a:t>
            </a:r>
            <a:r>
              <a:rPr lang="cs-CZ" i="1" dirty="0" err="1"/>
              <a:t>Programmable</a:t>
            </a:r>
            <a:r>
              <a:rPr lang="cs-CZ" i="1" dirty="0"/>
              <a:t> </a:t>
            </a:r>
            <a:r>
              <a:rPr lang="cs-CZ" i="1" dirty="0" err="1"/>
              <a:t>Integrated</a:t>
            </a:r>
            <a:r>
              <a:rPr lang="cs-CZ" i="1" dirty="0"/>
              <a:t> </a:t>
            </a:r>
            <a:r>
              <a:rPr lang="cs-CZ" i="1" dirty="0" err="1"/>
              <a:t>Photonics</a:t>
            </a:r>
            <a:r>
              <a:rPr lang="cs-CZ" dirty="0"/>
              <a:t> [online]. Dostupné z: </a:t>
            </a:r>
            <a:r>
              <a:rPr lang="cs-CZ" dirty="0">
                <a:hlinkClick r:id="rId2"/>
              </a:rPr>
              <a:t>https://www.youtube.com/watch?v=GmRnHV4Q7L4&amp;t=579s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[7] BOGAERTS, </a:t>
            </a:r>
            <a:r>
              <a:rPr lang="cs-CZ" dirty="0" err="1"/>
              <a:t>Wim</a:t>
            </a:r>
            <a:r>
              <a:rPr lang="cs-CZ" dirty="0"/>
              <a:t>, Daniel PÉREZ, José CAPMANY, David A. B. MILLER, </a:t>
            </a:r>
            <a:r>
              <a:rPr lang="cs-CZ" dirty="0" err="1"/>
              <a:t>Joyce</a:t>
            </a:r>
            <a:r>
              <a:rPr lang="cs-CZ" dirty="0"/>
              <a:t> POON, </a:t>
            </a:r>
            <a:r>
              <a:rPr lang="cs-CZ" dirty="0" err="1"/>
              <a:t>Dirk</a:t>
            </a:r>
            <a:r>
              <a:rPr lang="cs-CZ" dirty="0"/>
              <a:t> ENGLUND, Francesco MORICHETTI a Andrea MELLONI. </a:t>
            </a:r>
            <a:r>
              <a:rPr lang="cs-CZ" dirty="0" err="1"/>
              <a:t>Programmable</a:t>
            </a:r>
            <a:r>
              <a:rPr lang="cs-CZ" dirty="0"/>
              <a:t> </a:t>
            </a:r>
            <a:r>
              <a:rPr lang="cs-CZ" dirty="0" err="1"/>
              <a:t>photonic</a:t>
            </a:r>
            <a:r>
              <a:rPr lang="cs-CZ" dirty="0"/>
              <a:t> </a:t>
            </a:r>
            <a:r>
              <a:rPr lang="cs-CZ" dirty="0" err="1"/>
              <a:t>circuits</a:t>
            </a:r>
            <a:r>
              <a:rPr lang="cs-CZ" dirty="0"/>
              <a:t>. </a:t>
            </a:r>
            <a:r>
              <a:rPr lang="cs-CZ" i="1" dirty="0" err="1"/>
              <a:t>Nature</a:t>
            </a:r>
            <a:r>
              <a:rPr lang="cs-CZ" dirty="0"/>
              <a:t> [online]. 2020, </a:t>
            </a:r>
            <a:r>
              <a:rPr lang="cs-CZ" b="1" dirty="0"/>
              <a:t>586</a:t>
            </a:r>
            <a:r>
              <a:rPr lang="cs-CZ" dirty="0"/>
              <a:t>(7828), 207-216. ISSN 0028-0836. Dostupné z: doi:10.1038/s41586-020-2764-0</a:t>
            </a:r>
          </a:p>
          <a:p>
            <a:pPr marL="0" indent="0">
              <a:buNone/>
            </a:pPr>
            <a:r>
              <a:rPr lang="cs-CZ" dirty="0"/>
              <a:t>[8] BOGAERTS, </a:t>
            </a:r>
            <a:r>
              <a:rPr lang="cs-CZ" dirty="0" err="1"/>
              <a:t>Wim</a:t>
            </a:r>
            <a:r>
              <a:rPr lang="cs-CZ" dirty="0"/>
              <a:t>, </a:t>
            </a:r>
            <a:r>
              <a:rPr lang="cs-CZ" dirty="0" err="1"/>
              <a:t>Xiangfeng</a:t>
            </a:r>
            <a:r>
              <a:rPr lang="cs-CZ" dirty="0"/>
              <a:t> CHEN, </a:t>
            </a:r>
            <a:r>
              <a:rPr lang="cs-CZ" dirty="0" err="1"/>
              <a:t>Iman</a:t>
            </a:r>
            <a:r>
              <a:rPr lang="cs-CZ" dirty="0"/>
              <a:t> ZAND, Mi WANG, </a:t>
            </a:r>
            <a:r>
              <a:rPr lang="cs-CZ" dirty="0" err="1"/>
              <a:t>Hong</a:t>
            </a:r>
            <a:r>
              <a:rPr lang="cs-CZ" dirty="0"/>
              <a:t> DENG, Lukas VAN ISEGHEM, Abdul RAHIM a </a:t>
            </a:r>
            <a:r>
              <a:rPr lang="cs-CZ" dirty="0" err="1"/>
              <a:t>Umar</a:t>
            </a:r>
            <a:r>
              <a:rPr lang="cs-CZ" dirty="0"/>
              <a:t> KHAN. </a:t>
            </a:r>
            <a:r>
              <a:rPr lang="cs-CZ" dirty="0" err="1"/>
              <a:t>Tutorial</a:t>
            </a:r>
            <a:r>
              <a:rPr lang="cs-CZ" dirty="0"/>
              <a:t>: </a:t>
            </a:r>
            <a:r>
              <a:rPr lang="cs-CZ" dirty="0" err="1"/>
              <a:t>Programmable</a:t>
            </a:r>
            <a:r>
              <a:rPr lang="cs-CZ" dirty="0"/>
              <a:t> </a:t>
            </a:r>
            <a:r>
              <a:rPr lang="cs-CZ" dirty="0" err="1"/>
              <a:t>Integrated</a:t>
            </a:r>
            <a:r>
              <a:rPr lang="cs-CZ" dirty="0"/>
              <a:t> </a:t>
            </a:r>
            <a:r>
              <a:rPr lang="cs-CZ" dirty="0" err="1"/>
              <a:t>Photonics</a:t>
            </a:r>
            <a:r>
              <a:rPr lang="cs-CZ" dirty="0"/>
              <a:t>. </a:t>
            </a:r>
            <a:r>
              <a:rPr lang="cs-CZ" i="1" dirty="0"/>
              <a:t>2020 </a:t>
            </a:r>
            <a:r>
              <a:rPr lang="cs-CZ" i="1" dirty="0" err="1"/>
              <a:t>European</a:t>
            </a:r>
            <a:r>
              <a:rPr lang="cs-CZ" i="1" dirty="0"/>
              <a:t> </a:t>
            </a:r>
            <a:r>
              <a:rPr lang="cs-CZ" i="1" dirty="0" err="1"/>
              <a:t>Conference</a:t>
            </a:r>
            <a:r>
              <a:rPr lang="cs-CZ" i="1" dirty="0"/>
              <a:t> on </a:t>
            </a:r>
            <a:r>
              <a:rPr lang="cs-CZ" i="1" dirty="0" err="1"/>
              <a:t>Optical</a:t>
            </a:r>
            <a:r>
              <a:rPr lang="cs-CZ" i="1" dirty="0"/>
              <a:t> Communications (ECOC)</a:t>
            </a:r>
            <a:r>
              <a:rPr lang="cs-CZ" dirty="0"/>
              <a:t> [online]. IEEE, 2020, 2020, , 1-3. ISBN 978-1-7281-7361-0. Dostupné z: doi:10.1109/ECOC48923.2020.9333192</a:t>
            </a:r>
          </a:p>
          <a:p>
            <a:pPr marL="0" indent="0">
              <a:buNone/>
            </a:pPr>
            <a:r>
              <a:rPr lang="cs-CZ" dirty="0"/>
              <a:t>[9] </a:t>
            </a:r>
            <a:r>
              <a:rPr lang="pl-PL" i="1" dirty="0"/>
              <a:t>Medium</a:t>
            </a:r>
            <a:r>
              <a:rPr lang="pl-PL" dirty="0"/>
              <a:t> [online]. Dostupné také z: </a:t>
            </a:r>
            <a:r>
              <a:rPr lang="pl-PL" dirty="0">
                <a:hlinkClick r:id="rId3"/>
              </a:rPr>
              <a:t>https://medium.com/lightmatter/the-story-behind-lightmatters-tech-e9fa0facca30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2133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Integrovaná optika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Cesta k programovatelným optickým obvodům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Jiří Hůsek, 17.5.2021, UPOL, SLO</a:t>
            </a:r>
          </a:p>
        </p:txBody>
      </p:sp>
    </p:spTree>
    <p:extLst>
      <p:ext uri="{BB962C8B-B14F-4D97-AF65-F5344CB8AC3E}">
        <p14:creationId xmlns:p14="http://schemas.microsoft.com/office/powerpoint/2010/main" val="2874114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FCDE57D-2F7E-4127-9189-FD0BFB356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246" y="2523124"/>
            <a:ext cx="10215134" cy="3898669"/>
          </a:xfrm>
        </p:spPr>
        <p:txBody>
          <a:bodyPr/>
          <a:lstStyle/>
          <a:p>
            <a:r>
              <a:rPr lang="cs-CZ" dirty="0"/>
              <a:t>Cesta pro světlo</a:t>
            </a:r>
          </a:p>
          <a:p>
            <a:r>
              <a:rPr lang="cs-CZ" dirty="0"/>
              <a:t>Integrované obvody</a:t>
            </a:r>
          </a:p>
          <a:p>
            <a:r>
              <a:rPr lang="cs-CZ" dirty="0"/>
              <a:t>Křemík a více křemíku</a:t>
            </a:r>
          </a:p>
          <a:p>
            <a:r>
              <a:rPr lang="cs-CZ" dirty="0"/>
              <a:t>„Programování“ světla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501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C03F61-C97C-4706-9D66-40ADC46D2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Cesta pro světlo - vlnovody</a:t>
            </a:r>
            <a:br>
              <a:rPr lang="cs-CZ" dirty="0"/>
            </a:br>
            <a:endParaRPr lang="cs-CZ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C84FF7CF-B9AF-4430-8793-634EB056C9C9}"/>
              </a:ext>
            </a:extLst>
          </p:cNvPr>
          <p:cNvSpPr txBox="1">
            <a:spLocks/>
          </p:cNvSpPr>
          <p:nvPr/>
        </p:nvSpPr>
        <p:spPr>
          <a:xfrm>
            <a:off x="388895" y="4005529"/>
            <a:ext cx="4664856" cy="7480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189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189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3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3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3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3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dirty="0"/>
              <a:t>Obr. 1: Distribuce módu ve vlnovodu, [1]</a:t>
            </a:r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80F2B8EB-CB2B-4194-99AD-6782907BBD14}"/>
              </a:ext>
            </a:extLst>
          </p:cNvPr>
          <p:cNvSpPr txBox="1">
            <a:spLocks/>
          </p:cNvSpPr>
          <p:nvPr/>
        </p:nvSpPr>
        <p:spPr>
          <a:xfrm>
            <a:off x="5226383" y="4005529"/>
            <a:ext cx="5153449" cy="3489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189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189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3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3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3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3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dirty="0"/>
              <a:t>Obr. 2: Planární vlnovod, totální odraz, [1]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ástupný symbol pro obsah 2">
                <a:extLst>
                  <a:ext uri="{FF2B5EF4-FFF2-40B4-BE49-F238E27FC236}">
                    <a16:creationId xmlns:a16="http://schemas.microsoft.com/office/drawing/2014/main" id="{6EE790C4-0082-4BCD-A829-356315D85D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872467" y="2484808"/>
                <a:ext cx="2913133" cy="102018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l-GR" sz="28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2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cs-CZ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cs-CZ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cs-CZ" sz="28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e>
                        <m:sup>
                          <m:r>
                            <a:rPr lang="cs-CZ" sz="28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cs-CZ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cs-CZ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cs-CZ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cs-CZ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cs-CZ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cs-CZ" i="1" dirty="0"/>
              </a:p>
            </p:txBody>
          </p:sp>
        </mc:Choice>
        <mc:Fallback xmlns="">
          <p:sp>
            <p:nvSpPr>
              <p:cNvPr id="15" name="Zástupný symbol pro obsah 2">
                <a:extLst>
                  <a:ext uri="{FF2B5EF4-FFF2-40B4-BE49-F238E27FC236}">
                    <a16:creationId xmlns:a16="http://schemas.microsoft.com/office/drawing/2014/main" id="{6EE790C4-0082-4BCD-A829-356315D85D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872467" y="2484808"/>
                <a:ext cx="2913133" cy="1020182"/>
              </a:xfr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Zástupný symbol pro obsah 2">
            <a:extLst>
              <a:ext uri="{FF2B5EF4-FFF2-40B4-BE49-F238E27FC236}">
                <a16:creationId xmlns:a16="http://schemas.microsoft.com/office/drawing/2014/main" id="{BAF9E5F1-D0DD-4465-8072-7796B2F695C7}"/>
              </a:ext>
            </a:extLst>
          </p:cNvPr>
          <p:cNvSpPr txBox="1">
            <a:spLocks/>
          </p:cNvSpPr>
          <p:nvPr/>
        </p:nvSpPr>
        <p:spPr>
          <a:xfrm>
            <a:off x="2504343" y="6216780"/>
            <a:ext cx="5444079" cy="3485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189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189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3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3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3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3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dirty="0"/>
              <a:t>Obr. 3: Různé sestavení pásových vlnovodů, [1]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C9DB66A-A60F-4377-9F54-C81F105EB6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97" y="2287159"/>
            <a:ext cx="3859452" cy="171197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8E39F89-40AA-4D2F-B9A5-EDA20DCF06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208" y="2101814"/>
            <a:ext cx="3558259" cy="192680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2443551-C5C1-4C05-9D1D-C37F7A2D4B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341" y="4529157"/>
            <a:ext cx="7073734" cy="162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91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 build="p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0769DF-926C-490C-A265-FD68D521B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Integrované optické obvody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1685561-383E-487E-8961-B61007EBE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869" y="2460570"/>
            <a:ext cx="10643397" cy="3898669"/>
          </a:xfrm>
        </p:spPr>
        <p:txBody>
          <a:bodyPr/>
          <a:lstStyle/>
          <a:p>
            <a:r>
              <a:rPr lang="cs-CZ" dirty="0"/>
              <a:t>Velká hustota vzájemně propojených optických zařízení</a:t>
            </a:r>
          </a:p>
          <a:p>
            <a:r>
              <a:rPr lang="cs-CZ" dirty="0"/>
              <a:t>Prvky: zdroj záření, vazební členy, modulátory, (de)multiplexory, …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AE3F3F6E-6A85-4ED5-ACEA-6E0952A6E2EE}"/>
              </a:ext>
            </a:extLst>
          </p:cNvPr>
          <p:cNvSpPr txBox="1">
            <a:spLocks/>
          </p:cNvSpPr>
          <p:nvPr/>
        </p:nvSpPr>
        <p:spPr>
          <a:xfrm>
            <a:off x="3919322" y="6138716"/>
            <a:ext cx="4321599" cy="3485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189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189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3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3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3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3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dirty="0"/>
              <a:t>Obr. 4: Integrovaný optický obvod, [2]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52335DA-E2D8-4EDC-A685-2759C815A7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58" y="3670535"/>
            <a:ext cx="6679325" cy="246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472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3ED08B-43F8-4E3A-B9BF-9E6E20EE5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Křemík a více křemíku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E74B3E97-ACA1-4EBD-B1E5-BBF72DD342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72870" y="2774626"/>
                <a:ext cx="10347845" cy="3605569"/>
              </a:xfrm>
            </p:spPr>
            <p:txBody>
              <a:bodyPr>
                <a:normAutofit/>
              </a:bodyPr>
              <a:lstStyle/>
              <a:p>
                <a:r>
                  <a:rPr lang="cs-CZ" sz="2200" dirty="0"/>
                  <a:t>Propustný pro blízkou a střední infračervenou oblast (nad 1100 </a:t>
                </a:r>
                <a:r>
                  <a:rPr lang="cs-CZ" sz="2200" dirty="0" err="1"/>
                  <a:t>nm</a:t>
                </a:r>
                <a:r>
                  <a:rPr lang="cs-CZ" sz="2200" dirty="0"/>
                  <a:t>)</a:t>
                </a:r>
              </a:p>
              <a:p>
                <a:r>
                  <a:rPr lang="cs-CZ" sz="2200" dirty="0"/>
                  <a:t>Vysoký index lomu křemíku v této oblasti,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cs-CZ" sz="22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200" b="0" i="1" smtClean="0">
                        <a:latin typeface="Cambria Math" panose="02040503050406030204" pitchFamily="18" charset="0"/>
                      </a:rPr>
                      <m:t>=3,45</m:t>
                    </m:r>
                  </m:oMath>
                </a14:m>
                <a:endParaRPr lang="cs-CZ" sz="2200" dirty="0"/>
              </a:p>
              <a:p>
                <a:r>
                  <a:rPr lang="cs-CZ" sz="2200" dirty="0"/>
                  <a:t>Lze dosáhnout </a:t>
                </a:r>
                <a:r>
                  <a:rPr lang="cs-CZ" sz="2200" u="sng" dirty="0"/>
                  <a:t>vysoký kontrast indexu lomu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2200">
                        <a:latin typeface="Cambria Math" panose="02040503050406030204" pitchFamily="18" charset="0"/>
                      </a:rPr>
                      <m:t>Δ</m:t>
                    </m:r>
                    <m:r>
                      <a:rPr lang="cs-CZ" sz="22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cs-CZ" sz="22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cs-CZ" sz="2200">
                            <a:latin typeface="Cambria Math" panose="02040503050406030204" pitchFamily="18" charset="0"/>
                          </a:rPr>
                          <m:t> − </m:t>
                        </m:r>
                        <m:sSub>
                          <m:sSubPr>
                            <m:ctrlPr>
                              <a:rPr lang="cs-CZ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cs-CZ" sz="22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cs-CZ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sz="2200" dirty="0"/>
                  <a:t>; vzduch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2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cs-CZ" sz="2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200" i="1" dirty="0" smtClean="0">
                        <a:latin typeface="Cambria Math" panose="02040503050406030204" pitchFamily="18" charset="0"/>
                      </a:rPr>
                      <m:t> = 1</m:t>
                    </m:r>
                  </m:oMath>
                </a14:m>
                <a:r>
                  <a:rPr lang="cs-CZ" sz="2200" dirty="0"/>
                  <a:t>, oxid křemičitý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 sz="2200" i="0" dirty="0" smtClean="0">
                            <a:latin typeface="Cambria Math" panose="02040503050406030204" pitchFamily="18" charset="0"/>
                          </a:rPr>
                          <m:t>SiO</m:t>
                        </m:r>
                      </m:e>
                      <m:sub>
                        <m:r>
                          <a:rPr lang="cs-CZ" sz="220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200" i="0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cs-CZ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2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cs-CZ" sz="2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200" i="1" dirty="0" smtClean="0">
                        <a:latin typeface="Cambria Math" panose="02040503050406030204" pitchFamily="18" charset="0"/>
                      </a:rPr>
                      <m:t> = 1,4</m:t>
                    </m:r>
                    <m:r>
                      <a:rPr lang="cs-CZ" sz="2200" b="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cs-CZ" sz="220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cs-CZ" sz="2200" dirty="0"/>
                  <a:t> světlo je ve vláknu silně vázané </a:t>
                </a:r>
              </a:p>
              <a:p>
                <a:r>
                  <a:rPr lang="cs-CZ" sz="2200" dirty="0"/>
                  <a:t>Křemík má nepřímý pásový přechod </a:t>
                </a:r>
                <a14:m>
                  <m:oMath xmlns:m="http://schemas.openxmlformats.org/officeDocument/2006/math">
                    <m:r>
                      <a:rPr lang="cs-CZ" sz="2200" i="1" dirty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cs-CZ" sz="2200" dirty="0"/>
                  <a:t> integrace </a:t>
                </a:r>
                <a:r>
                  <a:rPr lang="cs-CZ" sz="2200" u="sng" dirty="0"/>
                  <a:t>hybridních</a:t>
                </a:r>
                <a:r>
                  <a:rPr lang="cs-CZ" sz="2200" dirty="0"/>
                  <a:t> křemíkových laserů</a:t>
                </a:r>
              </a:p>
              <a:p>
                <a:r>
                  <a:rPr lang="cs-CZ" sz="2200" dirty="0"/>
                  <a:t>Výroba integrovaných </a:t>
                </a:r>
                <a:r>
                  <a:rPr lang="cs-CZ" sz="2200" dirty="0" err="1"/>
                  <a:t>opt</a:t>
                </a:r>
                <a:r>
                  <a:rPr lang="cs-CZ" sz="2200" dirty="0"/>
                  <a:t>. obvodů pomocí </a:t>
                </a:r>
                <a:r>
                  <a:rPr lang="cs-CZ" sz="2200" u="sng" dirty="0"/>
                  <a:t>CMOS technologií </a:t>
                </a:r>
                <a:r>
                  <a:rPr lang="cs-CZ" sz="2200" dirty="0"/>
                  <a:t>(UV fotolitografie, suché leptání – bombardování ionty)</a:t>
                </a:r>
              </a:p>
            </p:txBody>
          </p:sp>
        </mc:Choice>
        <mc:Fallback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E74B3E97-ACA1-4EBD-B1E5-BBF72DD342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72870" y="2774626"/>
                <a:ext cx="10347845" cy="3605569"/>
              </a:xfrm>
              <a:blipFill>
                <a:blip r:embed="rId2"/>
                <a:stretch>
                  <a:fillRect l="-1591" t="-2196" r="-88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AF23A345-B2EC-4396-B88C-2B7D8F2D5F7A}"/>
              </a:ext>
            </a:extLst>
          </p:cNvPr>
          <p:cNvSpPr txBox="1">
            <a:spLocks/>
          </p:cNvSpPr>
          <p:nvPr/>
        </p:nvSpPr>
        <p:spPr>
          <a:xfrm>
            <a:off x="7091160" y="2237970"/>
            <a:ext cx="4711641" cy="3740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189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189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3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3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3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3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dirty="0"/>
              <a:t>Obr. 5: Řez křemíkovým vlnovodem, upraveno [3].</a:t>
            </a: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B92505A-C738-421C-B704-E47051CAF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59" y="14539"/>
            <a:ext cx="3033422" cy="212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651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FE096E-7035-4AF7-BF15-11BBCF189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Křemík a více křemíku</a:t>
            </a:r>
          </a:p>
        </p:txBody>
      </p:sp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id="{261FF12F-CB59-477C-988A-F69B06F6A9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440" y="2551775"/>
            <a:ext cx="5355564" cy="3898900"/>
          </a:xfrm>
        </p:spPr>
      </p:pic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807C160A-58F8-4ECA-8B6E-DE0C10CEBFC0}"/>
              </a:ext>
            </a:extLst>
          </p:cNvPr>
          <p:cNvSpPr txBox="1">
            <a:spLocks/>
          </p:cNvSpPr>
          <p:nvPr/>
        </p:nvSpPr>
        <p:spPr>
          <a:xfrm>
            <a:off x="5832440" y="5994400"/>
            <a:ext cx="3165475" cy="3288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189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189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3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3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3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3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dirty="0"/>
              <a:t>Obr. 7: Kruhový rezonátor, [5].</a:t>
            </a:r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16" name="Zástupný symbol pro obsah 2">
            <a:extLst>
              <a:ext uri="{FF2B5EF4-FFF2-40B4-BE49-F238E27FC236}">
                <a16:creationId xmlns:a16="http://schemas.microsoft.com/office/drawing/2014/main" id="{9B777032-299E-439C-84B8-71387BBE5CC0}"/>
              </a:ext>
            </a:extLst>
          </p:cNvPr>
          <p:cNvSpPr txBox="1">
            <a:spLocks/>
          </p:cNvSpPr>
          <p:nvPr/>
        </p:nvSpPr>
        <p:spPr>
          <a:xfrm>
            <a:off x="1070124" y="5946740"/>
            <a:ext cx="4105309" cy="62071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189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189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3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3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3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3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dirty="0"/>
              <a:t>Obr. 6: Schématický průřez elektricky buzené </a:t>
            </a:r>
            <a:r>
              <a:rPr lang="cs-CZ" sz="1600" dirty="0" err="1"/>
              <a:t>Ge</a:t>
            </a:r>
            <a:r>
              <a:rPr lang="cs-CZ" sz="1600" dirty="0"/>
              <a:t> laserové struktury, [4].</a:t>
            </a: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2842D1B-EF1C-49A9-BCA2-99EE220F3D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46" y="2551775"/>
            <a:ext cx="4301067" cy="321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246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BC36AA-8E8C-4826-9662-0B443F9FB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Programovatelné optické integrované obvody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4D1F2EB-3F7E-4B0A-BAE8-13506999B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870" y="2414325"/>
            <a:ext cx="5020606" cy="3898669"/>
          </a:xfrm>
        </p:spPr>
        <p:txBody>
          <a:bodyPr/>
          <a:lstStyle/>
          <a:p>
            <a:r>
              <a:rPr lang="cs-CZ" dirty="0"/>
              <a:t>Fotonické integrované obvody, které lze </a:t>
            </a:r>
            <a:r>
              <a:rPr lang="cs-CZ" b="1" u="sng" dirty="0"/>
              <a:t>rekonfigurovat</a:t>
            </a:r>
            <a:r>
              <a:rPr lang="cs-CZ" dirty="0"/>
              <a:t> pomocí </a:t>
            </a:r>
            <a:r>
              <a:rPr lang="cs-CZ" b="1" u="sng" dirty="0"/>
              <a:t>softwaru</a:t>
            </a:r>
            <a:r>
              <a:rPr lang="cs-CZ" dirty="0"/>
              <a:t> k provádění </a:t>
            </a:r>
            <a:r>
              <a:rPr lang="cs-CZ" b="1" u="sng" dirty="0"/>
              <a:t>různých funkcí 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228337F-F55A-4773-A5B0-C3652C59B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565" y="2242685"/>
            <a:ext cx="5226022" cy="4116554"/>
          </a:xfrm>
          <a:prstGeom prst="rect">
            <a:avLst/>
          </a:prstGeom>
        </p:spPr>
      </p:pic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876668D2-A8E7-4496-930A-910DEE21E173}"/>
              </a:ext>
            </a:extLst>
          </p:cNvPr>
          <p:cNvSpPr txBox="1">
            <a:spLocks/>
          </p:cNvSpPr>
          <p:nvPr/>
        </p:nvSpPr>
        <p:spPr>
          <a:xfrm>
            <a:off x="6926455" y="6431978"/>
            <a:ext cx="4781132" cy="408560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189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189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3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3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3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3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dirty="0"/>
              <a:t>Obr. 8: Obecné schéma programovatelného optického obvodu, [6].</a:t>
            </a:r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45899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9BC95C-343D-4EAB-9508-DA1EF6BD8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„Programování“ světla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EEECA7F5-31C5-4D84-BAFA-7901483855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767" y="1086874"/>
            <a:ext cx="5283200" cy="1066251"/>
          </a:xfrm>
          <a:prstGeom prst="rect">
            <a:avLst/>
          </a:prstGeom>
        </p:spPr>
      </p:pic>
      <p:sp>
        <p:nvSpPr>
          <p:cNvPr id="20" name="Zástupný symbol pro obsah 2">
            <a:extLst>
              <a:ext uri="{FF2B5EF4-FFF2-40B4-BE49-F238E27FC236}">
                <a16:creationId xmlns:a16="http://schemas.microsoft.com/office/drawing/2014/main" id="{5CF6A460-E4FC-4EF6-A217-74793BD162A4}"/>
              </a:ext>
            </a:extLst>
          </p:cNvPr>
          <p:cNvSpPr txBox="1">
            <a:spLocks/>
          </p:cNvSpPr>
          <p:nvPr/>
        </p:nvSpPr>
        <p:spPr>
          <a:xfrm>
            <a:off x="1557005" y="6366662"/>
            <a:ext cx="3670789" cy="4085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189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189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3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3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3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3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dirty="0"/>
              <a:t>Obr. 8: Obecné 2 x 2 optické hradlo, [7].</a:t>
            </a: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F57C96AF-72A3-4EC8-B022-A57C3BA032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28" y="2749818"/>
            <a:ext cx="5702344" cy="3463821"/>
          </a:xfrm>
          <a:prstGeom prst="rect">
            <a:avLst/>
          </a:prstGeom>
        </p:spPr>
      </p:pic>
      <p:sp>
        <p:nvSpPr>
          <p:cNvPr id="23" name="Zástupný symbol pro obsah 2">
            <a:extLst>
              <a:ext uri="{FF2B5EF4-FFF2-40B4-BE49-F238E27FC236}">
                <a16:creationId xmlns:a16="http://schemas.microsoft.com/office/drawing/2014/main" id="{9F90D22F-B98E-433B-9D7C-E64FD42C4BC9}"/>
              </a:ext>
            </a:extLst>
          </p:cNvPr>
          <p:cNvSpPr txBox="1">
            <a:spLocks/>
          </p:cNvSpPr>
          <p:nvPr/>
        </p:nvSpPr>
        <p:spPr>
          <a:xfrm>
            <a:off x="6787299" y="6381510"/>
            <a:ext cx="5372951" cy="408560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189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189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3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3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3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3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dirty="0"/>
              <a:t>Obr. 9: Funkce optického hradla (vlevo) a jeho vnitřní struktura (vpravo), [7].</a:t>
            </a: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7DFD129F-23FC-43DA-9D98-638B342951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767" y="2749818"/>
            <a:ext cx="5283200" cy="346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58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</p:bldLst>
  </p:timing>
</p:sld>
</file>

<file path=ppt/theme/theme1.xml><?xml version="1.0" encoding="utf-8"?>
<a:theme xmlns:a="http://schemas.openxmlformats.org/drawingml/2006/main" name="Motiv Office">
  <a:themeElements>
    <a:clrScheme name="U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BAB"/>
      </a:accent1>
      <a:accent2>
        <a:srgbClr val="6C6D70"/>
      </a:accent2>
      <a:accent3>
        <a:srgbClr val="A5A5A5"/>
      </a:accent3>
      <a:accent4>
        <a:srgbClr val="ED7D31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_prezentace_cz_16x9.potx" id="{193B350C-BD93-44C2-AA23-001E80B1E4DC}" vid="{080CA9D0-FE38-4C67-AC33-3149459E102F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UP_prezentace_cz_16x9</Template>
  <TotalTime>1237</TotalTime>
  <Words>447</Words>
  <Application>Microsoft Office PowerPoint</Application>
  <PresentationFormat>Vlastní</PresentationFormat>
  <Paragraphs>60</Paragraphs>
  <Slides>14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Cambria Math</vt:lpstr>
      <vt:lpstr>Motiv Office</vt:lpstr>
      <vt:lpstr>Prezentace aplikace PowerPoint</vt:lpstr>
      <vt:lpstr>Integrovaná optika</vt:lpstr>
      <vt:lpstr>Obsah</vt:lpstr>
      <vt:lpstr>Cesta pro světlo - vlnovody </vt:lpstr>
      <vt:lpstr>Integrované optické obvody</vt:lpstr>
      <vt:lpstr>Křemík a více křemíku</vt:lpstr>
      <vt:lpstr>Křemík a více křemíku</vt:lpstr>
      <vt:lpstr>Programovatelné optické integrované obvody </vt:lpstr>
      <vt:lpstr>„Programování“ světla</vt:lpstr>
      <vt:lpstr>„Programování“ světla – fázový modulátor </vt:lpstr>
      <vt:lpstr>„Programování“ světla - sítě</vt:lpstr>
      <vt:lpstr>„Programování“ světla – realizované sítě</vt:lpstr>
      <vt:lpstr>Děkuji za pozornost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Hůsek</dc:creator>
  <cp:lastModifiedBy>Hůsek</cp:lastModifiedBy>
  <cp:revision>66</cp:revision>
  <dcterms:created xsi:type="dcterms:W3CDTF">2021-05-12T17:14:01Z</dcterms:created>
  <dcterms:modified xsi:type="dcterms:W3CDTF">2021-05-17T08:59:53Z</dcterms:modified>
</cp:coreProperties>
</file>