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5" r:id="rId5"/>
    <p:sldId id="264" r:id="rId6"/>
    <p:sldId id="265" r:id="rId7"/>
    <p:sldId id="266" r:id="rId8"/>
    <p:sldId id="267" r:id="rId9"/>
    <p:sldId id="262" r:id="rId10"/>
    <p:sldId id="272" r:id="rId11"/>
    <p:sldId id="268" r:id="rId12"/>
    <p:sldId id="269" r:id="rId13"/>
    <p:sldId id="270" r:id="rId14"/>
    <p:sldId id="274" r:id="rId15"/>
    <p:sldId id="273" r:id="rId16"/>
    <p:sldId id="260" r:id="rId17"/>
    <p:sldId id="271" r:id="rId18"/>
    <p:sldId id="26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714BD6-9697-4145-87C1-924D017789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2E94500-2913-47F3-9DFD-64F5D5D65E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EE3FCE-FB6A-4410-AAF5-AC1CCF8F0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79F0-FE02-4A45-8F0C-7F275C9C57CD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F6CC9E-220E-41F6-B266-09DEB6D20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495ECD-8F41-4B30-9B18-8221F6369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0273-F838-4908-B323-1CCE0B2A1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58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E51D61-B47B-45C5-AFC5-77AE27A9D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1A9046F-5D5E-42CF-883A-68617BE78E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DFF492-CEF9-4C5F-9599-55A51C325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79F0-FE02-4A45-8F0C-7F275C9C57CD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7CE6451-59F7-4C8C-B8AD-6A76F09B3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3244AE-197B-4BEB-9ED6-876BBFAF7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0273-F838-4908-B323-1CCE0B2A1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178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E60375C-8489-47B0-8E3B-FF87043EB8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4BDEC4C-3B36-4304-8FA4-3050C4ACED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5F3864E-EED2-437D-AA86-D85CF3185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79F0-FE02-4A45-8F0C-7F275C9C57CD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3D8114-5A64-4673-8C81-E0EF13E31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9ABAF5-A1BC-4A26-95CA-4A5716EC9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0273-F838-4908-B323-1CCE0B2A1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2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7C6632-0DC3-478E-B9EB-A6C2804A3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E4E468-E6B0-4B93-AF50-0FF8BF6BE1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FD733CF-F1BD-4D8E-A73E-45BA799E3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79F0-FE02-4A45-8F0C-7F275C9C57CD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A6F724-9539-4504-B1AE-B4F9FBB12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D2E7C9-83AD-4906-9BA0-A639BD3E7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0273-F838-4908-B323-1CCE0B2A1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495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77855C-02A7-4E8D-A7E8-ED4354543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33DEA45-B826-4D14-93EF-093C23D38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055130-98E7-4E58-B398-B4E9D49B4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79F0-FE02-4A45-8F0C-7F275C9C57CD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45B534-D2D9-4652-A181-0F402E885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F1841C3-59DE-4FAE-BE29-1123B7643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0273-F838-4908-B323-1CCE0B2A1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8688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2CA0D3-3C42-4D41-A9C1-4F64D98C6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830A15-6F0D-4A6D-8D64-6535677795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8FCA867-B807-4AFE-9358-23D1AFDFE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78145D-C504-48A3-BF48-79B65837E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79F0-FE02-4A45-8F0C-7F275C9C57CD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CF6C49-8680-45A1-98A0-37D85DCD2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6DF0436-EB09-4D5B-881F-7ECFC82CC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0273-F838-4908-B323-1CCE0B2A1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21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5F70CC-4417-4CA3-AC0D-8F81EB403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1D8646-8796-40C2-BA12-099EE800C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6D4A572-8413-4882-B627-742E890F08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2BF9732-3468-4EFD-8E50-5218DAFA4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3A33DC6-B813-481F-8F93-2794508D46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8DFD741-B9C0-46DF-9A64-043F75AA5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79F0-FE02-4A45-8F0C-7F275C9C57CD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533CFEF-5104-4935-BF91-CD8A33A71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E30B1DC-DB6D-4D39-94B6-FC68EFD92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0273-F838-4908-B323-1CCE0B2A1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33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9DA779-B448-4441-AC65-5458442E5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B95A35F-A476-48B3-A15D-8759DEEDC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79F0-FE02-4A45-8F0C-7F275C9C57CD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65A657B-BFB3-4C84-9863-41F8AF3DD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4D63894-5A91-4402-8BCD-E16FC5D12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0273-F838-4908-B323-1CCE0B2A1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0984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E19EF66-69AB-425D-ABDC-B5172B28B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79F0-FE02-4A45-8F0C-7F275C9C57CD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F3105D9-B61C-4494-99DB-ADBDA2408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0BD5EFB-E561-4A71-9C67-BD91473C8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0273-F838-4908-B323-1CCE0B2A1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4813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6EA92-0232-4FB2-A0DE-1D5CB2D4A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74FB22-F722-415C-BAB3-ADCB25AB3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B23B2C5-2384-4ED9-8CF3-91E8DC20B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981D0D-9878-4AA4-8E00-9A2E811F3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79F0-FE02-4A45-8F0C-7F275C9C57CD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B84A4E3-C824-4202-8712-5B5572823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860CA97-875F-49FA-8819-9744DBE2C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0273-F838-4908-B323-1CCE0B2A1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4205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8B4E08-1AF7-42CF-972E-91DD6843C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5F06A7E-59EB-4817-A82D-E0A637B7A1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8DE7F21-6166-4427-9D92-4BF979A0E9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8A2385-DE12-4F13-80BB-19C6E3D814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A79F0-FE02-4A45-8F0C-7F275C9C57CD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1835EBF-C99B-40C9-8229-8BB8D5F2D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D42F56A-6E53-4C02-8A90-BB941BB74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B0273-F838-4908-B323-1CCE0B2A1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6432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2EBE9C7-42C6-4EF3-BB3B-94DF98244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AC23B33-F621-42B2-8CBA-AA8F0BDAC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673857-9218-4C3B-9B97-A85423E11B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A79F0-FE02-4A45-8F0C-7F275C9C57CD}" type="datetimeFigureOut">
              <a:rPr lang="cs-CZ" smtClean="0"/>
              <a:t>17.05.2021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E5D4644-7569-46F9-83B4-43F86BB30F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72D39C-E198-483A-910B-47D8B97373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B0273-F838-4908-B323-1CCE0B2A15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28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3677BAFB-3BD3-41BB-9107-FAE224AE2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6823A9B-C188-42D4-847C-3AD928DB1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42784" y="253140"/>
            <a:ext cx="6184555" cy="6184555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34B557F3-1A0C-4749-A6DB-EAC082DF3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24848" y="253140"/>
            <a:ext cx="6184555" cy="6184555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5D55AA6-3751-494F-868A-DCEDC5CE8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03723" y="136525"/>
            <a:ext cx="6184555" cy="618455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C122A06-D14F-476F-B8AA-A2E2AA54B9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81400" y="965580"/>
            <a:ext cx="5204489" cy="3160593"/>
          </a:xfrm>
        </p:spPr>
        <p:txBody>
          <a:bodyPr>
            <a:normAutofit/>
          </a:bodyPr>
          <a:lstStyle/>
          <a:p>
            <a:r>
              <a:rPr lang="cs-CZ" sz="5400" dirty="0">
                <a:solidFill>
                  <a:schemeClr val="bg1"/>
                </a:solidFill>
              </a:rPr>
              <a:t>Polovodičové lasery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6440F5C-E3BF-456E-8E31-BFB9162C7A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20817" y="4409960"/>
            <a:ext cx="4508641" cy="1116414"/>
          </a:xfrm>
        </p:spPr>
        <p:txBody>
          <a:bodyPr>
            <a:normAutofit/>
          </a:bodyPr>
          <a:lstStyle/>
          <a:p>
            <a:r>
              <a:rPr lang="cs-CZ" sz="2000">
                <a:solidFill>
                  <a:schemeClr val="bg1"/>
                </a:solidFill>
              </a:rPr>
              <a:t>Filippos Georgiadis</a:t>
            </a:r>
          </a:p>
        </p:txBody>
      </p:sp>
      <p:sp>
        <p:nvSpPr>
          <p:cNvPr id="29" name="Graphic 212">
            <a:extLst>
              <a:ext uri="{FF2B5EF4-FFF2-40B4-BE49-F238E27FC236}">
                <a16:creationId xmlns:a16="http://schemas.microsoft.com/office/drawing/2014/main" id="{4D4C00DC-4DC6-4CD2-9E31-F17E6CEBC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31" name="Graphic 212">
            <a:extLst>
              <a:ext uri="{FF2B5EF4-FFF2-40B4-BE49-F238E27FC236}">
                <a16:creationId xmlns:a16="http://schemas.microsoft.com/office/drawing/2014/main" id="{D82AB1B2-7970-42CF-8BF5-567C69E9F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grpSp>
        <p:nvGrpSpPr>
          <p:cNvPr id="33" name="Graphic 190">
            <a:extLst>
              <a:ext uri="{FF2B5EF4-FFF2-40B4-BE49-F238E27FC236}">
                <a16:creationId xmlns:a16="http://schemas.microsoft.com/office/drawing/2014/main" id="{66FB5A75-BDE2-4F12-A95B-C48788A76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80947" y="1755501"/>
            <a:ext cx="1598829" cy="531293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C86CBC8-A814-4C0C-A287-7C549693D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AA52F4F-14E6-402F-A196-668B9CA9B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C10FB9CA-E7FA-462C-B537-F1224ED1A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8469AE7-A75B-4F37-850B-EF5974ABE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41" name="Graphic 4">
            <a:extLst>
              <a:ext uri="{FF2B5EF4-FFF2-40B4-BE49-F238E27FC236}">
                <a16:creationId xmlns:a16="http://schemas.microsoft.com/office/drawing/2014/main" id="{63301095-70B2-49AA-8DA9-A35629AD6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97506" y="4175798"/>
            <a:ext cx="1861486" cy="1861665"/>
            <a:chOff x="5734053" y="3067000"/>
            <a:chExt cx="724484" cy="724549"/>
          </a:xfrm>
          <a:solidFill>
            <a:schemeClr val="bg1"/>
          </a:solidFill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218E08C-0BEA-45C2-8C09-4141DDDA0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067000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232F6090-14E0-44C6-B9FC-C91047BCDC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DB9402B-335C-4892-9E7C-C400E95BE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E7A4371D-4448-409A-93F3-0C92E3EBD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780149CB-4B8F-4FD1-AC5E-25670C9EA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92D49A1A-35B0-4620-9D1E-A782A0E97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AFF46F08-B1E4-44C1-BD4A-4191D6EAD9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8DB16610-3D81-4E5C-850D-5D1245C0D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2624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E05501B2-83AC-4299-BE5A-8CA16B408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2624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07CF1B90-3B3A-403E-A94F-8B82945D0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56A1CBA9-4AC1-4C42-9429-3FF31DF28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21318D9B-FD39-402A-ADFA-0E6CC789A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333FB08F-B346-47C0-A7CD-1DE53E6C0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12624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893AD6F2-6408-4A8E-9749-CB7388EF3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715D9D2F-1568-4BE3-A54A-69F52492B0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85393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9AB547A7-0D80-491F-98B4-C6B7CC4FC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7E2693CD-DAF5-4B26-9A2F-17673BF3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A96EEE12-952A-4693-B161-D7071D601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F4228DCC-1611-4BDC-90AA-231F67EB11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DA163C3C-D3DF-461F-B6A8-90C7C227D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4D021D29-2980-41C3-AB83-DA93C105B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AC09C1FA-1A9D-49A7-9D73-8B777140A3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244637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0B8D8CD4-7B9B-48A5-BC59-0CB859354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24463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224D0A27-A8B0-4020-9399-24127726E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168E8EBA-9F8C-4650-B9BE-38A0A56BC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6A460BB3-2605-4AA2-AE1D-B9FB61EBF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1E2E38EE-DBBE-4CC1-9498-E7193E1B2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2446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BF191D5C-7D2A-4408-A8F2-389D2360F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08F7193B-B379-4921-9F17-1841D5061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03786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B4C5E53C-6003-4F74-B1CA-C7EA1E499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CB97B2B1-1CF5-46A5-940D-AB8F57F5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0783F4F1-D8CE-4453-B79B-AD976E272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06A7A4C9-F24F-4F00-A2FA-29E788A0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EB694A32-59D6-46E3-8CE4-E4C485C2C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983EBB4C-28FF-41C6-90D6-5F30FC086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0707659D-8AE9-49B5-AB29-ECC099F49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63031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5C987ECC-9573-46EA-9C4A-7C3CAE39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6302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4DAF6708-18C2-4082-B024-6CEA32AE0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72CBB5AE-39E2-4D9B-A834-64D31B003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4592DE98-77BF-4E8E-AEB4-1934207BA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5AF5D9A0-BA94-4D2B-8479-26C55355B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63031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2CAA6A8E-7ACF-4EF7-AAD6-734A009D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3DD3695-F212-4BAD-BBB3-EC1F62474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22181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AB1B3ECB-7594-4C5C-B62B-E686C0A89E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5EE54C3C-D9E5-4782-B8F6-058EB2D63E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EAE78EEE-DC43-44E1-AB47-ACB80F94B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847D67EF-1141-4582-866E-FE02FB2360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99ECC931-60A1-4628-A34B-4B68DA3CC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A587D2BE-3417-44AE-BEEF-57F88CEC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FCEB2ED3-A08D-4286-B75D-893289F3F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7C7DB7BB-8173-4377-85B0-032B7BDAB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93EF69B4-3F48-4509-8BF8-926E23BC1D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C1A86650-1EF5-46E3-885D-96985105A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47EBBDE2-BD90-481F-A671-34E2186FB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87DAF1CB-838D-4C5C-8FB7-76BF677FE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64573DA8-D2F3-4644-AC79-83843615C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2624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41AB53B8-0D5C-44BD-A2A9-ABBF659E1F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29B7FA60-B453-4877-8D47-CA1209DF9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7A6D2414-BCCC-40E8-B990-47642EFE96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B0F37C2B-B7E6-420D-AD39-3AE4A2FBE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2624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F6417E45-D7FC-40B8-AD49-941B28D18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2624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2A8D1963-0C59-476C-AAFA-A7AF4FF50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8539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6BE777A9-EC29-46FC-AD21-AC7FD89B13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63BA1CE-93FB-42C7-8381-765E50023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7F30F275-ADC8-4FD1-8B4B-673B37517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DB20529C-F2DD-4607-8DEE-19A932968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B8029A9A-DFF9-49CE-8CEE-95A6695F3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85391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6822C2EC-B05D-4CE6-9D59-164769D0E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244634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53A0760F-F576-4A97-94AF-8BBE590844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CA76721C-646A-4910-AD1A-BE6B6776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065D4766-CAEC-4074-A9E2-6110A1238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4F1A0AC6-319D-49D8-A4FB-17A70E8E8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79502B48-2B92-45BF-B9AC-1102B38078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24463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6363AFA7-321F-431C-B2FD-ADCB4D24B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33EDDE1B-7379-4973-8CFD-F3C737104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1F20B58A-2DB8-46B2-9E93-9C8C817DC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A5A3EF12-3DA1-4505-A44B-1B9634887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5B08812B-9264-47E7-8EC8-1233869F6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2A29F226-A243-410B-BEE4-EBA9DD76F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0378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9DF57348-F837-475C-A7AA-3C7210041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63028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1E41B89A-9A45-4947-ADB0-940040049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6C1F1525-32BC-46E1-84E6-C2BB88730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C73A8972-BA44-40C6-B045-83E78C4D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C196E956-03D1-4F79-826A-A2F5E3DE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6302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ADA7B07B-EAC8-4FA5-B14F-3ABF8BA7A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63029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93C28672-FF9E-4FE0-AC47-2FDD26CD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4221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E347BAB3-EA9C-4ADD-AE5E-28F2E3C53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321920C4-EE31-4F03-A0D5-A280D3F4B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6EBB3D05-4C78-4F10-8D03-8909DBCFB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42217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FC65F531-84E4-463F-8791-EB6EDFA63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4221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A63BB6A3-D482-43F2-9F5F-20E163CC4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ABDCCD34-EB5D-4194-8A28-1424E98AE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81330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F058544E-163D-4FFF-9A69-0B3A3F2D66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11041486-0577-4F0E-8DD5-5E20E267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1D11099-C84E-43AC-9F20-92460E170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E598FB87-8AFF-4C56-9E2C-776F4641E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7701E761-16DE-4350-9718-DD81B37FB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552E747F-E415-4348-A11A-4CABCB64B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C6472F13-E6DE-4469-9563-F478261B6E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4057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5C72FE15-910B-4622-A14C-AFA2DFCC0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BAB8F759-DEFA-4D35-B76E-6D3034FB7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A1BBCEBD-DCE2-4354-B878-49ABEC367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2CBB3A18-0021-403F-8E24-8805829B4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8FDF7AAC-1EC6-4409-90AB-DBB984883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5B9999E8-7D25-4049-8328-685B556DC6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E77FC8A9-DEAE-424D-B460-12E0F3268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997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54F9C69A-0DCF-444A-B970-32B412048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8BD94DDA-54FF-48EE-9DAC-C0EA6F91D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E18A6989-0132-4CB7-BB68-EEBC4E080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A1357332-D19F-4C2B-B474-21D5539B9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295C7590-8B80-428C-95A9-638B26542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CA0E8A31-7520-4726-9D96-43BA87407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9407EEE0-5D8E-4CCC-A91B-0CB523227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3" y="365896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3799DFCC-868B-4257-B530-8E8D616CC5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99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F7F5EEB5-FE82-45A8-97C4-88460ABAF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49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CD76E4C7-EB07-499D-9BC3-FF39C8B61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86EFDF8D-E5F7-4EB8-B8DA-3CC7E21D8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2CA6506B-EACA-4FB2-81AB-E028F4478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0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193E4771-2787-4901-93D8-7E90F3F47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EA31773-15F1-4605-8787-6891ABB2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71811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1302C213-2CD5-4168-9534-111E6E81A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B9B36C24-2336-41FD-BAC4-6CD69DFD5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CA3AFAFE-D376-4A7B-928B-833531472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7C685A00-A4F7-4250-BAAA-70978DADE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E52682F3-EDD5-4BDC-BB19-A4540873A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2C5E1880-CFBA-4547-9C23-6D2C43304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439AAF4F-2AAD-4A02-A7FA-FE28D5286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7" y="3777362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05614144-9309-41ED-8E05-839A6EEFF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1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24324D6F-A81D-45F2-BA36-C53F1AB0C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3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6B00668D-07BC-47CF-9D1E-F94EC7C56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701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BCF78A89-29F2-4973-8463-DF3C57EFB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54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F5BCB645-FB02-40FC-99A4-06CA3F1B2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102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F6115A3A-2FBE-4633-A426-37D05BC071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50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AEFD8D2F-B95A-4C0A-AE85-53171B29F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481330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4DD4F397-1F35-4E06-8EC1-8F58C5191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B031E5E0-C77D-49F7-ADF2-258D23052D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3F044DE9-FE64-4C30-8191-7E1547880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9B18BCEB-85ED-4077-ACB7-FEB2F6443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00C0927E-2CCF-4F8E-8A54-22B8A93C9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48132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D0C3350E-04F5-4FED-9991-4DD964E099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4057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F43D0338-A6C9-4866-8D0C-072664518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405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40EA171B-27E2-4100-9D5F-123CF6E7F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22FD540C-F3DF-40F5-B2BE-BBD113EF4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57768D93-FAD4-4236-969B-B8EE8E88F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405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0F5E0490-21C2-4EF6-950D-38814F32C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40588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8E981C9B-710F-4034-AE82-28B1B0724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997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CC62C2CC-DBAE-4877-8F55-02FE00AE8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D8F57D8B-1988-441F-9DAE-A525DA5E9D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6715F028-3A13-4D5F-86C4-74C0AD81D6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DC6C9B50-47B3-44E7-B897-43D010A18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9973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F3F602F0-702E-4D5F-A4FC-0E602C02B9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9F379870-B34C-4DFC-9F0A-BDAB8C89F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6589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641092AC-FED1-4D1D-B57C-0AC883CA9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EA8A0B5E-5BB1-46AF-AC31-7D3756F354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1C519384-2192-432B-B768-64B4BC2DA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13C77A9D-44F0-4289-A611-D8AF81357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0A54AEDC-E418-4E02-A713-6CE30C0CDD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1" y="36589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24FECFE3-9F31-47B0-B17F-CF2A1CEE85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9" y="371813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68167DF4-8B16-419B-B7BA-2FD5FF6CC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A543D24F-44C0-4DDF-A30E-8C8407548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63DEAE3C-3931-41EE-B4A1-F9385602BE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B11945CD-32F6-4C09-82AF-551051231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92" y="371812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9109F44F-512F-4792-AED2-ECA80DDE16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0" y="37181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29B9E19B-BC56-46F2-BFFF-1688CEA55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77737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F573BDDE-4AED-43FB-B8D1-B5F370893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EFFDA684-6DFF-4629-830E-6F2ACAB8C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6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92E23250-6349-4726-AF61-08A57B3A2E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55" y="377735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8536AAE6-5497-4B0A-9C9F-4EAA1BB32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314" y="377745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52B72898-B9DE-4574-BB20-0C317954D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606318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8AFA34C9-B8B9-43C2-8847-2E44DDF46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166932"/>
            <a:ext cx="3582073" cy="4279709"/>
          </a:xfrm>
        </p:spPr>
        <p:txBody>
          <a:bodyPr anchor="ctr">
            <a:normAutofit/>
          </a:bodyPr>
          <a:lstStyle/>
          <a:p>
            <a:r>
              <a:rPr lang="cs-CZ" sz="3700">
                <a:solidFill>
                  <a:schemeClr val="bg1"/>
                </a:solidFill>
              </a:rPr>
              <a:t>Heterostrukturní laserová dioda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DBA6C4-440B-4F4B-A5DC-87E398724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3864" y="1166933"/>
            <a:ext cx="5716988" cy="4279709"/>
          </a:xfrm>
        </p:spPr>
        <p:txBody>
          <a:bodyPr anchor="ctr">
            <a:normAutofit/>
          </a:bodyPr>
          <a:lstStyle/>
          <a:p>
            <a:r>
              <a:rPr lang="cs-CZ" sz="2400"/>
              <a:t>S jednou heterostrukturou (jeden přechod)</a:t>
            </a:r>
          </a:p>
          <a:p>
            <a:endParaRPr lang="cs-CZ" sz="2400"/>
          </a:p>
          <a:p>
            <a:r>
              <a:rPr lang="cs-CZ" sz="2400"/>
              <a:t>S dvěmi heterostrukturami (dva přechody)</a:t>
            </a:r>
          </a:p>
          <a:p>
            <a:endParaRPr lang="cs-CZ" sz="2400"/>
          </a:p>
          <a:p>
            <a:endParaRPr lang="cs-CZ" sz="2400"/>
          </a:p>
          <a:p>
            <a:endParaRPr lang="cs-CZ" sz="2400"/>
          </a:p>
          <a:p>
            <a:endParaRPr lang="cs-CZ" sz="2400"/>
          </a:p>
        </p:txBody>
      </p:sp>
    </p:spTree>
    <p:extLst>
      <p:ext uri="{BB962C8B-B14F-4D97-AF65-F5344CB8AC3E}">
        <p14:creationId xmlns:p14="http://schemas.microsoft.com/office/powerpoint/2010/main" val="604125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69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B5BD6116-BD1F-4E70-A8A0-35943A5D5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290" y="3383121"/>
            <a:ext cx="3582072" cy="279325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3500" dirty="0">
                <a:solidFill>
                  <a:schemeClr val="bg1"/>
                </a:solidFill>
              </a:rPr>
              <a:t>LD s jednou </a:t>
            </a:r>
            <a:r>
              <a:rPr lang="cs-CZ" sz="3500" dirty="0" err="1">
                <a:solidFill>
                  <a:schemeClr val="bg1"/>
                </a:solidFill>
              </a:rPr>
              <a:t>heterostrukturou</a:t>
            </a:r>
            <a:endParaRPr lang="en-US" sz="3500" dirty="0">
              <a:solidFill>
                <a:schemeClr val="bg1"/>
              </a:solidFill>
            </a:endParaRPr>
          </a:p>
        </p:txBody>
      </p:sp>
      <p:pic>
        <p:nvPicPr>
          <p:cNvPr id="4" name="Obrázek 3" descr="Obsah obrázku text, snímek obrazovky, tiskárna&#10;&#10;Popis byl vytvořen automaticky">
            <a:extLst>
              <a:ext uri="{FF2B5EF4-FFF2-40B4-BE49-F238E27FC236}">
                <a16:creationId xmlns:a16="http://schemas.microsoft.com/office/drawing/2014/main" id="{A03F8324-2EFB-410D-A10C-358DD96820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6652" y="1804024"/>
            <a:ext cx="6642532" cy="2671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618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63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69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B5BD6116-BD1F-4E70-A8A0-35943A5D5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290" y="3383121"/>
            <a:ext cx="3582072" cy="279325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3500" dirty="0">
                <a:solidFill>
                  <a:schemeClr val="bg1"/>
                </a:solidFill>
              </a:rPr>
              <a:t>LD s dvojitou </a:t>
            </a:r>
            <a:r>
              <a:rPr lang="cs-CZ" sz="3500" dirty="0" err="1">
                <a:solidFill>
                  <a:schemeClr val="bg1"/>
                </a:solidFill>
              </a:rPr>
              <a:t>heterostrukturou</a:t>
            </a:r>
            <a:endParaRPr lang="en-US" sz="3500" dirty="0">
              <a:solidFill>
                <a:schemeClr val="bg1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5F5B789-5D37-4FFC-819E-688D8BBDF9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6652" y="1679986"/>
            <a:ext cx="6642532" cy="291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125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E708407-D01D-4E57-8998-FF799DBC3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BFF64CA-525F-4292-BB35-E2E54A102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23" y="1622066"/>
            <a:ext cx="3554226" cy="2663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5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Laserov</a:t>
            </a:r>
            <a:r>
              <a:rPr lang="cs-CZ" sz="35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á</a:t>
            </a:r>
            <a:r>
              <a:rPr lang="en-US" sz="35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5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diod</a:t>
            </a:r>
            <a:r>
              <a:rPr lang="cs-CZ" sz="35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</a:t>
            </a:r>
            <a:r>
              <a:rPr lang="en-US" sz="35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s </a:t>
            </a:r>
            <a:r>
              <a:rPr lang="en-US" sz="35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kvantovou</a:t>
            </a:r>
            <a:r>
              <a:rPr lang="en-US" sz="35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5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jámou</a:t>
            </a:r>
            <a:endParaRPr lang="en-US" sz="35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F963B07-5C9E-478C-A53E-B6F5B4A78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152F29E-C625-4313-96BF-5675B357C0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C2A5CB78-6497-4151-83B6-568BD27EC5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2CF8FEB9-6C73-43D7-A129-DCC3F58405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104" y="981702"/>
            <a:ext cx="6472362" cy="4308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6101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3AE3E89-6B45-4E06-809A-FA7748ED3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Hranově</a:t>
            </a:r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vyzařující</a:t>
            </a:r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lasery</a:t>
            </a:r>
            <a:r>
              <a:rPr lang="cs-CZ" sz="3200" dirty="0">
                <a:solidFill>
                  <a:schemeClr val="bg1"/>
                </a:solidFill>
              </a:rPr>
              <a:t>, EEL (</a:t>
            </a:r>
            <a:r>
              <a:rPr lang="cs-CZ" sz="3200" dirty="0" err="1">
                <a:solidFill>
                  <a:schemeClr val="bg1"/>
                </a:solidFill>
              </a:rPr>
              <a:t>Edge</a:t>
            </a:r>
            <a:r>
              <a:rPr lang="cs-CZ" sz="3200" dirty="0">
                <a:solidFill>
                  <a:schemeClr val="bg1"/>
                </a:solidFill>
              </a:rPr>
              <a:t> </a:t>
            </a:r>
            <a:r>
              <a:rPr lang="cs-CZ" sz="3200" dirty="0" err="1">
                <a:solidFill>
                  <a:schemeClr val="bg1"/>
                </a:solidFill>
              </a:rPr>
              <a:t>Emiting</a:t>
            </a:r>
            <a:r>
              <a:rPr lang="cs-CZ" sz="3200" dirty="0">
                <a:solidFill>
                  <a:schemeClr val="bg1"/>
                </a:solidFill>
              </a:rPr>
              <a:t> </a:t>
            </a:r>
            <a:r>
              <a:rPr lang="cs-CZ" sz="3200" dirty="0" err="1">
                <a:solidFill>
                  <a:schemeClr val="bg1"/>
                </a:solidFill>
              </a:rPr>
              <a:t>Lasers</a:t>
            </a:r>
            <a:r>
              <a:rPr lang="cs-CZ" sz="3200" dirty="0">
                <a:solidFill>
                  <a:schemeClr val="bg1"/>
                </a:solidFill>
              </a:rPr>
              <a:t>)</a:t>
            </a:r>
            <a:endParaRPr lang="en-US" sz="3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2D92B128-BC47-4445-8681-7D87DCCC17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827627"/>
            <a:ext cx="10905066" cy="4089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484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C2C2A6B-3873-47D6-917E-FFA29F12E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Plošně</a:t>
            </a:r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vyzařující</a:t>
            </a:r>
            <a:r>
              <a:rPr lang="en-US" sz="32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lasery</a:t>
            </a:r>
            <a:r>
              <a:rPr lang="cs-CZ" sz="3200" dirty="0">
                <a:solidFill>
                  <a:schemeClr val="bg1"/>
                </a:solidFill>
              </a:rPr>
              <a:t>, </a:t>
            </a:r>
            <a:r>
              <a:rPr lang="en-US" sz="3200" dirty="0">
                <a:solidFill>
                  <a:schemeClr val="bg1"/>
                </a:solidFill>
              </a:rPr>
              <a:t>VCSEL (Vertical Cavity Surface </a:t>
            </a:r>
            <a:r>
              <a:rPr lang="en-US" sz="3200" dirty="0" err="1">
                <a:solidFill>
                  <a:schemeClr val="bg1"/>
                </a:solidFill>
              </a:rPr>
              <a:t>Emiting</a:t>
            </a:r>
            <a:r>
              <a:rPr lang="en-US" sz="3200" dirty="0">
                <a:solidFill>
                  <a:schemeClr val="bg1"/>
                </a:solidFill>
              </a:rPr>
              <a:t> Lasers) </a:t>
            </a:r>
            <a:endParaRPr lang="en-US" sz="32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B2F6AF53-7965-4FD9-BBAC-BEE62E88CB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3663" y="1675227"/>
            <a:ext cx="8744674" cy="4394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418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8DE9DA3-FB1E-410F-AC8C-2491D79BB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Použití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9FE414-D6B8-4224-BF9A-9E70C487D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Integrovaný obvod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 Optické vlnovody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Čtečky čárových kódů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Laserové tiskárny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48657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8DE9DA3-FB1E-410F-AC8C-2491D79BB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</a:rPr>
              <a:t>Příklady PL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9FE414-D6B8-4224-BF9A-9E70C487D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 Aktivní oblast/Substrát/Vlnová d.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 </a:t>
            </a:r>
            <a:r>
              <a:rPr lang="cs-CZ" dirty="0" err="1">
                <a:solidFill>
                  <a:schemeClr val="bg1"/>
                </a:solidFill>
              </a:rPr>
              <a:t>InGaN</a:t>
            </a:r>
            <a:r>
              <a:rPr lang="cs-CZ" dirty="0">
                <a:solidFill>
                  <a:schemeClr val="bg1"/>
                </a:solidFill>
              </a:rPr>
              <a:t>/</a:t>
            </a:r>
            <a:r>
              <a:rPr lang="cs-CZ" dirty="0" err="1">
                <a:solidFill>
                  <a:schemeClr val="bg1"/>
                </a:solidFill>
              </a:rPr>
              <a:t>GaN</a:t>
            </a:r>
            <a:r>
              <a:rPr lang="cs-CZ" dirty="0">
                <a:solidFill>
                  <a:schemeClr val="bg1"/>
                </a:solidFill>
              </a:rPr>
              <a:t> 	380 nm,450 </a:t>
            </a:r>
            <a:r>
              <a:rPr lang="cs-CZ" dirty="0" err="1">
                <a:solidFill>
                  <a:schemeClr val="bg1"/>
                </a:solidFill>
              </a:rPr>
              <a:t>nm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 err="1">
                <a:solidFill>
                  <a:schemeClr val="bg1"/>
                </a:solidFill>
              </a:rPr>
              <a:t>AlGaInP</a:t>
            </a:r>
            <a:r>
              <a:rPr lang="cs-CZ" dirty="0">
                <a:solidFill>
                  <a:schemeClr val="bg1"/>
                </a:solidFill>
              </a:rPr>
              <a:t>/</a:t>
            </a:r>
            <a:r>
              <a:rPr lang="cs-CZ" dirty="0" err="1">
                <a:solidFill>
                  <a:schemeClr val="bg1"/>
                </a:solidFill>
              </a:rPr>
              <a:t>GaAs</a:t>
            </a:r>
            <a:r>
              <a:rPr lang="cs-CZ" dirty="0">
                <a:solidFill>
                  <a:schemeClr val="bg1"/>
                </a:solidFill>
              </a:rPr>
              <a:t> 	630-670 </a:t>
            </a:r>
            <a:r>
              <a:rPr lang="cs-CZ" dirty="0" err="1">
                <a:solidFill>
                  <a:schemeClr val="bg1"/>
                </a:solidFill>
              </a:rPr>
              <a:t>nm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 err="1">
                <a:solidFill>
                  <a:schemeClr val="bg1"/>
                </a:solidFill>
              </a:rPr>
              <a:t>AlGaAs</a:t>
            </a:r>
            <a:r>
              <a:rPr lang="cs-CZ" dirty="0">
                <a:solidFill>
                  <a:schemeClr val="bg1"/>
                </a:solidFill>
              </a:rPr>
              <a:t>/</a:t>
            </a:r>
            <a:r>
              <a:rPr lang="cs-CZ" dirty="0" err="1">
                <a:solidFill>
                  <a:schemeClr val="bg1"/>
                </a:solidFill>
              </a:rPr>
              <a:t>GaAs</a:t>
            </a:r>
            <a:r>
              <a:rPr lang="cs-CZ" dirty="0">
                <a:solidFill>
                  <a:schemeClr val="bg1"/>
                </a:solidFill>
              </a:rPr>
              <a:t>	720–850 </a:t>
            </a:r>
            <a:r>
              <a:rPr lang="cs-CZ" dirty="0" err="1">
                <a:solidFill>
                  <a:schemeClr val="bg1"/>
                </a:solidFill>
              </a:rPr>
              <a:t>nm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 err="1">
                <a:solidFill>
                  <a:schemeClr val="bg1"/>
                </a:solidFill>
              </a:rPr>
              <a:t>InGaAs</a:t>
            </a:r>
            <a:r>
              <a:rPr lang="cs-CZ" dirty="0">
                <a:solidFill>
                  <a:schemeClr val="bg1"/>
                </a:solidFill>
              </a:rPr>
              <a:t>/</a:t>
            </a:r>
            <a:r>
              <a:rPr lang="cs-CZ" dirty="0" err="1">
                <a:solidFill>
                  <a:schemeClr val="bg1"/>
                </a:solidFill>
              </a:rPr>
              <a:t>GaAs</a:t>
            </a:r>
            <a:r>
              <a:rPr lang="cs-CZ" dirty="0">
                <a:solidFill>
                  <a:schemeClr val="bg1"/>
                </a:solidFill>
              </a:rPr>
              <a:t>	900-1100 </a:t>
            </a:r>
            <a:r>
              <a:rPr lang="cs-CZ" dirty="0" err="1">
                <a:solidFill>
                  <a:schemeClr val="bg1"/>
                </a:solidFill>
              </a:rPr>
              <a:t>nm</a:t>
            </a:r>
            <a:endParaRPr lang="cs-CZ" dirty="0">
              <a:solidFill>
                <a:schemeClr val="bg1"/>
              </a:solidFill>
            </a:endParaRPr>
          </a:p>
          <a:p>
            <a:r>
              <a:rPr lang="cs-CZ" dirty="0" err="1">
                <a:solidFill>
                  <a:schemeClr val="bg1"/>
                </a:solidFill>
              </a:rPr>
              <a:t>InGaAsP</a:t>
            </a:r>
            <a:r>
              <a:rPr lang="cs-CZ" dirty="0">
                <a:solidFill>
                  <a:schemeClr val="bg1"/>
                </a:solidFill>
              </a:rPr>
              <a:t>/</a:t>
            </a:r>
            <a:r>
              <a:rPr lang="cs-CZ" dirty="0" err="1">
                <a:solidFill>
                  <a:schemeClr val="bg1"/>
                </a:solidFill>
              </a:rPr>
              <a:t>InP</a:t>
            </a:r>
            <a:r>
              <a:rPr lang="cs-CZ" dirty="0">
                <a:solidFill>
                  <a:schemeClr val="bg1"/>
                </a:solidFill>
              </a:rPr>
              <a:t> 	1.2–2.0 </a:t>
            </a:r>
            <a:r>
              <a:rPr lang="el-GR" dirty="0">
                <a:solidFill>
                  <a:schemeClr val="bg1"/>
                </a:solidFill>
              </a:rPr>
              <a:t>μ</a:t>
            </a:r>
            <a:r>
              <a:rPr lang="cs-CZ" dirty="0">
                <a:solidFill>
                  <a:schemeClr val="bg1"/>
                </a:solidFill>
              </a:rPr>
              <a:t>m, </a:t>
            </a:r>
          </a:p>
          <a:p>
            <a:r>
              <a:rPr lang="cs-CZ" dirty="0" err="1">
                <a:solidFill>
                  <a:schemeClr val="bg1"/>
                </a:solidFill>
              </a:rPr>
              <a:t>AlGaAsSb</a:t>
            </a:r>
            <a:r>
              <a:rPr lang="cs-CZ" dirty="0">
                <a:solidFill>
                  <a:schemeClr val="bg1"/>
                </a:solidFill>
              </a:rPr>
              <a:t>/</a:t>
            </a:r>
            <a:r>
              <a:rPr lang="cs-CZ" dirty="0" err="1">
                <a:solidFill>
                  <a:schemeClr val="bg1"/>
                </a:solidFill>
              </a:rPr>
              <a:t>GaSb</a:t>
            </a:r>
            <a:r>
              <a:rPr lang="cs-CZ" dirty="0">
                <a:solidFill>
                  <a:schemeClr val="bg1"/>
                </a:solidFill>
              </a:rPr>
              <a:t>   1.8–3.4 </a:t>
            </a:r>
            <a:r>
              <a:rPr lang="el-GR" dirty="0">
                <a:solidFill>
                  <a:schemeClr val="bg1"/>
                </a:solidFill>
              </a:rPr>
              <a:t>μ</a:t>
            </a:r>
            <a:r>
              <a:rPr lang="cs-CZ" dirty="0">
                <a:solidFill>
                  <a:schemeClr val="bg1"/>
                </a:solidFill>
              </a:rPr>
              <a:t>m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200539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677BAFB-3BD3-41BB-9107-FAE224AE21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6823A9B-C188-42D4-847C-3AD928DB14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42784" y="253140"/>
            <a:ext cx="6184555" cy="6184555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4B557F3-1A0C-4749-A6DB-EAC082DF3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24848" y="253140"/>
            <a:ext cx="6184555" cy="6184555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5D55AA6-3751-494F-868A-DCEDC5CE82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03723" y="136525"/>
            <a:ext cx="6184555" cy="618455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ABE5E94-99C1-418F-BE7C-CC1B40D1E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1400" y="965580"/>
            <a:ext cx="5204489" cy="31605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Dekuji za pozornost</a:t>
            </a:r>
          </a:p>
        </p:txBody>
      </p:sp>
      <p:sp>
        <p:nvSpPr>
          <p:cNvPr id="15" name="Graphic 212">
            <a:extLst>
              <a:ext uri="{FF2B5EF4-FFF2-40B4-BE49-F238E27FC236}">
                <a16:creationId xmlns:a16="http://schemas.microsoft.com/office/drawing/2014/main" id="{4D4C00DC-4DC6-4CD2-9E31-F17E6CEBC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sp>
        <p:nvSpPr>
          <p:cNvPr id="17" name="Graphic 212">
            <a:extLst>
              <a:ext uri="{FF2B5EF4-FFF2-40B4-BE49-F238E27FC236}">
                <a16:creationId xmlns:a16="http://schemas.microsoft.com/office/drawing/2014/main" id="{D82AB1B2-7970-42CF-8BF5-567C69E9FF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56275" y="975977"/>
            <a:ext cx="413564" cy="413564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lt1"/>
              </a:solidFill>
            </a:endParaRPr>
          </a:p>
        </p:txBody>
      </p:sp>
      <p:grpSp>
        <p:nvGrpSpPr>
          <p:cNvPr id="19" name="Graphic 190">
            <a:extLst>
              <a:ext uri="{FF2B5EF4-FFF2-40B4-BE49-F238E27FC236}">
                <a16:creationId xmlns:a16="http://schemas.microsoft.com/office/drawing/2014/main" id="{66FB5A75-BDE2-4F12-A95B-C48788A76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80947" y="1755501"/>
            <a:ext cx="1598829" cy="531293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DC86CBC8-A814-4C0C-A287-7C549693D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AA52F4F-14E6-402F-A196-668B9CA9BC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3" name="Oval 22">
            <a:extLst>
              <a:ext uri="{FF2B5EF4-FFF2-40B4-BE49-F238E27FC236}">
                <a16:creationId xmlns:a16="http://schemas.microsoft.com/office/drawing/2014/main" id="{C10FB9CA-E7FA-462C-B537-F1224ED1A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D8469AE7-A75B-4F37-850B-EF5974ABE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9820" y="4236107"/>
            <a:ext cx="510988" cy="510988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7" name="Graphic 4">
            <a:extLst>
              <a:ext uri="{FF2B5EF4-FFF2-40B4-BE49-F238E27FC236}">
                <a16:creationId xmlns:a16="http://schemas.microsoft.com/office/drawing/2014/main" id="{63301095-70B2-49AA-8DA9-A35629AD6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597506" y="4175798"/>
            <a:ext cx="1861486" cy="1861665"/>
            <a:chOff x="5734053" y="3067000"/>
            <a:chExt cx="724484" cy="724549"/>
          </a:xfrm>
          <a:solidFill>
            <a:schemeClr val="bg1"/>
          </a:solidFill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218E08C-0BEA-45C2-8C09-4141DDDA0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067000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32F6090-14E0-44C6-B9FC-C91047BCDC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FDB9402B-335C-4892-9E7C-C400E95BE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E7A4371D-4448-409A-93F3-0C92E3EBDC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780149CB-4B8F-4FD1-AC5E-25670C9EA0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92D49A1A-35B0-4620-9D1E-A782A0E978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FF46F08-B1E4-44C1-BD4A-4191D6EAD9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8DB16610-3D81-4E5C-850D-5D1245C0D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2624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E05501B2-83AC-4299-BE5A-8CA16B408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2624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07CF1B90-3B3A-403E-A94F-8B82945D07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56A1CBA9-4AC1-4C42-9429-3FF31DF282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21318D9B-FD39-402A-ADFA-0E6CC789A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333FB08F-B346-47C0-A7CD-1DE53E6C0D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12624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893AD6F2-6408-4A8E-9749-CB7388EF3D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2624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715D9D2F-1568-4BE3-A54A-69F52492B0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185393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9AB547A7-0D80-491F-98B4-C6B7CC4FC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7E2693CD-DAF5-4B26-9A2F-17673BF31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96EEE12-952A-4693-B161-D7071D6010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F4228DCC-1611-4BDC-90AA-231F67EB11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DA163C3C-D3DF-461F-B6A8-90C7C227D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185393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4D021D29-2980-41C3-AB83-DA93C105BC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18539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AC09C1FA-1A9D-49A7-9D73-8B777140A3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244637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0B8D8CD4-7B9B-48A5-BC59-0CB859354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24463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224D0A27-A8B0-4020-9399-24127726E6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8E8EBA-9F8C-4650-B9BE-38A0A56BC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6A460BB3-2605-4AA2-AE1D-B9FB61EBF2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1E2E38EE-DBBE-4CC1-9498-E7193E1B28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2446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BF191D5C-7D2A-4408-A8F2-389D2360F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24463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08F7193B-B379-4921-9F17-1841D50611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03786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B4C5E53C-6003-4F74-B1CA-C7EA1E4993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CB97B2B1-1CF5-46A5-940D-AB8F57F59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0783F4F1-D8CE-4453-B79B-AD976E272C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6A7A4C9-F24F-4F00-A2FA-29E788A09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EB694A32-59D6-46E3-8CE4-E4C485C2C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983EBB4C-28FF-41C6-90D6-5F30FC0868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0707659D-8AE9-49B5-AB29-ECC099F495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363031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5C987ECC-9573-46EA-9C4A-7C3CAE39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36302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DAF6708-18C2-4082-B024-6CEA32AE0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72CBB5AE-39E2-4D9B-A834-64D31B003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4592DE98-77BF-4E8E-AEB4-1934207BAE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5AF5D9A0-BA94-4D2B-8479-26C55355B6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363031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2CAA6A8E-7ACF-4EF7-AAD6-734A009DCF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3630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D3DD3695-F212-4BAD-BBB3-EC1F62474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22181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B1B3ECB-7594-4C5C-B62B-E686C0A89E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5EE54C3C-D9E5-4782-B8F6-058EB2D63E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EAE78EEE-DC43-44E1-AB47-ACB80F94B1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847D67EF-1141-4582-866E-FE02FB2360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99ECC931-60A1-4628-A34B-4B68DA3CC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4221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A587D2BE-3417-44AE-BEEF-57F88CECB4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FCEB2ED3-A08D-4286-B75D-893289F3F3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06700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7C7DB7BB-8173-4377-85B0-032B7BDAB6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93EF69B4-3F48-4509-8BF8-926E23BC1D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C1A86650-1EF5-46E3-885D-96985105A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47EBBDE2-BD90-481F-A671-34E2186FB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87DAF1CB-838D-4C5C-8FB7-76BF677FE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067000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64573DA8-D2F3-4644-AC79-83843615C4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2624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41AB53B8-0D5C-44BD-A2A9-ABBF659E1F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29B7FA60-B453-4877-8D47-CA1209DF9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7A6D2414-BCCC-40E8-B990-47642EFE96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2624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B0F37C2B-B7E6-420D-AD39-3AE4A2FBE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2624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F6417E45-D7FC-40B8-AD49-941B28D18C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2624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2A8D1963-0C59-476C-AAFA-A7AF4FF508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18539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6BE777A9-EC29-46FC-AD21-AC7FD89B13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3BA1CE-93FB-42C7-8381-765E500232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7F30F275-ADC8-4FD1-8B4B-673B37517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DB20529C-F2DD-4607-8DEE-19A932968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18539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B8029A9A-DFF9-49CE-8CEE-95A6695F39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185391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6822C2EC-B05D-4CE6-9D59-164769D0E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244634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53A0760F-F576-4A97-94AF-8BBE590844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CA76721C-646A-4910-AD1A-BE6B67767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065D4766-CAEC-4074-A9E2-6110A12389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4F1A0AC6-319D-49D8-A4FB-17A70E8E89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24463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79502B48-2B92-45BF-B9AC-1102B38078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24463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6363AFA7-321F-431C-B2FD-ADCB4D24BD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0378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3EDDE1B-7379-4973-8CFD-F3C737104D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F20B58A-2DB8-46B2-9E93-9C8C817DCD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A5A3EF12-3DA1-4505-A44B-1B9634887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5B08812B-9264-47E7-8EC8-1233869F6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037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2A29F226-A243-410B-BEE4-EBA9DD76F8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0378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9DF57348-F837-475C-A7AA-3C7210041E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363028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1E41B89A-9A45-4947-ADB0-940040049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6C1F1525-32BC-46E1-84E6-C2BB88730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C73A8972-BA44-40C6-B045-83E78C4D4A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36302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C196E956-03D1-4F79-826A-A2F5E3DE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36302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ADA7B07B-EAC8-4FA5-B14F-3ABF8BA7A2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363029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93C28672-FF9E-4FE0-AC47-2FDD26CD75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87" y="34221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E347BAB3-EA9C-4ADD-AE5E-28F2E3C53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38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321920C4-EE31-4F03-A0D5-A280D3F4B1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83" y="34221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6EBB3D05-4C78-4F10-8D03-8909DBCFB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33" y="342217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FC65F531-84E4-463F-8791-EB6EDFA63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79" y="34221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A63BB6A3-D482-43F2-9F5F-20E163CC4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9" y="34221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ABDCCD34-EB5D-4194-8A28-1424E98AE4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481330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F058544E-163D-4FFF-9A69-0B3A3F2D66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11041486-0577-4F0E-8DD5-5E20E26729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71D11099-C84E-43AC-9F20-92460E1708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E598FB87-8AFF-4C56-9E2C-776F4641E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7701E761-16DE-4350-9718-DD81B37FB9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481330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552E747F-E415-4348-A11A-4CABCB64B5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C6472F13-E6DE-4469-9563-F478261B6E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4057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5C72FE15-910B-4622-A14C-AFA2DFCC02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BAB8F759-DEFA-4D35-B76E-6D3034FB7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A1BBCEBD-DCE2-4354-B878-49ABEC3679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2CBB3A18-0021-403F-8E24-8805829B42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8FDF7AAC-1EC6-4409-90AB-DBB984883D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2" y="3540575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5B9999E8-7D25-4049-8328-685B556DC6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4057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E77FC8A9-DEAE-424D-B460-12E0F3268D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5997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54F9C69A-0DCF-444A-B970-32B4120483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8BD94DDA-54FF-48EE-9DAC-C0EA6F91D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E18A6989-0132-4CB7-BB68-EEBC4E0806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A1357332-D19F-4C2B-B474-21D5539B90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295C7590-8B80-428C-95A9-638B265425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5997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CA0E8A31-7520-4726-9D96-43BA87407E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5997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9407EEE0-5D8E-4CCC-A91B-0CB523227C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3" y="365896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3799DFCC-868B-4257-B530-8E8D616CC5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99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F7F5EEB5-FE82-45A8-97C4-88460ABAFB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49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CD76E4C7-EB07-499D-9BC3-FF39C8B61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86EFDF8D-E5F7-4EB8-B8DA-3CC7E21D88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5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2CA6506B-EACA-4FB2-81AB-E028F4478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0" y="365896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193E4771-2787-4901-93D8-7E90F3F479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65896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0EA31773-15F1-4605-8787-6891ABB21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5" y="3718118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1302C213-2CD5-4168-9534-111E6E81A8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0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B9B36C24-2336-41FD-BAC4-6CD69DFD55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0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CA3AFAFE-D376-4A7B-928B-833531472D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9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7C685A00-A4F7-4250-BAAA-70978DADE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46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E52682F3-EDD5-4BDC-BB19-A4540873A8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91" y="371811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2C5E1880-CFBA-4547-9C23-6D2C433048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42" y="371811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439AAF4F-2AAD-4A02-A7FA-FE28D5286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57" y="3777362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05614144-9309-41ED-8E05-839A6EEFF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301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24324D6F-A81D-45F2-BA36-C53F1AB0C6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53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6B00668D-07BC-47CF-9D1E-F94EC7C56F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701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BCF78A89-29F2-4973-8463-DF3C57EFB4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54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F5BCB645-FB02-40FC-99A4-06CA3F1B2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102" y="377736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F6115A3A-2FBE-4633-A426-37D05BC071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50" y="377736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AEFD8D2F-B95A-4C0A-AE85-53171B29F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481330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4DD4F397-1F35-4E06-8EC1-8F58C51912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B031E5E0-C77D-49F7-ADF2-258D23052D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3F044DE9-FE64-4C30-8191-7E1547880C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9B18BCEB-85ED-4077-ACB7-FEB2F6443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481330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00C0927E-2CCF-4F8E-8A54-22B8A93C9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48132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D0C3350E-04F5-4FED-9991-4DD964E099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40578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F43D0338-A6C9-4866-8D0C-072664518E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405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40EA171B-27E2-4100-9D5F-123CF6E7F9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22FD540C-F3DF-40F5-B2BE-BBD113EF43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4058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57768D93-FAD4-4236-969B-B8EE8E88F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4058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0F5E0490-21C2-4EF6-950D-38814F32C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40588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8E981C9B-710F-4034-AE82-28B1B07245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59973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CC62C2CC-DBAE-4877-8F55-02FE00AE8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D8F57D8B-1988-441F-9DAE-A525DA5E9D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6715F028-3A13-4D5F-86C4-74C0AD81D6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DC6C9B50-47B3-44E7-B897-43D010A18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59973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F3F602F0-702E-4D5F-A4FC-0E602C02B9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37" y="359973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9F379870-B34C-4DFC-9F0A-BDAB8C89F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6589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641092AC-FED1-4D1D-B57C-0AC883CA95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46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EA8A0B5E-5BB1-46AF-AC31-7D3756F354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1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1C519384-2192-432B-B768-64B4BC2DA9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2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13C77A9D-44F0-4289-A611-D8AF813570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8" y="36589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0A54AEDC-E418-4E02-A713-6CE30C0CDD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1" y="36589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24FECFE3-9F31-47B0-B17F-CF2A1CEE85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9" y="371813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68167DF4-8B16-419B-B7BA-2FD5FF6CC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A543D24F-44C0-4DDF-A30E-8C8407548F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63DEAE3C-3931-41EE-B4A1-F9385602BE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45" y="37181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B11945CD-32F6-4C09-82AF-551051231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92" y="3718128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9109F44F-512F-4792-AED2-ECA80DDE16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40" y="37181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29B9E19B-BC56-46F2-BFFF-1688CEA55A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95" y="3777375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F573BDDE-4AED-43FB-B8D1-B5F3708931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50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EFFDA684-6DFF-4629-830E-6F2ACAB8C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96" y="3777375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92E23250-6349-4726-AF61-08A57B3A2E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55" y="3777354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8536AAE6-5497-4B0A-9C9F-4EAA1BB322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314" y="3777450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52B72898-B9DE-4574-BB20-0C317954D4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67619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EBFCD5-5356-4326-8D39-8235A46CD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0809" y="1187311"/>
            <a:ext cx="5089552" cy="4483379"/>
          </a:xfrm>
          <a:prstGeom prst="rect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14848-248A-47DD-88E0-95099D951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301" y="1178924"/>
            <a:ext cx="5089552" cy="4483379"/>
          </a:xfrm>
          <a:prstGeom prst="rect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8BDA89-0D2C-4C4E-99F6-D7A220FE48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3787" y="1130846"/>
            <a:ext cx="5039475" cy="4439266"/>
          </a:xfrm>
          <a:prstGeom prst="rect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aphic 38">
            <a:extLst>
              <a:ext uri="{FF2B5EF4-FFF2-40B4-BE49-F238E27FC236}">
                <a16:creationId xmlns:a16="http://schemas.microsoft.com/office/drawing/2014/main" id="{6B67BE95-96EF-433C-9F29-B0732AA6B6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3040" y="1424181"/>
            <a:ext cx="1355538" cy="503582"/>
            <a:chOff x="2267504" y="2540250"/>
            <a:chExt cx="1990951" cy="739640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D324976-1596-4B76-A61C-5626816B24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44DEF24-FB22-48A2-8257-B97AD7E1AA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7CE98B01-ED41-482F-AFA1-19C7FA7C0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B9CABDD0-8DF6-4974-A224-9A2A81778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02502" y="629793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4" name="Graphic 4">
            <a:extLst>
              <a:ext uri="{FF2B5EF4-FFF2-40B4-BE49-F238E27FC236}">
                <a16:creationId xmlns:a16="http://schemas.microsoft.com/office/drawing/2014/main" id="{D6E8B984-55B9-4A62-A043-997D00F0A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532680" y="5188771"/>
            <a:ext cx="1076787" cy="1076789"/>
            <a:chOff x="5829300" y="3162300"/>
            <a:chExt cx="532256" cy="532257"/>
          </a:xfrm>
          <a:solidFill>
            <a:schemeClr val="bg1"/>
          </a:solidFill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4FAF4A8-82EB-4F6F-B601-43EBF0BD12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6F2473F-E069-4558-9B41-E285BBE030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C9A4A76-2C9F-486C-9663-6A30A022DE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8431DC7-D4CB-479A-AFA4-5B0C597A2E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30755DA1-6F28-4612-A4A7-B915468C6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4616ED79-5475-49E6-A5FE-8D9DB12FB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1DCEB47-7140-4682-8DBF-7667BE28F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A931BD3-5A56-42F2-B6B5-647B28D1CF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20E4C8E-4190-498D-9556-6DA668A81F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54B2F30F-0B57-4D60-A087-CD6A471F68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C5E8C73-ED41-4214-AEE6-3C5F49384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1F94534-FE3E-476C-870B-E714E4A66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8DE6C1B0-4D58-4937-B2B7-B1207CA18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295D2B68-B4F6-4F67-91E8-50FE4A558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91619"/>
            <a:ext cx="4905401" cy="4042196"/>
          </a:xfrm>
        </p:spPr>
        <p:txBody>
          <a:bodyPr>
            <a:norm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Outline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EAAE2B-F469-4FE7-B825-A7BDBB058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chemeClr val="bg1"/>
                </a:solidFill>
              </a:rPr>
              <a:t>Laserová dioda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Laserová činnost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Princip</a:t>
            </a:r>
          </a:p>
          <a:p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Struktury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  <a:p>
            <a:r>
              <a:rPr lang="cs-CZ" dirty="0">
                <a:solidFill>
                  <a:schemeClr val="bg1"/>
                </a:solidFill>
              </a:rPr>
              <a:t>Použití</a:t>
            </a:r>
          </a:p>
        </p:txBody>
      </p:sp>
    </p:spTree>
    <p:extLst>
      <p:ext uri="{BB962C8B-B14F-4D97-AF65-F5344CB8AC3E}">
        <p14:creationId xmlns:p14="http://schemas.microsoft.com/office/powerpoint/2010/main" val="1206641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0" name="Rectangle 5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rázek 3" descr="Obsah obrázku kovové nádobí, šroub, ozubené kolo&#10;&#10;Popis byl vytvořen automaticky">
            <a:extLst>
              <a:ext uri="{FF2B5EF4-FFF2-40B4-BE49-F238E27FC236}">
                <a16:creationId xmlns:a16="http://schemas.microsoft.com/office/drawing/2014/main" id="{59BE272A-35B1-4020-BC0D-373DC804F2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36" r="9089" b="5741"/>
          <a:stretch/>
        </p:blipFill>
        <p:spPr>
          <a:xfrm>
            <a:off x="3523485" y="10"/>
            <a:ext cx="8668512" cy="6857990"/>
          </a:xfrm>
          <a:prstGeom prst="rect">
            <a:avLst/>
          </a:prstGeom>
        </p:spPr>
      </p:pic>
      <p:sp>
        <p:nvSpPr>
          <p:cNvPr id="62" name="Rectangle 6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C3DCD1C-6591-4756-9934-20F78DB24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dirty="0" err="1"/>
              <a:t>Laserová</a:t>
            </a:r>
            <a:r>
              <a:rPr lang="en-US" sz="4800" dirty="0"/>
              <a:t> </a:t>
            </a:r>
            <a:r>
              <a:rPr lang="en-US" sz="4800" dirty="0" err="1"/>
              <a:t>diod</a:t>
            </a:r>
            <a:r>
              <a:rPr lang="cs-CZ" sz="4800" dirty="0"/>
              <a:t>a</a:t>
            </a:r>
            <a:endParaRPr lang="en-US" sz="480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8161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6F9E488-0718-4E1E-9D12-26779F6062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E708407-D01D-4E57-8998-FF799DBC37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C577C34-8B7E-4C99-9704-E51110D3B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23" y="1622066"/>
            <a:ext cx="3554226" cy="2663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Laserová dioda 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F963B07-5C9E-478C-A53E-B6F5B4A789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A152F29E-C625-4313-96BF-5675B357C0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5">
              <a:extLst>
                <a:ext uri="{FF2B5EF4-FFF2-40B4-BE49-F238E27FC236}">
                  <a16:creationId xmlns:a16="http://schemas.microsoft.com/office/drawing/2014/main" id="{C2A5CB78-6497-4151-83B6-568BD27EC5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5FA62C7-9188-4423-A4EA-1FD6C3A471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788" y="896111"/>
            <a:ext cx="5960993" cy="447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053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F59E8D-C053-4881-84A6-C688AD47A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667039" cy="1676603"/>
          </a:xfrm>
        </p:spPr>
        <p:txBody>
          <a:bodyPr>
            <a:normAutofit/>
          </a:bodyPr>
          <a:lstStyle/>
          <a:p>
            <a:r>
              <a:rPr lang="cs-CZ" sz="3600"/>
              <a:t>Laserová činnost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6C47682-F83E-4F0E-9FD1-E959AEF63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1"/>
            <a:ext cx="3667036" cy="3779520"/>
          </a:xfrm>
        </p:spPr>
        <p:txBody>
          <a:bodyPr>
            <a:normAutofit fontScale="92500" lnSpcReduction="10000"/>
          </a:bodyPr>
          <a:lstStyle/>
          <a:p>
            <a:r>
              <a:rPr lang="cs-CZ" sz="1800" dirty="0"/>
              <a:t>Prahový proud </a:t>
            </a:r>
          </a:p>
          <a:p>
            <a:endParaRPr lang="cs-CZ" sz="1800" dirty="0"/>
          </a:p>
          <a:p>
            <a:r>
              <a:rPr lang="cs-CZ" sz="1800" dirty="0"/>
              <a:t>Inverze populace</a:t>
            </a:r>
          </a:p>
          <a:p>
            <a:endParaRPr lang="cs-CZ" sz="1800" dirty="0"/>
          </a:p>
          <a:p>
            <a:r>
              <a:rPr lang="cs-CZ" sz="1800" dirty="0"/>
              <a:t>Typy laserů se rozlišují podle typu aktivního prostředí</a:t>
            </a:r>
          </a:p>
          <a:p>
            <a:endParaRPr lang="cs-CZ" sz="1800" dirty="0"/>
          </a:p>
          <a:p>
            <a:r>
              <a:rPr lang="cs-CZ" sz="1800" dirty="0"/>
              <a:t>Uskutečnění mezi energetickými pásy</a:t>
            </a:r>
            <a:endParaRPr lang="en-US" sz="1800" dirty="0"/>
          </a:p>
          <a:p>
            <a:endParaRPr lang="cs-CZ" sz="1800" dirty="0"/>
          </a:p>
          <a:p>
            <a:r>
              <a:rPr lang="cs-CZ" sz="1800" dirty="0"/>
              <a:t>Polovodičové lasery =</a:t>
            </a:r>
            <a:r>
              <a:rPr lang="en-US" sz="1800" dirty="0"/>
              <a:t>&gt;</a:t>
            </a:r>
            <a:r>
              <a:rPr lang="cs-CZ" sz="1800" dirty="0"/>
              <a:t> Aktivní prostředí v okolí PN přechodu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B38F72-8FC4-4001-8C67-FA6B86DEC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2"/>
            <a:ext cx="7555992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E546D62-E482-4B25-A8DC-3C7B8140D91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5" r="4" b="4224"/>
          <a:stretch/>
        </p:blipFill>
        <p:spPr>
          <a:xfrm>
            <a:off x="5276088" y="640082"/>
            <a:ext cx="6276250" cy="557783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056430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65AB3F-36F1-442B-9E9A-BD617FBA0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PN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přechod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68AD441-E3C0-4D8A-8494-B8FD8ED306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316" y="1152494"/>
            <a:ext cx="6780700" cy="4550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805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3B2069EE-A08E-44F0-B3F9-3CF8CC2DC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126740" cy="6857542"/>
          </a:xfrm>
          <a:custGeom>
            <a:avLst/>
            <a:gdLst>
              <a:gd name="connsiteX0" fmla="*/ 0 w 6126740"/>
              <a:gd name="connsiteY0" fmla="*/ 0 h 6857542"/>
              <a:gd name="connsiteX1" fmla="*/ 4980067 w 6126740"/>
              <a:gd name="connsiteY1" fmla="*/ 0 h 6857542"/>
              <a:gd name="connsiteX2" fmla="*/ 4992714 w 6126740"/>
              <a:gd name="connsiteY2" fmla="*/ 31774 h 6857542"/>
              <a:gd name="connsiteX3" fmla="*/ 6047722 w 6126740"/>
              <a:gd name="connsiteY3" fmla="*/ 2682457 h 6857542"/>
              <a:gd name="connsiteX4" fmla="*/ 6047722 w 6126740"/>
              <a:gd name="connsiteY4" fmla="*/ 3752208 h 6857542"/>
              <a:gd name="connsiteX5" fmla="*/ 4890218 w 6126740"/>
              <a:gd name="connsiteY5" fmla="*/ 6660411 h 6857542"/>
              <a:gd name="connsiteX6" fmla="*/ 4811756 w 6126740"/>
              <a:gd name="connsiteY6" fmla="*/ 6857542 h 6857542"/>
              <a:gd name="connsiteX7" fmla="*/ 0 w 6126740"/>
              <a:gd name="connsiteY7" fmla="*/ 6857542 h 68575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126740" h="6857542">
                <a:moveTo>
                  <a:pt x="0" y="0"/>
                </a:moveTo>
                <a:lnTo>
                  <a:pt x="4980067" y="0"/>
                </a:lnTo>
                <a:lnTo>
                  <a:pt x="4992714" y="31774"/>
                </a:lnTo>
                <a:cubicBezTo>
                  <a:pt x="6047722" y="2682457"/>
                  <a:pt x="6047722" y="2682457"/>
                  <a:pt x="6047722" y="2682457"/>
                </a:cubicBezTo>
                <a:cubicBezTo>
                  <a:pt x="6153080" y="2988100"/>
                  <a:pt x="6153080" y="3446565"/>
                  <a:pt x="6047722" y="3752208"/>
                </a:cubicBezTo>
                <a:cubicBezTo>
                  <a:pt x="5563735" y="4968215"/>
                  <a:pt x="5185620" y="5918220"/>
                  <a:pt x="4890218" y="6660411"/>
                </a:cubicBezTo>
                <a:lnTo>
                  <a:pt x="4811756" y="6857542"/>
                </a:lnTo>
                <a:lnTo>
                  <a:pt x="0" y="68575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CC0A0DA-9EC8-4CCF-A464-592CF5872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290" y="1030286"/>
            <a:ext cx="4153626" cy="2174091"/>
          </a:xfrm>
        </p:spPr>
        <p:txBody>
          <a:bodyPr anchor="b">
            <a:normAutofit/>
          </a:bodyPr>
          <a:lstStyle/>
          <a:p>
            <a:r>
              <a:rPr lang="cs-CZ" sz="4800">
                <a:solidFill>
                  <a:schemeClr val="bg1"/>
                </a:solidFill>
              </a:rPr>
              <a:t>Přímý přechod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9888C69-11CC-40BA-BABF-F9B7E11C9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0080" y="640080"/>
            <a:ext cx="1128382" cy="847206"/>
            <a:chOff x="5307830" y="325570"/>
            <a:chExt cx="1128382" cy="847206"/>
          </a:xfrm>
        </p:grpSpPr>
        <p:sp>
          <p:nvSpPr>
            <p:cNvPr id="30" name="Freeform 5">
              <a:extLst>
                <a:ext uri="{FF2B5EF4-FFF2-40B4-BE49-F238E27FC236}">
                  <a16:creationId xmlns:a16="http://schemas.microsoft.com/office/drawing/2014/main" id="{737D08C8-52AD-4B7E-A217-E28E1AF008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307830" y="577396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5">
              <a:extLst>
                <a:ext uri="{FF2B5EF4-FFF2-40B4-BE49-F238E27FC236}">
                  <a16:creationId xmlns:a16="http://schemas.microsoft.com/office/drawing/2014/main" id="{0ED11528-93DA-433F-9B3C-21106EFDB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5720" y="325570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0F831E6F-E451-4EF9-98DD-AEEF5396DE3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67290" y="3428999"/>
                <a:ext cx="4075054" cy="2741213"/>
              </a:xfrm>
            </p:spPr>
            <p:txBody>
              <a:bodyPr anchor="t">
                <a:normAutofit/>
              </a:bodyPr>
              <a:lstStyle/>
              <a:p>
                <a:r>
                  <a:rPr lang="cs-CZ" sz="2000" dirty="0">
                    <a:solidFill>
                      <a:schemeClr val="bg1"/>
                    </a:solidFill>
                  </a:rPr>
                  <a:t>GaAs, </a:t>
                </a:r>
                <a:r>
                  <a:rPr lang="cs-CZ" sz="2000" dirty="0" err="1">
                    <a:solidFill>
                      <a:schemeClr val="bg1"/>
                    </a:solidFill>
                  </a:rPr>
                  <a:t>InP</a:t>
                </a:r>
                <a:r>
                  <a:rPr lang="cs-CZ" sz="2000" dirty="0">
                    <a:solidFill>
                      <a:schemeClr val="bg1"/>
                    </a:solidFill>
                  </a:rPr>
                  <a:t>, </a:t>
                </a:r>
                <a:r>
                  <a:rPr lang="cs-CZ" sz="2000" dirty="0" err="1">
                    <a:solidFill>
                      <a:schemeClr val="bg1"/>
                    </a:solidFill>
                  </a:rPr>
                  <a:t>GaSb</a:t>
                </a:r>
                <a:r>
                  <a:rPr lang="cs-CZ" sz="2000" dirty="0">
                    <a:solidFill>
                      <a:schemeClr val="bg1"/>
                    </a:solidFill>
                  </a:rPr>
                  <a:t>, </a:t>
                </a:r>
                <a:r>
                  <a:rPr lang="cs-CZ" sz="2000" dirty="0" err="1">
                    <a:solidFill>
                      <a:schemeClr val="bg1"/>
                    </a:solidFill>
                  </a:rPr>
                  <a:t>GaN</a:t>
                </a:r>
                <a:endParaRPr lang="cs-CZ" sz="2000" dirty="0">
                  <a:solidFill>
                    <a:schemeClr val="bg1"/>
                  </a:solidFill>
                </a:endParaRPr>
              </a:p>
              <a:p>
                <a:endParaRPr lang="cs-CZ" sz="2000" dirty="0">
                  <a:solidFill>
                    <a:schemeClr val="bg1"/>
                  </a:solidFill>
                </a:endParaRPr>
              </a:p>
              <a:p>
                <a:r>
                  <a:rPr lang="cs-CZ" sz="2000" dirty="0">
                    <a:solidFill>
                      <a:schemeClr val="bg1"/>
                    </a:solidFill>
                  </a:rPr>
                  <a:t>E_g / h </a:t>
                </a:r>
                <a:r>
                  <a:rPr lang="en-US" sz="2000" dirty="0">
                    <a:solidFill>
                      <a:schemeClr val="bg1"/>
                    </a:solidFill>
                  </a:rPr>
                  <a:t>&lt; v &lt;</a:t>
                </a:r>
                <a14:m>
                  <m:oMath xmlns:m="http://schemas.openxmlformats.org/officeDocument/2006/math">
                    <m:r>
                      <a:rPr lang="en-US" sz="200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cs-CZ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𝐹</m:t>
                    </m:r>
                    <m:r>
                      <a:rPr lang="cs-CZ" sz="2000" b="0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sz="2000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cs-CZ" sz="2000" b="0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cs-CZ" sz="2000" dirty="0">
                    <a:solidFill>
                      <a:schemeClr val="bg1"/>
                    </a:solidFill>
                  </a:rPr>
                  <a:t>/h</a:t>
                </a:r>
                <a:endParaRPr lang="en-US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Content Placeholder 8">
                <a:extLst>
                  <a:ext uri="{FF2B5EF4-FFF2-40B4-BE49-F238E27FC236}">
                    <a16:creationId xmlns:a16="http://schemas.microsoft.com/office/drawing/2014/main" id="{0F831E6F-E451-4EF9-98DD-AEEF5396DE3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7290" y="3428999"/>
                <a:ext cx="4075054" cy="2741213"/>
              </a:xfrm>
              <a:blipFill>
                <a:blip r:embed="rId2"/>
                <a:stretch>
                  <a:fillRect l="-1347" t="-222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580AD30C-693E-4D56-A33D-E54932E606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710" y="787402"/>
            <a:ext cx="3384507" cy="5086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74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AD9751-0EC8-4BC7-A0D7-DB3188555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667039" cy="1676603"/>
          </a:xfrm>
        </p:spPr>
        <p:txBody>
          <a:bodyPr>
            <a:normAutofit/>
          </a:bodyPr>
          <a:lstStyle/>
          <a:p>
            <a:r>
              <a:rPr lang="cs-CZ" sz="3600"/>
              <a:t>Nepřímý přechod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61049B0-7CB8-4BCD-BA90-407133EFA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1"/>
            <a:ext cx="3667036" cy="3779520"/>
          </a:xfrm>
        </p:spPr>
        <p:txBody>
          <a:bodyPr>
            <a:normAutofit/>
          </a:bodyPr>
          <a:lstStyle/>
          <a:p>
            <a:r>
              <a:rPr lang="cs-CZ" sz="1800"/>
              <a:t>Si, Ge</a:t>
            </a:r>
            <a:endParaRPr lang="en-US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B38F72-8FC4-4001-8C67-FA6B86DEC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2"/>
            <a:ext cx="7555992" cy="685799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CB47EAF4-7219-4C08-91A5-E8D52F7E800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7" r="5655"/>
          <a:stretch/>
        </p:blipFill>
        <p:spPr>
          <a:xfrm>
            <a:off x="5276088" y="640082"/>
            <a:ext cx="6276250" cy="557783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9141049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33CD251C-A887-4D2F-925B-FC0971985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B19D093C-27FB-4032-B282-42C4563F2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9454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35EE815E-1BD3-4777-B652-6D98825BF6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67290" y="681628"/>
            <a:ext cx="1128382" cy="847206"/>
            <a:chOff x="668003" y="1684057"/>
            <a:chExt cx="1128382" cy="847206"/>
          </a:xfrm>
        </p:grpSpPr>
        <p:sp>
          <p:nvSpPr>
            <p:cNvPr id="58" name="Freeform 5">
              <a:extLst>
                <a:ext uri="{FF2B5EF4-FFF2-40B4-BE49-F238E27FC236}">
                  <a16:creationId xmlns:a16="http://schemas.microsoft.com/office/drawing/2014/main" id="{E6692982-4A7D-4392-87CD-F0CD4B027D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8003" y="1935883"/>
              <a:ext cx="675351" cy="595380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">
              <a:extLst>
                <a:ext uri="{FF2B5EF4-FFF2-40B4-BE49-F238E27FC236}">
                  <a16:creationId xmlns:a16="http://schemas.microsoft.com/office/drawing/2014/main" id="{196485F7-F277-4123-AC53-98EA4C8587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45893" y="1684057"/>
              <a:ext cx="550492" cy="485306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B5BD6116-BD1F-4E70-A8A0-35943A5D5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290" y="3383121"/>
            <a:ext cx="3582072" cy="2793251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cs-CZ" sz="3500" dirty="0" err="1">
                <a:solidFill>
                  <a:schemeClr val="bg1"/>
                </a:solidFill>
              </a:rPr>
              <a:t>Homostruktura</a:t>
            </a:r>
            <a:r>
              <a:rPr lang="cs-CZ" sz="3500" dirty="0">
                <a:solidFill>
                  <a:schemeClr val="bg1"/>
                </a:solidFill>
              </a:rPr>
              <a:t> LD</a:t>
            </a:r>
            <a:endParaRPr lang="en-US" sz="3500" dirty="0">
              <a:solidFill>
                <a:schemeClr val="bg1"/>
              </a:solidFill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3CC746D-4F1B-40C9-9403-F1DBE53334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6652" y="1395380"/>
            <a:ext cx="6642532" cy="3489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1482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1255</TotalTime>
  <Words>202</Words>
  <Application>Microsoft Office PowerPoint</Application>
  <PresentationFormat>Širokoúhlá obrazovka</PresentationFormat>
  <Paragraphs>61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Motiv Office</vt:lpstr>
      <vt:lpstr>Polovodičové lasery</vt:lpstr>
      <vt:lpstr>Outline</vt:lpstr>
      <vt:lpstr>Laserová dioda</vt:lpstr>
      <vt:lpstr>Laserová dioda </vt:lpstr>
      <vt:lpstr>Laserová činnost</vt:lpstr>
      <vt:lpstr>PN přechod</vt:lpstr>
      <vt:lpstr>Přímý přechod</vt:lpstr>
      <vt:lpstr>Nepřímý přechod</vt:lpstr>
      <vt:lpstr>Prezentace aplikace PowerPoint</vt:lpstr>
      <vt:lpstr>Heterostrukturní laserová dioda</vt:lpstr>
      <vt:lpstr>Prezentace aplikace PowerPoint</vt:lpstr>
      <vt:lpstr>Prezentace aplikace PowerPoint</vt:lpstr>
      <vt:lpstr>Laserová dioda s kvantovou jámou</vt:lpstr>
      <vt:lpstr>Hranově vyzařující lasery, EEL (Edge Emiting Lasers)</vt:lpstr>
      <vt:lpstr>Plošně vyzařující lasery, VCSEL (Vertical Cavity Surface Emiting Lasers) </vt:lpstr>
      <vt:lpstr>Použití</vt:lpstr>
      <vt:lpstr>Příklady PL</vt:lpstr>
      <vt:lpstr>Dekuji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Heterostruktury</dc:title>
  <dc:creator>Georgiadis Filippos</dc:creator>
  <cp:lastModifiedBy>Georgiadis Filippos</cp:lastModifiedBy>
  <cp:revision>33</cp:revision>
  <dcterms:created xsi:type="dcterms:W3CDTF">2021-05-10T05:40:35Z</dcterms:created>
  <dcterms:modified xsi:type="dcterms:W3CDTF">2021-05-17T09:54:36Z</dcterms:modified>
</cp:coreProperties>
</file>