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64" r:id="rId6"/>
    <p:sldId id="265" r:id="rId7"/>
    <p:sldId id="266" r:id="rId8"/>
    <p:sldId id="267" r:id="rId9"/>
    <p:sldId id="262" r:id="rId10"/>
    <p:sldId id="272" r:id="rId11"/>
    <p:sldId id="268" r:id="rId12"/>
    <p:sldId id="269" r:id="rId13"/>
    <p:sldId id="270" r:id="rId14"/>
    <p:sldId id="274" r:id="rId15"/>
    <p:sldId id="273" r:id="rId16"/>
    <p:sldId id="260" r:id="rId17"/>
    <p:sldId id="271" r:id="rId18"/>
    <p:sldId id="26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14BD6-9697-4145-87C1-924D01778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E94500-2913-47F3-9DFD-64F5D5D65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E3FCE-FB6A-4410-AAF5-AC1CCF8F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6CC9E-220E-41F6-B266-09DEB6D20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495ECD-8F41-4B30-9B18-8221F636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51D61-B47B-45C5-AFC5-77AE27A9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A9046F-5D5E-42CF-883A-68617BE78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DFF492-CEF9-4C5F-9599-55A51C32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CE6451-59F7-4C8C-B8AD-6A76F09B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3244AE-197B-4BEB-9ED6-876BBFAF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78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60375C-8489-47B0-8E3B-FF87043EB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BDEC4C-3B36-4304-8FA4-3050C4ACE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F3864E-EED2-437D-AA86-D85CF318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3D8114-5A64-4673-8C81-E0EF13E3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9ABAF5-A1BC-4A26-95CA-4A5716EC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C6632-0DC3-478E-B9EB-A6C2804A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4E468-E6B0-4B93-AF50-0FF8BF6BE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D733CF-F1BD-4D8E-A73E-45BA799E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A6F724-9539-4504-B1AE-B4F9FBB1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D2E7C9-83AD-4906-9BA0-A639BD3E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49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7855C-02A7-4E8D-A7E8-ED4354543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3DEA45-B826-4D14-93EF-093C23D38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055130-98E7-4E58-B398-B4E9D49B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45B534-D2D9-4652-A181-0F402E88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1841C3-59DE-4FAE-BE29-1123B764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68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CA0D3-3C42-4D41-A9C1-4F64D98C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30A15-6F0D-4A6D-8D64-653567779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FCA867-B807-4AFE-9358-23D1AFDFE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78145D-C504-48A3-BF48-79B65837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CF6C49-8680-45A1-98A0-37D85DCD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DF0436-EB09-4D5B-881F-7ECFC82C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21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F70CC-4417-4CA3-AC0D-8F81EB40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D8646-8796-40C2-BA12-099EE800C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D4A572-8413-4882-B627-742E890F0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BF9732-3468-4EFD-8E50-5218DAFA4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A33DC6-B813-481F-8F93-2794508D4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DFD741-B9C0-46DF-9A64-043F75AA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33CFEF-5104-4935-BF91-CD8A33A7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30B1DC-DB6D-4D39-94B6-FC68EFD9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3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DA779-B448-4441-AC65-5458442E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95A35F-A476-48B3-A15D-8759DEED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5A657B-BFB3-4C84-9863-41F8AF3D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D63894-5A91-4402-8BCD-E16FC5D1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98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19EF66-69AB-425D-ABDC-B5172B28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3105D9-B61C-4494-99DB-ADBDA240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BD5EFB-E561-4A71-9C67-BD91473C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6EA92-0232-4FB2-A0DE-1D5CB2D4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4FB22-F722-415C-BAB3-ADCB25AB3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23B2C5-2384-4ED9-8CF3-91E8DC20B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981D0D-9878-4AA4-8E00-9A2E811F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84A4E3-C824-4202-8712-5B557282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60CA97-875F-49FA-8819-9744DBE2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20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B4E08-1AF7-42CF-972E-91DD6843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F06A7E-59EB-4817-A82D-E0A637B7A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DE7F21-6166-4427-9D92-4BF979A0E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8A2385-DE12-4F13-80BB-19C6E3D8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835EBF-C99B-40C9-8229-8BB8D5F2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42F56A-6E53-4C02-8A90-BB941BB7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4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2EBE9C7-42C6-4EF3-BB3B-94DF98244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C23B33-F621-42B2-8CBA-AA8F0BDAC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673857-9218-4C3B-9B97-A85423E11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79F0-FE02-4A45-8F0C-7F275C9C57CD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5D4644-7569-46F9-83B4-43F86BB30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72D39C-E198-483A-910B-47D8B9737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B0273-F838-4908-B323-1CCE0B2A15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28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122A06-D14F-476F-B8AA-A2E2AA54B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bg1"/>
                </a:solidFill>
              </a:rPr>
              <a:t>Polovodičové lasery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440F5C-E3BF-456E-8E31-BFB9162C7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bg1"/>
                </a:solidFill>
              </a:rPr>
              <a:t>Filippos Georgiadis</a:t>
            </a:r>
          </a:p>
        </p:txBody>
      </p:sp>
      <p:sp>
        <p:nvSpPr>
          <p:cNvPr id="29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1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33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1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06318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AFA34C9-B8B9-43C2-8847-2E44DDF4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cs-CZ" sz="3700">
                <a:solidFill>
                  <a:schemeClr val="bg1"/>
                </a:solidFill>
              </a:rPr>
              <a:t>Heterostrukturní laserová dioda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BA6C4-440B-4F4B-A5DC-87E398724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rmAutofit/>
          </a:bodyPr>
          <a:lstStyle/>
          <a:p>
            <a:r>
              <a:rPr lang="cs-CZ" sz="2400"/>
              <a:t>S jednou heterostrukturou (jeden přechod)</a:t>
            </a:r>
          </a:p>
          <a:p>
            <a:endParaRPr lang="cs-CZ" sz="2400"/>
          </a:p>
          <a:p>
            <a:r>
              <a:rPr lang="cs-CZ" sz="2400"/>
              <a:t>S dvěmi heterostrukturami (dva přechody)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604125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B5BD6116-BD1F-4E70-A8A0-35943A5D5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383121"/>
            <a:ext cx="3582072" cy="279325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500" dirty="0">
                <a:solidFill>
                  <a:schemeClr val="bg1"/>
                </a:solidFill>
              </a:rPr>
              <a:t>LD s jednou </a:t>
            </a:r>
            <a:r>
              <a:rPr lang="cs-CZ" sz="3500" dirty="0" err="1">
                <a:solidFill>
                  <a:schemeClr val="bg1"/>
                </a:solidFill>
              </a:rPr>
              <a:t>heterostrukturou</a:t>
            </a:r>
            <a:endParaRPr lang="en-US" sz="3500" dirty="0">
              <a:solidFill>
                <a:schemeClr val="bg1"/>
              </a:solidFill>
            </a:endParaRPr>
          </a:p>
        </p:txBody>
      </p:sp>
      <p:pic>
        <p:nvPicPr>
          <p:cNvPr id="4" name="Obrázek 3" descr="Obsah obrázku text, snímek obrazovky, tiskárna&#10;&#10;Popis byl vytvořen automaticky">
            <a:extLst>
              <a:ext uri="{FF2B5EF4-FFF2-40B4-BE49-F238E27FC236}">
                <a16:creationId xmlns:a16="http://schemas.microsoft.com/office/drawing/2014/main" id="{A03F8324-2EFB-410D-A10C-358DD9682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652" y="1804024"/>
            <a:ext cx="6642532" cy="26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1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B5BD6116-BD1F-4E70-A8A0-35943A5D5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383121"/>
            <a:ext cx="3582072" cy="279325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500" dirty="0">
                <a:solidFill>
                  <a:schemeClr val="bg1"/>
                </a:solidFill>
              </a:rPr>
              <a:t>LD s dvojitou </a:t>
            </a:r>
            <a:r>
              <a:rPr lang="cs-CZ" sz="3500" dirty="0" err="1">
                <a:solidFill>
                  <a:schemeClr val="bg1"/>
                </a:solidFill>
              </a:rPr>
              <a:t>heterostrukturou</a:t>
            </a:r>
            <a:endParaRPr lang="en-US" sz="3500" dirty="0">
              <a:solidFill>
                <a:schemeClr val="bg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5F5B789-5D37-4FFC-819E-688D8BBDF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652" y="1679986"/>
            <a:ext cx="6642532" cy="29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2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708407-D01D-4E57-8998-FF799DBC3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FF64CA-525F-4292-BB35-E2E54A10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23" y="1622066"/>
            <a:ext cx="3554226" cy="2663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Laserov</a:t>
            </a:r>
            <a:r>
              <a:rPr lang="cs-CZ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á</a:t>
            </a:r>
            <a:r>
              <a:rPr lang="en-US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diod</a:t>
            </a:r>
            <a:r>
              <a:rPr lang="cs-CZ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US" sz="35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kvantovou</a:t>
            </a:r>
            <a:r>
              <a:rPr lang="en-US" sz="3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jámou</a:t>
            </a:r>
            <a:endParaRPr lang="en-US" sz="3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963B07-5C9E-478C-A53E-B6F5B4A78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CF8FEB9-6C73-43D7-A129-DCC3F5840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104" y="981702"/>
            <a:ext cx="6472362" cy="430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61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AE3E89-6B45-4E06-809A-FA7748ED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Hranově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vyzařující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lasery</a:t>
            </a:r>
            <a:r>
              <a:rPr lang="cs-CZ" sz="3200" dirty="0">
                <a:solidFill>
                  <a:schemeClr val="bg1"/>
                </a:solidFill>
              </a:rPr>
              <a:t>, EEL (</a:t>
            </a:r>
            <a:r>
              <a:rPr lang="cs-CZ" sz="3200" dirty="0" err="1">
                <a:solidFill>
                  <a:schemeClr val="bg1"/>
                </a:solidFill>
              </a:rPr>
              <a:t>Edge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3200" dirty="0" err="1">
                <a:solidFill>
                  <a:schemeClr val="bg1"/>
                </a:solidFill>
              </a:rPr>
              <a:t>Emiting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r>
              <a:rPr lang="cs-CZ" sz="3200" dirty="0" err="1">
                <a:solidFill>
                  <a:schemeClr val="bg1"/>
                </a:solidFill>
              </a:rPr>
              <a:t>Lasers</a:t>
            </a:r>
            <a:r>
              <a:rPr lang="cs-CZ" sz="3200" dirty="0">
                <a:solidFill>
                  <a:schemeClr val="bg1"/>
                </a:solidFill>
              </a:rPr>
              <a:t>)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D92B128-BC47-4445-8681-7D87DCCC1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27627"/>
            <a:ext cx="10905066" cy="408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84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2C2A6B-3873-47D6-917E-FFA29F12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Plošně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vyzařující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lasery</a:t>
            </a:r>
            <a:r>
              <a:rPr lang="cs-CZ" sz="3200" dirty="0">
                <a:solidFill>
                  <a:schemeClr val="bg1"/>
                </a:solidFill>
              </a:rPr>
              <a:t>, </a:t>
            </a:r>
            <a:r>
              <a:rPr lang="en-US" sz="3200" dirty="0">
                <a:solidFill>
                  <a:schemeClr val="bg1"/>
                </a:solidFill>
              </a:rPr>
              <a:t>VCSEL (Vertical Cavity Surface </a:t>
            </a:r>
            <a:r>
              <a:rPr lang="en-US" sz="3200" dirty="0" err="1">
                <a:solidFill>
                  <a:schemeClr val="bg1"/>
                </a:solidFill>
              </a:rPr>
              <a:t>Emiting</a:t>
            </a:r>
            <a:r>
              <a:rPr lang="en-US" sz="3200" dirty="0">
                <a:solidFill>
                  <a:schemeClr val="bg1"/>
                </a:solidFill>
              </a:rPr>
              <a:t> Lasers) 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2F6AF53-7965-4FD9-BBAC-BEE62E88C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663" y="1675227"/>
            <a:ext cx="8744674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DE9DA3-FB1E-410F-AC8C-2491D79B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Použití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FE414-D6B8-4224-BF9A-9E70C487D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Integrovaný obvod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 Optické vlnovody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Čtečky čárových kódů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Laserové tiskárny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865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DE9DA3-FB1E-410F-AC8C-2491D79B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Příklady PL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FE414-D6B8-4224-BF9A-9E70C487D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Aktivní oblast/Substrát/Vlnová d.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InGaN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GaN</a:t>
            </a:r>
            <a:r>
              <a:rPr lang="cs-CZ" dirty="0">
                <a:solidFill>
                  <a:schemeClr val="bg1"/>
                </a:solidFill>
              </a:rPr>
              <a:t> 	380 nm,450 </a:t>
            </a:r>
            <a:r>
              <a:rPr lang="cs-CZ" dirty="0" err="1">
                <a:solidFill>
                  <a:schemeClr val="bg1"/>
                </a:solidFill>
              </a:rPr>
              <a:t>nm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>
                <a:solidFill>
                  <a:schemeClr val="bg1"/>
                </a:solidFill>
              </a:rPr>
              <a:t>AlGaInP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GaAs</a:t>
            </a:r>
            <a:r>
              <a:rPr lang="cs-CZ" dirty="0">
                <a:solidFill>
                  <a:schemeClr val="bg1"/>
                </a:solidFill>
              </a:rPr>
              <a:t> 	630-670 </a:t>
            </a:r>
            <a:r>
              <a:rPr lang="cs-CZ" dirty="0" err="1">
                <a:solidFill>
                  <a:schemeClr val="bg1"/>
                </a:solidFill>
              </a:rPr>
              <a:t>nm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>
                <a:solidFill>
                  <a:schemeClr val="bg1"/>
                </a:solidFill>
              </a:rPr>
              <a:t>AlGaAs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GaAs</a:t>
            </a:r>
            <a:r>
              <a:rPr lang="cs-CZ" dirty="0">
                <a:solidFill>
                  <a:schemeClr val="bg1"/>
                </a:solidFill>
              </a:rPr>
              <a:t>	720–850 </a:t>
            </a:r>
            <a:r>
              <a:rPr lang="cs-CZ" dirty="0" err="1">
                <a:solidFill>
                  <a:schemeClr val="bg1"/>
                </a:solidFill>
              </a:rPr>
              <a:t>nm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>
                <a:solidFill>
                  <a:schemeClr val="bg1"/>
                </a:solidFill>
              </a:rPr>
              <a:t>InGaAs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GaAs</a:t>
            </a:r>
            <a:r>
              <a:rPr lang="cs-CZ" dirty="0">
                <a:solidFill>
                  <a:schemeClr val="bg1"/>
                </a:solidFill>
              </a:rPr>
              <a:t>	900-1100 </a:t>
            </a:r>
            <a:r>
              <a:rPr lang="cs-CZ" dirty="0" err="1">
                <a:solidFill>
                  <a:schemeClr val="bg1"/>
                </a:solidFill>
              </a:rPr>
              <a:t>nm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err="1">
                <a:solidFill>
                  <a:schemeClr val="bg1"/>
                </a:solidFill>
              </a:rPr>
              <a:t>InGaAsP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InP</a:t>
            </a:r>
            <a:r>
              <a:rPr lang="cs-CZ" dirty="0">
                <a:solidFill>
                  <a:schemeClr val="bg1"/>
                </a:solidFill>
              </a:rPr>
              <a:t> 	1.2–2.0 </a:t>
            </a: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cs-CZ" dirty="0">
                <a:solidFill>
                  <a:schemeClr val="bg1"/>
                </a:solidFill>
              </a:rPr>
              <a:t>m, </a:t>
            </a:r>
          </a:p>
          <a:p>
            <a:r>
              <a:rPr lang="cs-CZ" dirty="0" err="1">
                <a:solidFill>
                  <a:schemeClr val="bg1"/>
                </a:solidFill>
              </a:rPr>
              <a:t>AlGaAsSb</a:t>
            </a:r>
            <a:r>
              <a:rPr lang="cs-CZ" dirty="0">
                <a:solidFill>
                  <a:schemeClr val="bg1"/>
                </a:solidFill>
              </a:rPr>
              <a:t>/</a:t>
            </a:r>
            <a:r>
              <a:rPr lang="cs-CZ" dirty="0" err="1">
                <a:solidFill>
                  <a:schemeClr val="bg1"/>
                </a:solidFill>
              </a:rPr>
              <a:t>GaSb</a:t>
            </a:r>
            <a:r>
              <a:rPr lang="cs-CZ" dirty="0">
                <a:solidFill>
                  <a:schemeClr val="bg1"/>
                </a:solidFill>
              </a:rPr>
              <a:t>   1.8–3.4 </a:t>
            </a: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cs-CZ" dirty="0">
                <a:solidFill>
                  <a:schemeClr val="bg1"/>
                </a:solidFill>
              </a:rPr>
              <a:t>m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053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BE5E94-99C1-418F-BE7C-CC1B40D1E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65580"/>
            <a:ext cx="5204489" cy="31605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Dekuji za pozornost</a:t>
            </a:r>
          </a:p>
        </p:txBody>
      </p:sp>
      <p:sp>
        <p:nvSpPr>
          <p:cNvPr id="15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7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19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7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6761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95D2B68-B4F6-4F67-91E8-50FE4A55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AAE2B-F469-4FE7-B825-A7BDBB058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Laserová dioda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Laserová činnost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Princip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Struktury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Použití</a:t>
            </a:r>
          </a:p>
        </p:txBody>
      </p:sp>
    </p:spTree>
    <p:extLst>
      <p:ext uri="{BB962C8B-B14F-4D97-AF65-F5344CB8AC3E}">
        <p14:creationId xmlns:p14="http://schemas.microsoft.com/office/powerpoint/2010/main" val="120664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kovové nádobí, šroub, ozubené kolo&#10;&#10;Popis byl vytvořen automaticky">
            <a:extLst>
              <a:ext uri="{FF2B5EF4-FFF2-40B4-BE49-F238E27FC236}">
                <a16:creationId xmlns:a16="http://schemas.microsoft.com/office/drawing/2014/main" id="{59BE272A-35B1-4020-BC0D-373DC804F2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6" r="9089" b="5741"/>
          <a:stretch/>
        </p:blipFill>
        <p:spPr>
          <a:xfrm>
            <a:off x="3523485" y="10"/>
            <a:ext cx="8668512" cy="685799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3DCD1C-6591-4756-9934-20F78DB2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/>
              <a:t>Laserová</a:t>
            </a:r>
            <a:r>
              <a:rPr lang="en-US" sz="4800" dirty="0"/>
              <a:t> </a:t>
            </a:r>
            <a:r>
              <a:rPr lang="en-US" sz="4800" dirty="0" err="1"/>
              <a:t>diod</a:t>
            </a:r>
            <a:r>
              <a:rPr lang="cs-CZ" sz="4800" dirty="0"/>
              <a:t>a</a:t>
            </a:r>
            <a:endParaRPr lang="en-US" sz="4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16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708407-D01D-4E57-8998-FF799DBC3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577C34-8B7E-4C99-9704-E51110D3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23" y="1622066"/>
            <a:ext cx="3554226" cy="2663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Laserová dioda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963B07-5C9E-478C-A53E-B6F5B4A78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5FA62C7-9188-4423-A4EA-1FD6C3A47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788" y="896111"/>
            <a:ext cx="5960993" cy="44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5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59E8D-C053-4881-84A6-C688AD47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cs-CZ" sz="3600"/>
              <a:t>Laserová činnost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C47682-F83E-4F0E-9FD1-E959AEF63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/>
              <a:t>Prahový proud </a:t>
            </a:r>
          </a:p>
          <a:p>
            <a:endParaRPr lang="cs-CZ" sz="1800" dirty="0"/>
          </a:p>
          <a:p>
            <a:r>
              <a:rPr lang="cs-CZ" sz="1800" dirty="0"/>
              <a:t>Inverze populace</a:t>
            </a:r>
          </a:p>
          <a:p>
            <a:endParaRPr lang="cs-CZ" sz="1800" dirty="0"/>
          </a:p>
          <a:p>
            <a:r>
              <a:rPr lang="cs-CZ" sz="1800" dirty="0"/>
              <a:t>Typy laserů se rozlišují podle typu aktivního prostředí</a:t>
            </a:r>
          </a:p>
          <a:p>
            <a:endParaRPr lang="cs-CZ" sz="1800" dirty="0"/>
          </a:p>
          <a:p>
            <a:r>
              <a:rPr lang="cs-CZ" sz="1800" dirty="0"/>
              <a:t>Uskutečnění mezi energetickými pásy</a:t>
            </a:r>
            <a:endParaRPr lang="en-US" sz="1800" dirty="0"/>
          </a:p>
          <a:p>
            <a:endParaRPr lang="cs-CZ" sz="1800" dirty="0"/>
          </a:p>
          <a:p>
            <a:r>
              <a:rPr lang="cs-CZ" sz="1800" dirty="0"/>
              <a:t>Polovodičové lasery =</a:t>
            </a:r>
            <a:r>
              <a:rPr lang="en-US" sz="1800" dirty="0"/>
              <a:t>&gt;</a:t>
            </a:r>
            <a:r>
              <a:rPr lang="cs-CZ" sz="1800" dirty="0"/>
              <a:t> Aktivní prostředí v okolí PN přechodu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B38F72-8FC4-4001-8C67-FA6B86DE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E546D62-E482-4B25-A8DC-3C7B8140D9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" r="4" b="4224"/>
          <a:stretch/>
        </p:blipFill>
        <p:spPr>
          <a:xfrm>
            <a:off x="5276088" y="640082"/>
            <a:ext cx="6276250" cy="55778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56430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65AB3F-36F1-442B-9E9A-BD617FBA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PN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přechod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68AD441-E3C0-4D8A-8494-B8FD8ED30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152494"/>
            <a:ext cx="6780700" cy="455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0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C0A0DA-9EC8-4CCF-A464-592CF587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030286"/>
            <a:ext cx="4153626" cy="2174091"/>
          </a:xfrm>
        </p:spPr>
        <p:txBody>
          <a:bodyPr anchor="b">
            <a:normAutofit/>
          </a:bodyPr>
          <a:lstStyle/>
          <a:p>
            <a:r>
              <a:rPr lang="cs-CZ" sz="4800">
                <a:solidFill>
                  <a:schemeClr val="bg1"/>
                </a:solidFill>
              </a:rPr>
              <a:t>Přímý přechod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9888C69-11CC-40BA-BABF-F9B7E11C9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737D08C8-52AD-4B7E-A217-E28E1AF00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0ED11528-93DA-433F-9B3C-21106EFD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0F831E6F-E451-4EF9-98DD-AEEF5396DE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290" y="3428999"/>
                <a:ext cx="4075054" cy="2741213"/>
              </a:xfrm>
            </p:spPr>
            <p:txBody>
              <a:bodyPr anchor="t">
                <a:normAutofit/>
              </a:bodyPr>
              <a:lstStyle/>
              <a:p>
                <a:r>
                  <a:rPr lang="cs-CZ" sz="2000" dirty="0">
                    <a:solidFill>
                      <a:schemeClr val="bg1"/>
                    </a:solidFill>
                  </a:rPr>
                  <a:t>GaAs, </a:t>
                </a:r>
                <a:r>
                  <a:rPr lang="cs-CZ" sz="2000" dirty="0" err="1">
                    <a:solidFill>
                      <a:schemeClr val="bg1"/>
                    </a:solidFill>
                  </a:rPr>
                  <a:t>InP</a:t>
                </a:r>
                <a:r>
                  <a:rPr lang="cs-CZ" sz="2000" dirty="0">
                    <a:solidFill>
                      <a:schemeClr val="bg1"/>
                    </a:solidFill>
                  </a:rPr>
                  <a:t>, </a:t>
                </a:r>
                <a:r>
                  <a:rPr lang="cs-CZ" sz="2000" dirty="0" err="1">
                    <a:solidFill>
                      <a:schemeClr val="bg1"/>
                    </a:solidFill>
                  </a:rPr>
                  <a:t>GaSb</a:t>
                </a:r>
                <a:r>
                  <a:rPr lang="cs-CZ" sz="2000" dirty="0">
                    <a:solidFill>
                      <a:schemeClr val="bg1"/>
                    </a:solidFill>
                  </a:rPr>
                  <a:t>, </a:t>
                </a:r>
                <a:r>
                  <a:rPr lang="cs-CZ" sz="2000" dirty="0" err="1">
                    <a:solidFill>
                      <a:schemeClr val="bg1"/>
                    </a:solidFill>
                  </a:rPr>
                  <a:t>GaN</a:t>
                </a:r>
                <a:endParaRPr lang="cs-CZ" sz="2000" dirty="0">
                  <a:solidFill>
                    <a:schemeClr val="bg1"/>
                  </a:solidFill>
                </a:endParaRPr>
              </a:p>
              <a:p>
                <a:endParaRPr lang="cs-CZ" sz="2000" dirty="0">
                  <a:solidFill>
                    <a:schemeClr val="bg1"/>
                  </a:solidFill>
                </a:endParaRPr>
              </a:p>
              <a:p>
                <a:r>
                  <a:rPr lang="cs-CZ" sz="2000" dirty="0">
                    <a:solidFill>
                      <a:schemeClr val="bg1"/>
                    </a:solidFill>
                  </a:rPr>
                  <a:t>E_g / h </a:t>
                </a:r>
                <a:r>
                  <a:rPr lang="en-US" sz="2000" dirty="0">
                    <a:solidFill>
                      <a:schemeClr val="bg1"/>
                    </a:solidFill>
                  </a:rPr>
                  <a:t>&lt; v &lt;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cs-CZ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cs-CZ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000" dirty="0">
                    <a:solidFill>
                      <a:schemeClr val="bg1"/>
                    </a:solidFill>
                  </a:rPr>
                  <a:t>/h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0F831E6F-E451-4EF9-98DD-AEEF5396DE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290" y="3428999"/>
                <a:ext cx="4075054" cy="2741213"/>
              </a:xfrm>
              <a:blipFill>
                <a:blip r:embed="rId2"/>
                <a:stretch>
                  <a:fillRect l="-1347" t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80AD30C-693E-4D56-A33D-E54932E60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710" y="787402"/>
            <a:ext cx="3384507" cy="50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7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D9751-0EC8-4BC7-A0D7-DB318855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cs-CZ" sz="3600"/>
              <a:t>Nepřímý přechod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1049B0-7CB8-4BCD-BA90-407133EFA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/>
          </a:bodyPr>
          <a:lstStyle/>
          <a:p>
            <a:r>
              <a:rPr lang="cs-CZ" sz="1800"/>
              <a:t>Si, Ge</a:t>
            </a:r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B38F72-8FC4-4001-8C67-FA6B86DE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B47EAF4-7219-4C08-91A5-E8D52F7E80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" r="5655"/>
          <a:stretch/>
        </p:blipFill>
        <p:spPr>
          <a:xfrm>
            <a:off x="5276088" y="640082"/>
            <a:ext cx="6276250" cy="55778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14104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B5BD6116-BD1F-4E70-A8A0-35943A5D5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383121"/>
            <a:ext cx="3582072" cy="279325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500" dirty="0" err="1">
                <a:solidFill>
                  <a:schemeClr val="bg1"/>
                </a:solidFill>
              </a:rPr>
              <a:t>Homostruktura</a:t>
            </a:r>
            <a:r>
              <a:rPr lang="cs-CZ" sz="3500" dirty="0">
                <a:solidFill>
                  <a:schemeClr val="bg1"/>
                </a:solidFill>
              </a:rPr>
              <a:t> LD</a:t>
            </a:r>
            <a:endParaRPr lang="en-US" sz="3500" dirty="0">
              <a:solidFill>
                <a:schemeClr val="bg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3CC746D-4F1B-40C9-9403-F1DBE5333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652" y="1395380"/>
            <a:ext cx="6642532" cy="348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148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202</Words>
  <Application>Microsoft Office PowerPoint</Application>
  <PresentationFormat>Širokoúhlá obrazovka</PresentationFormat>
  <Paragraphs>61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Motiv Office</vt:lpstr>
      <vt:lpstr>Polovodičové lasery</vt:lpstr>
      <vt:lpstr>Outline</vt:lpstr>
      <vt:lpstr>Laserová dioda</vt:lpstr>
      <vt:lpstr>Laserová dioda </vt:lpstr>
      <vt:lpstr>Laserová činnost</vt:lpstr>
      <vt:lpstr>PN přechod</vt:lpstr>
      <vt:lpstr>Přímý přechod</vt:lpstr>
      <vt:lpstr>Nepřímý přechod</vt:lpstr>
      <vt:lpstr>Prezentace aplikace PowerPoint</vt:lpstr>
      <vt:lpstr>Heterostrukturní laserová dioda</vt:lpstr>
      <vt:lpstr>Prezentace aplikace PowerPoint</vt:lpstr>
      <vt:lpstr>Prezentace aplikace PowerPoint</vt:lpstr>
      <vt:lpstr>Laserová dioda s kvantovou jámou</vt:lpstr>
      <vt:lpstr>Hranově vyzařující lasery, EEL (Edge Emiting Lasers)</vt:lpstr>
      <vt:lpstr>Plošně vyzařující lasery, VCSEL (Vertical Cavity Surface Emiting Lasers) </vt:lpstr>
      <vt:lpstr>Použití</vt:lpstr>
      <vt:lpstr>Příklady PL</vt:lpstr>
      <vt:lpstr>Dekuji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Heterostruktury</dc:title>
  <dc:creator>Georgiadis Filippos</dc:creator>
  <cp:lastModifiedBy>Georgiadis Filippos</cp:lastModifiedBy>
  <cp:revision>33</cp:revision>
  <dcterms:created xsi:type="dcterms:W3CDTF">2021-05-10T05:40:35Z</dcterms:created>
  <dcterms:modified xsi:type="dcterms:W3CDTF">2021-05-17T09:54:36Z</dcterms:modified>
</cp:coreProperties>
</file>