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9" r:id="rId4"/>
    <p:sldId id="262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63" r:id="rId13"/>
    <p:sldId id="264" r:id="rId14"/>
    <p:sldId id="265" r:id="rId15"/>
    <p:sldId id="261" r:id="rId16"/>
    <p:sldId id="258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9E2"/>
    <a:srgbClr val="0047C3"/>
    <a:srgbClr val="779FFF"/>
    <a:srgbClr val="A7BAFF"/>
    <a:srgbClr val="7D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9B167-C8CF-4907-A43E-49CAA08B4BE7}" type="datetimeFigureOut">
              <a:rPr lang="cs-CZ" smtClean="0"/>
              <a:t>29.05.2020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4DE68-BB3A-4400-A7A6-2E72A4C6E2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C692-0A13-44A2-87B8-6A16DCD3A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11724F-1EBF-4143-834D-EF9A3347E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533A3E-C76A-4B62-8FDE-5DFC919B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EDAD-AE8D-4970-A806-1D53FD4D5871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E3D578-0093-4E90-8F00-8FE5A797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7CD5AA-469F-4606-AE0E-2FC0881A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2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960A1-E392-4373-8729-8F187375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1C5FDB-9BD3-4E17-94BB-4FB4E8321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A57C95-BC7C-4436-A5D3-51CC518E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A455-683E-4FED-9B39-FB93F8DEA01B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B376B4-D86B-44B9-8489-D82211BB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6FD2D2-21E9-4D3E-931B-A03204DE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9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64A0931-2ADC-4CB9-8214-8E4B071E1C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CEF1B6-4412-4F6F-85CA-A0226E681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6BE3B0-8C82-4433-A382-7D66F0F5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7095-D9BB-45C0-AB95-516E4ECD16EC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22C720-1D15-4436-8F63-FD9FC008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5C9895-0AB7-4AA6-92A0-5F970313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0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21E36-B6D6-4BC9-AA7A-66E984C0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5038C0-3C01-4521-B9A6-EF3D1D9BB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238E72-8669-406C-AC22-0C2C4861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8E06-E5F6-4B92-8049-BDD4EBF6D962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5B3CBF-A23F-41FD-B64A-AE91FCFF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C3F817-B411-40DA-B87C-FA281FE3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7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24426E-4BE6-44B2-B328-0FC2768E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3F2E00-2905-4937-9B4D-3AF800195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D3604D-1AC0-45D5-A839-D632537C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072E-F9F8-4C87-B946-75BA008E0409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7E48FC-31A8-4C5C-92CA-37C6D6FD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D8D08C-2868-4B68-B1CD-D884DD24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2862C-6614-4675-8AD6-2F813E2B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367C00-C473-4397-A75B-D3756E65A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C00EC3-D7D7-4C3F-BCE6-410830CF3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B57C15-037F-40D7-99EB-A54994EE3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1E5F-4DBD-49FC-8B06-CFD1B549504C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4CB583-20C7-4FE8-9116-E9596A64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EB19F5-C870-40FE-A518-0DF6AB03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9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7F04F-4A43-4F91-BB77-707AD8AC4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7092AB-2898-4816-8E50-464EC3186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406BE7-7D22-4192-9090-A569EFCAD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D385A09-9988-47E7-8001-16613EDC3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416BFC6-CBAD-45A6-8BD3-B0638E3EE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E66A023-AD84-4A0E-A4AE-6E349705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4272-9A60-4C58-A9D2-2A8C31CD3595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78CE431-D3AD-44C4-B5C5-2CC0AC77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F7C40C2-42D8-4447-9B88-76D499DD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E8F8F-2152-40DE-8F62-6FF3579D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18C6D5D-6D32-49C1-9652-B28E5C93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95-157D-4459-8558-B1D2C8A0662A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8EEC01-F612-439D-AF73-35A827C30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7C39B7-7BD9-4881-A707-D3F81961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26F1F9-8D1B-48B1-AFD7-FEA6B8A8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9DF0-08DC-4A34-88DF-FC9991846961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862CC6-ED19-4D72-9DA6-86611196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B23D94-6148-4230-A2CF-FEFC59F9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4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A2905-26A6-404D-A38D-9DAD138D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7CD586-955E-4020-8145-0B0701170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998AF0-684A-40B9-8D3C-89F2BC583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0DF1EC-7819-4DDC-AD3D-378B63E5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F3EE-F319-477E-8C4E-BCD19BFA4175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1237C7-3381-48F4-8396-56CEB186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8A0BAB-3CA3-4DBB-87A3-6ADD7A68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8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B1566-AB77-4670-A222-5E22CC1E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8F23A13-F598-4897-B6D7-5C5164EA5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8B2C5B-0383-4E94-8BA1-B573AF573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E87E2B-990D-48C8-B2C4-606B3387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34CA-B9F4-4113-B9E6-DB6BC918870E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605A1E-5BD9-4F0B-9610-5EA7A388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A885E3-27CB-470C-835A-F6F0D8516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0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09003FF-4FEB-4441-9D65-71DFBF59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EA547E-22A7-44A4-9F74-3EFE3961C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7C01A5-82F8-49B4-B3DB-02FC0DDC2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8D542-8CAA-425E-9E20-98E3FAD39AE9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99B3DC-DC0D-4D1C-B120-575D86321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559504-798C-4469-8B23-721DF3DED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9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el.gov/pv/assets/pdfs/best-research-cell-efficiencies.20200406.pdf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energetice.cz/energetika-v-cr/infografika-ceska-energetika-21-stoleti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Fotovoltaick%C3%BD_%C4%8Dl%C3%A1nek" TargetMode="External"/><Relationship Id="rId2" Type="http://schemas.openxmlformats.org/officeDocument/2006/relationships/hyperlink" Target="https://cs.wikipedia.org/wiki/Fotoelektrick%C3%BD_je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olarmagazine.com/solar-panels/transparent-solar-panels/" TargetMode="External"/><Relationship Id="rId4" Type="http://schemas.openxmlformats.org/officeDocument/2006/relationships/hyperlink" Target="https://solarmagazine.com/solar-roofs/solar-shingl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doprava, letadlo&#10;&#10;Popis byl vytvořen automaticky">
            <a:extLst>
              <a:ext uri="{FF2B5EF4-FFF2-40B4-BE49-F238E27FC236}">
                <a16:creationId xmlns:a16="http://schemas.microsoft.com/office/drawing/2014/main" id="{3CB52F51-7A66-47DF-ABBD-15167F1B52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85" b="82990" l="9058" r="86277">
                        <a14:foregroundMark x1="83702" y1="49616" x2="83702" y2="49616"/>
                        <a14:foregroundMark x1="81612" y1="52000" x2="82611" y2="47232"/>
                        <a14:foregroundMark x1="82611" y1="47232" x2="82611" y2="47232"/>
                        <a14:foregroundMark x1="83702" y1="66747" x2="83884" y2="68040"/>
                        <a14:foregroundMark x1="84096" y1="51071" x2="86277" y2="46667"/>
                        <a14:foregroundMark x1="86277" y1="46667" x2="83702" y2="4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74" r="-1" b="9806"/>
          <a:stretch/>
        </p:blipFill>
        <p:spPr>
          <a:xfrm>
            <a:off x="271482" y="-228590"/>
            <a:ext cx="12188932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2065BEB-E5C8-4CF2-9532-BC3B9198D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Technologie solárních článků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6246B1-0F8D-4A19-8400-E3378DB55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47C3"/>
                </a:solidFill>
                <a:latin typeface="+mj-lt"/>
                <a:cs typeface="Calibri" panose="020F0502020204030204" pitchFamily="34" charset="0"/>
              </a:rPr>
              <a:t>Vítězslav Heger</a:t>
            </a:r>
          </a:p>
        </p:txBody>
      </p:sp>
    </p:spTree>
    <p:extLst>
      <p:ext uri="{BB962C8B-B14F-4D97-AF65-F5344CB8AC3E}">
        <p14:creationId xmlns:p14="http://schemas.microsoft.com/office/powerpoint/2010/main" val="351025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C4EAE4-9748-4643-8F5D-8F170AE1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Transparentní články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660C5E-C06C-4AE5-BE9A-AD2A8FFF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23" y="1825625"/>
            <a:ext cx="6774375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Transparent </a:t>
            </a:r>
            <a:r>
              <a:rPr lang="cs-CZ" dirty="0" err="1"/>
              <a:t>luminescent</a:t>
            </a:r>
            <a:r>
              <a:rPr lang="cs-CZ" dirty="0"/>
              <a:t> </a:t>
            </a:r>
            <a:r>
              <a:rPr lang="cs-CZ" dirty="0" err="1"/>
              <a:t>solar</a:t>
            </a:r>
            <a:r>
              <a:rPr lang="cs-CZ" dirty="0"/>
              <a:t> </a:t>
            </a:r>
            <a:r>
              <a:rPr lang="cs-CZ" dirty="0" err="1"/>
              <a:t>concentrator</a:t>
            </a:r>
            <a:endParaRPr lang="cs-CZ" dirty="0"/>
          </a:p>
          <a:p>
            <a:pPr lvl="1"/>
            <a:r>
              <a:rPr lang="cs-CZ" dirty="0"/>
              <a:t>10 %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Částečně transparentní </a:t>
            </a:r>
          </a:p>
          <a:p>
            <a:pPr lvl="1"/>
            <a:r>
              <a:rPr lang="cs-CZ" dirty="0"/>
              <a:t>–60% </a:t>
            </a:r>
          </a:p>
          <a:p>
            <a:pPr lvl="1"/>
            <a:r>
              <a:rPr lang="cs-CZ" dirty="0"/>
              <a:t>-7%</a:t>
            </a:r>
          </a:p>
          <a:p>
            <a:r>
              <a:rPr lang="cs-CZ" dirty="0"/>
              <a:t>Semi-transparent </a:t>
            </a:r>
            <a:r>
              <a:rPr lang="cs-CZ" dirty="0" err="1"/>
              <a:t>perovskite</a:t>
            </a:r>
            <a:r>
              <a:rPr lang="cs-CZ" dirty="0"/>
              <a:t> </a:t>
            </a:r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Solární žaluzie</a:t>
            </a:r>
          </a:p>
          <a:p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14C963AD-9A56-4BAF-A7D6-E48C4D56483E}"/>
              </a:ext>
            </a:extLst>
          </p:cNvPr>
          <p:cNvCxnSpPr>
            <a:cxnSpLocks/>
          </p:cNvCxnSpPr>
          <p:nvPr/>
        </p:nvCxnSpPr>
        <p:spPr>
          <a:xfrm>
            <a:off x="997527" y="1277290"/>
            <a:ext cx="4548250" cy="0"/>
          </a:xfrm>
          <a:prstGeom prst="line">
            <a:avLst/>
          </a:prstGeom>
          <a:ln w="57150">
            <a:solidFill>
              <a:srgbClr val="BCE9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Transparent Solar Panels/Glass by Scientists at Michigan State University">
            <a:extLst>
              <a:ext uri="{FF2B5EF4-FFF2-40B4-BE49-F238E27FC236}">
                <a16:creationId xmlns:a16="http://schemas.microsoft.com/office/drawing/2014/main" id="{4208B147-8D38-44B1-90B2-4B5937CB1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3"/>
          <a:stretch/>
        </p:blipFill>
        <p:spPr bwMode="auto">
          <a:xfrm>
            <a:off x="7397585" y="761900"/>
            <a:ext cx="6596247" cy="541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6153B6B-635E-4A56-BCB1-307995FA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D169-CF09-4FF9-92EA-B09BDD270358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F9D6F1C-8FB9-4014-8833-40661652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7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977C2-65BF-4673-950B-A2E2A103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" name="Zástupný obsah 22">
            <a:extLst>
              <a:ext uri="{FF2B5EF4-FFF2-40B4-BE49-F238E27FC236}">
                <a16:creationId xmlns:a16="http://schemas.microsoft.com/office/drawing/2014/main" id="{51BAC54C-7AE1-4D59-BAB3-371F39133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7826" y="531778"/>
            <a:ext cx="8956348" cy="5794443"/>
          </a:xfrm>
        </p:spPr>
      </p:pic>
      <p:sp>
        <p:nvSpPr>
          <p:cNvPr id="24" name="Zástupný obsah 2">
            <a:extLst>
              <a:ext uri="{FF2B5EF4-FFF2-40B4-BE49-F238E27FC236}">
                <a16:creationId xmlns:a16="http://schemas.microsoft.com/office/drawing/2014/main" id="{5DC61B80-1E42-4304-95F6-98B95585B8E0}"/>
              </a:ext>
            </a:extLst>
          </p:cNvPr>
          <p:cNvSpPr txBox="1">
            <a:spLocks/>
          </p:cNvSpPr>
          <p:nvPr/>
        </p:nvSpPr>
        <p:spPr>
          <a:xfrm>
            <a:off x="1721921" y="6253182"/>
            <a:ext cx="8956349" cy="61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By Own work. - Fraunhofer ISE, Report, current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editiondata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from archived edition, July 28, 2014, page 18, Public Domain, https://commons.wikimedia.org/w/index.php?curid=35756530</a:t>
            </a:r>
            <a:endParaRPr lang="cs-CZ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Zástupný symbol pro datum 24">
            <a:extLst>
              <a:ext uri="{FF2B5EF4-FFF2-40B4-BE49-F238E27FC236}">
                <a16:creationId xmlns:a16="http://schemas.microsoft.com/office/drawing/2014/main" id="{3601B7D5-1DD2-4CF3-A40D-6F041E02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B97E-7E0C-4A03-B313-F882D5026BE5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26" name="Zástupný symbol pro číslo snímku 25">
            <a:extLst>
              <a:ext uri="{FF2B5EF4-FFF2-40B4-BE49-F238E27FC236}">
                <a16:creationId xmlns:a16="http://schemas.microsoft.com/office/drawing/2014/main" id="{0E4F57B7-0639-4264-9181-32B7E5747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9F5832-95C1-4DEE-97A6-60D95FF7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9AE8A7E8-F39D-4513-A014-943BECE1A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8" y="0"/>
            <a:ext cx="11898784" cy="6287165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CF79805-82C1-4BC3-BB31-6181ACB4D19D}"/>
              </a:ext>
            </a:extLst>
          </p:cNvPr>
          <p:cNvSpPr txBox="1">
            <a:spLocks/>
          </p:cNvSpPr>
          <p:nvPr/>
        </p:nvSpPr>
        <p:spPr>
          <a:xfrm>
            <a:off x="1698170" y="6492875"/>
            <a:ext cx="9655629" cy="61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i="1" dirty="0">
                <a:solidFill>
                  <a:schemeClr val="bg1">
                    <a:lumMod val="50000"/>
                  </a:schemeClr>
                </a:solidFill>
              </a:rPr>
              <a:t>Převzato z: </a:t>
            </a:r>
            <a:r>
              <a:rPr lang="cs-CZ" sz="1800" dirty="0">
                <a:hlinkClick r:id="rId3"/>
              </a:rPr>
              <a:t>https://www.nrel.gov/pv/assets/pdfs/best-research-cell-efficiencies.20200406.pdf</a:t>
            </a:r>
            <a:endParaRPr lang="cs-CZ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B919FA-ACA5-4C71-B1BD-C54C7E12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57BA-6F41-44C9-99A2-9E7944AB69AB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1115691-D750-42AA-BB7C-8397F828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4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21F6F-6ADC-45F6-A925-E0F04BFD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32C2A3D-4C6B-457C-A1AD-BBDD5ED6E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2549" y="131285"/>
            <a:ext cx="6910209" cy="6151888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7CAD4C7-6B3C-410E-BE58-50E7FF261BC4}"/>
              </a:ext>
            </a:extLst>
          </p:cNvPr>
          <p:cNvSpPr txBox="1">
            <a:spLocks/>
          </p:cNvSpPr>
          <p:nvPr/>
        </p:nvSpPr>
        <p:spPr>
          <a:xfrm>
            <a:off x="1674420" y="6283173"/>
            <a:ext cx="9345881" cy="619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By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Rfassbind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- Own work, based on Hanjin's 2013-version (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español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), amended with average sales prices for 2014 and 2015.Original source data1977–2013: Bloomberg, New Energy Finance, (archived)2014: based on average sales price of $0.36/watt on 26 June 2014 from EnergyTrend.com2015: based on average sales price of $0.30/W on 29 April 2015 from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EnergyTrend.comcompare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to current spot-market prices here., Public Domain, https://commons.wikimedia.org/w/index.php?curid=33592736</a:t>
            </a:r>
            <a:endParaRPr lang="cs-CZ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2342FE-DF87-4F75-B972-72882C17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9CAA-0220-4313-8472-3E8D4C86562B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B7718C0-AF12-4F39-A807-AD1E360C5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65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D2E60-8623-451A-A456-4C77A5C9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FECEFB2F-AA49-4158-90C1-1482CA3B3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14" y="213801"/>
            <a:ext cx="8019572" cy="5984606"/>
          </a:xfr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76D08587-265F-4CD2-B139-5889750A759C}"/>
              </a:ext>
            </a:extLst>
          </p:cNvPr>
          <p:cNvSpPr txBox="1">
            <a:spLocks/>
          </p:cNvSpPr>
          <p:nvPr/>
        </p:nvSpPr>
        <p:spPr>
          <a:xfrm>
            <a:off x="1638796" y="6283173"/>
            <a:ext cx="9393382" cy="619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By Own work, </a:t>
            </a:r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</a:rPr>
              <a:t>Rfassbind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 - Data sources in chronological order (year-end figures):1992-1995: </a:t>
            </a:r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</a:rPr>
              <a:t>wikipedia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 article growth of photovoltaics–collected figures of 16 main markets, including Australia, Canada, Japan, Korea, Mexico, Western European countries, and the United States.1996-1999: BP-Statistical Review of world energy, 2014 (XLS-spread-sheet).2000-2013: SPE (former EPIA) Global Market Outlook for Photovoltaics (Report, June 2014, archived).2014: Snapshot of Global PV 1992-2014 (archive) and IHS estimates/projections for worldwide deployment in 2014 and 2015 (March 2015).2015 Averaged from several different forecasting groups, companies and organizations. Data listed in article Growth of photovoltaics2016 306.5 GW (</a:t>
            </a:r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</a:rPr>
              <a:t>SolarPower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 Europe, 2017, p.7) and 303 GW (Global Status Report 2017, Ren21, p.66, at least)2017 </a:t>
            </a:r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</a:rPr>
              <a:t>intallation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 of 98 GW PV-solar based on 2018 Snapshot of Global Photovoltaic Markets, IEA PVPS (404 GW; added 98 GW)2018 tentative projection 104 GW added per October 24, 2017 (Sums up to 404 GW + 104 GW = 508 GW). An update on actual 2018-figures should be provided in IEA PVPS Snapshot report 2019, expected to be released Spring 2019., Public Domain, https://commons.wikimedia.org/w/index.php?curid=36675622</a:t>
            </a:r>
            <a:endParaRPr lang="cs-CZ" sz="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1E5E26E3-294F-4693-B031-170B4CC7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5AAA-6B58-48ED-AAA1-B5F844AAC724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74D7B9FB-666C-4F31-BC36-9D81423A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66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6A817-37D0-4DB0-AAC3-69E88010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52C85AC-56F7-4407-AD94-C93F92AE0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333"/>
            <a:ext cx="12192000" cy="9277371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C9123140-E5F7-461C-95DD-293124DA5FA9}"/>
              </a:ext>
            </a:extLst>
          </p:cNvPr>
          <p:cNvSpPr txBox="1">
            <a:spLocks/>
          </p:cNvSpPr>
          <p:nvPr/>
        </p:nvSpPr>
        <p:spPr>
          <a:xfrm>
            <a:off x="1971304" y="6548299"/>
            <a:ext cx="9382496" cy="61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i="1" dirty="0">
                <a:solidFill>
                  <a:schemeClr val="bg1">
                    <a:lumMod val="50000"/>
                  </a:schemeClr>
                </a:solidFill>
              </a:rPr>
              <a:t>Převzato z: </a:t>
            </a:r>
            <a:r>
              <a:rPr lang="cs-CZ" sz="1800" dirty="0">
                <a:hlinkClick r:id="rId3"/>
              </a:rPr>
              <a:t>https://oenergetice.cz/energetika-v-cr/infografika-ceska-energetika-21-stoleti</a:t>
            </a:r>
            <a:endParaRPr lang="cs-CZ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1A0B989-4638-4995-A8CD-4AD0F311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FCC1-E00D-42F5-8F0B-E14BFD179AAC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368653D-ABE0-45DD-AA60-CED09503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51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A74EC-61C6-43EE-8052-8B7FC1F6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C092AB-B94D-4A81-8D6D-FDBBD1017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666"/>
            <a:ext cx="10515600" cy="528451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HALLIDAY, David, Robert RESNICK a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Jearl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WALKER, DUB, Petr,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 Fyzika: [vysokoškolská učebnice fyziky]. 2.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přeprac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vyd. Přeložil Miroslav ČERNÝ. Brno: VUTIUM, c2013, </a:t>
            </a:r>
            <a:r>
              <a:rPr lang="cs-CZ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Svazek 2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Překlady vysokoškolských učebnic, sv. 4. ISBN 978-80-214-4123-1.</a:t>
            </a:r>
          </a:p>
          <a:p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Fotoelektrický jev. In: Wikipedia: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free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encyclopedia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[online]. San Francisco (CA):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Wikimedia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Foundation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2001- [cit. 2020-05-28]. Dostupné z: 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https://cs.wikipedia.org/wiki/Fotoelektrick%C3%BD_jev</a:t>
            </a:r>
            <a:endParaRPr lang="cs-CZ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Fotovoltaický článek. In: Wikipedia: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free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encyclopedia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[online]. San Francisco (CA):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Wikimedia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Foundation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2001- [cit. 2020-05-28]. Dostupné z: 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https://cs.wikipedia.org/wiki/Fotovoltaick%C3%BD_%C4%8Dl%C3%A1nek</a:t>
            </a:r>
            <a:endParaRPr lang="cs-CZ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SLÁDEK, Karel. DIAGNOSTIKA PASIVAČNÍCH VRSTEV PRO KŘEMÍKOVÉ SOLÁRNÍ ČLÁNKY [online]. Brno, 2011 [cit. 2020-05-28]. Dostupné z: https://www.vutbr.cz/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www_base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zav_prace_soubor_verejne.php?file_id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=39081. Diplomová práce. VYSOKÉ UČENÍ TECHNICKÉ V BRNĚ. Vedoucí práce Prof. Ing. Jaroslav Boušek, CSc.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Solar Shingles: Make Your Roof Solar-Powered. Solar magazine [online]. [cit. 2020-05-28]. 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Dostupné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z: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https://solarmagazine.com/solar-roofs/solar-shingles/</a:t>
            </a:r>
            <a:endParaRPr lang="cs-CZ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Transparent Solar Panels: Reforming Future Energy Supply. Solar magazine [online]. [cit. 2020-05-28]. 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Dostupné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z: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https://solarmagazine.com/solar-panels/transparent-solar-panels/</a:t>
            </a:r>
            <a:endParaRPr lang="cs-CZ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Jae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Choul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Yu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Jingsong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Sun,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Naresh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Chandrasekaran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Christopher J.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Dunn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Anthony S.R.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Chesman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Jacek J.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Jasieniak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Semi-transparent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perovskite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solar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cells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cross-linked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hole transport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layer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Nano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Volume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71, 2020, 104635, ISSN 2211-2855, https://doi.org/10.1016/j.nanoen.2020.104635.</a:t>
            </a:r>
          </a:p>
          <a:p>
            <a:endParaRPr lang="cs-CZ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840753-14D5-4F27-9B95-F8DC3B85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4D8-64C7-42EA-AC4C-01DC32334EE2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0A919B-38EC-42C4-BFD2-08D35FDA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8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125C49DC-0908-4995-BF44-2F738A22A47D}"/>
              </a:ext>
            </a:extLst>
          </p:cNvPr>
          <p:cNvSpPr/>
          <p:nvPr/>
        </p:nvSpPr>
        <p:spPr>
          <a:xfrm>
            <a:off x="6096000" y="4609172"/>
            <a:ext cx="4496790" cy="1116280"/>
          </a:xfrm>
          <a:prstGeom prst="rect">
            <a:avLst/>
          </a:prstGeom>
          <a:solidFill>
            <a:srgbClr val="BCE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A12675-C148-4CD9-B3FE-293CD368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Fotoelektrický jev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0042661-5DAB-4CF6-B4F5-6F01BE459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1028" y="1582569"/>
            <a:ext cx="5942772" cy="4276994"/>
          </a:xfr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8A88E96-01A8-4A06-A63D-FB80A289ABF1}"/>
              </a:ext>
            </a:extLst>
          </p:cNvPr>
          <p:cNvSpPr txBox="1">
            <a:spLocks/>
          </p:cNvSpPr>
          <p:nvPr/>
        </p:nvSpPr>
        <p:spPr>
          <a:xfrm>
            <a:off x="838200" y="6046649"/>
            <a:ext cx="10515600" cy="61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i="1" dirty="0">
                <a:solidFill>
                  <a:schemeClr val="bg1">
                    <a:lumMod val="50000"/>
                  </a:schemeClr>
                </a:solidFill>
              </a:rPr>
              <a:t>Autor: </a:t>
            </a:r>
            <a:r>
              <a:rPr lang="cs-CZ" sz="1800" i="1" dirty="0" err="1">
                <a:solidFill>
                  <a:schemeClr val="bg1">
                    <a:lumMod val="50000"/>
                  </a:schemeClr>
                </a:solidFill>
              </a:rPr>
              <a:t>Wolfmankurd</a:t>
            </a:r>
            <a:r>
              <a:rPr lang="cs-CZ" sz="1800" i="1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cs-CZ" sz="1800" i="1" dirty="0" err="1">
                <a:solidFill>
                  <a:schemeClr val="bg1">
                    <a:lumMod val="50000"/>
                  </a:schemeClr>
                </a:solidFill>
              </a:rPr>
              <a:t>en:Inkscape</a:t>
            </a:r>
            <a:r>
              <a:rPr lang="cs-CZ" sz="1800" i="1" dirty="0">
                <a:solidFill>
                  <a:schemeClr val="bg1">
                    <a:lumMod val="50000"/>
                  </a:schemeClr>
                </a:solidFill>
              </a:rPr>
              <a:t>, CC BY-SA 3.0, https://commons.wikimedia.org/w/index.php?curid=2072934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64755E-E38C-4A1A-BCF5-59065453986C}"/>
              </a:ext>
            </a:extLst>
          </p:cNvPr>
          <p:cNvSpPr txBox="1"/>
          <p:nvPr/>
        </p:nvSpPr>
        <p:spPr>
          <a:xfrm>
            <a:off x="689113" y="1690688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Kvantový jev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  1921 – A. Einstein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Intenzita x vlnová délka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Vnitřní a vnější </a:t>
            </a:r>
          </a:p>
        </p:txBody>
      </p:sp>
      <p:sp>
        <p:nvSpPr>
          <p:cNvPr id="8" name="AutoShape 2" descr="h\nu = h\nu_0 + E_\text{max}\,">
            <a:extLst>
              <a:ext uri="{FF2B5EF4-FFF2-40B4-BE49-F238E27FC236}">
                <a16:creationId xmlns:a16="http://schemas.microsoft.com/office/drawing/2014/main" id="{7DD238B2-CAB2-46A6-A05C-69D2C1CD30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9368BF42-7434-4121-9226-2AA849824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313" y="4359850"/>
            <a:ext cx="3657600" cy="522514"/>
          </a:xfrm>
          <a:prstGeom prst="rect">
            <a:avLst/>
          </a:prstGeom>
        </p:spPr>
      </p:pic>
      <p:sp>
        <p:nvSpPr>
          <p:cNvPr id="11" name="AutoShape 4" descr="Nobel - Free sports and competition icons">
            <a:extLst>
              <a:ext uri="{FF2B5EF4-FFF2-40B4-BE49-F238E27FC236}">
                <a16:creationId xmlns:a16="http://schemas.microsoft.com/office/drawing/2014/main" id="{BEED3ECF-C12D-4C7A-8035-249DAF3369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1E3F30D6-1821-4430-AD96-6D6BB0865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1424" y="2205077"/>
            <a:ext cx="393551" cy="393551"/>
          </a:xfrm>
          <a:prstGeom prst="rect">
            <a:avLst/>
          </a:prstGeom>
        </p:spPr>
      </p:pic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E9593DB7-EDCC-4F30-9A03-CEDD041E2BBB}"/>
              </a:ext>
            </a:extLst>
          </p:cNvPr>
          <p:cNvCxnSpPr>
            <a:cxnSpLocks/>
          </p:cNvCxnSpPr>
          <p:nvPr/>
        </p:nvCxnSpPr>
        <p:spPr>
          <a:xfrm>
            <a:off x="838200" y="1301040"/>
            <a:ext cx="4173187" cy="0"/>
          </a:xfrm>
          <a:prstGeom prst="line">
            <a:avLst/>
          </a:prstGeom>
          <a:ln w="57150">
            <a:solidFill>
              <a:srgbClr val="BCE9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ástupný symbol pro datum 60">
            <a:extLst>
              <a:ext uri="{FF2B5EF4-FFF2-40B4-BE49-F238E27FC236}">
                <a16:creationId xmlns:a16="http://schemas.microsoft.com/office/drawing/2014/main" id="{E33A40EF-F61B-4650-9647-4CC30366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E718-AC47-4470-9420-6766212022E0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62" name="Zástupný symbol pro číslo snímku 61">
            <a:extLst>
              <a:ext uri="{FF2B5EF4-FFF2-40B4-BE49-F238E27FC236}">
                <a16:creationId xmlns:a16="http://schemas.microsoft.com/office/drawing/2014/main" id="{45ED157F-6C71-472D-9FFF-58E2D669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6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A48B0A30-1D51-432F-ADA4-3642A3286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522" y="0"/>
            <a:ext cx="7673913" cy="68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7BAA424-39D0-4C64-9A58-74C075D2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Fotovoltaický článek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ástupný obsah 7">
                <a:extLst>
                  <a:ext uri="{FF2B5EF4-FFF2-40B4-BE49-F238E27FC236}">
                    <a16:creationId xmlns:a16="http://schemas.microsoft.com/office/drawing/2014/main" id="{91265D14-9D00-4D5D-AEFE-35DDE56159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1883 – Ch. Fritz – první článek</a:t>
                </a:r>
              </a:p>
              <a:p>
                <a:r>
                  <a:rPr lang="cs-CZ" dirty="0"/>
                  <a:t>1954 – Bell </a:t>
                </a:r>
                <a:r>
                  <a:rPr lang="cs-CZ" dirty="0" err="1"/>
                  <a:t>lab</a:t>
                </a:r>
                <a:r>
                  <a:rPr lang="cs-CZ" dirty="0"/>
                  <a:t>. – křemíkový článek</a:t>
                </a:r>
              </a:p>
              <a:p>
                <a:r>
                  <a:rPr lang="cs-CZ" dirty="0"/>
                  <a:t>Družice, ropné plošiny</a:t>
                </a:r>
              </a:p>
              <a:p>
                <a:endParaRPr lang="cs-CZ" dirty="0"/>
              </a:p>
              <a:p>
                <a:r>
                  <a:rPr lang="cs-CZ" dirty="0"/>
                  <a:t>P-N dioda z dopovaného křemíku</a:t>
                </a:r>
              </a:p>
              <a:p>
                <a:r>
                  <a:rPr lang="cs-CZ" dirty="0"/>
                  <a:t>Snaha zužitkovat  - 1367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8" name="Zástupný obsah 7">
                <a:extLst>
                  <a:ext uri="{FF2B5EF4-FFF2-40B4-BE49-F238E27FC236}">
                    <a16:creationId xmlns:a16="http://schemas.microsoft.com/office/drawing/2014/main" id="{91265D14-9D00-4D5D-AEFE-35DDE5615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69A02E05-5976-4772-8012-0D5257C5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0" y="419254"/>
            <a:ext cx="956501" cy="11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775A95E2-6F3D-4AA7-9CDF-96B1274831F2}"/>
              </a:ext>
            </a:extLst>
          </p:cNvPr>
          <p:cNvCxnSpPr>
            <a:cxnSpLocks/>
          </p:cNvCxnSpPr>
          <p:nvPr/>
        </p:nvCxnSpPr>
        <p:spPr>
          <a:xfrm>
            <a:off x="1669741" y="1289165"/>
            <a:ext cx="4766685" cy="0"/>
          </a:xfrm>
          <a:prstGeom prst="line">
            <a:avLst/>
          </a:prstGeom>
          <a:ln w="57150">
            <a:solidFill>
              <a:srgbClr val="BCE9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43F0204A-1F62-429D-A6CC-A445A51B0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07A6-59B2-40E2-ACF4-7C7AF4FCFC99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298C00CA-4ABD-4B0A-A1B9-9014C91B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AA424-39D0-4C64-9A58-74C075D2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17" y="293873"/>
            <a:ext cx="10515600" cy="1325563"/>
          </a:xfrm>
        </p:spPr>
        <p:txBody>
          <a:bodyPr/>
          <a:lstStyle/>
          <a:p>
            <a:r>
              <a:rPr lang="cs-CZ" dirty="0"/>
              <a:t>Fotovoltaický článek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B3CBE78-B952-48D7-8601-43C7722D2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6954" y="649431"/>
            <a:ext cx="8278091" cy="6208569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6076883-69C6-43C1-9B2E-8682CF8D116A}"/>
              </a:ext>
            </a:extLst>
          </p:cNvPr>
          <p:cNvSpPr txBox="1">
            <a:spLocks/>
          </p:cNvSpPr>
          <p:nvPr/>
        </p:nvSpPr>
        <p:spPr>
          <a:xfrm>
            <a:off x="1348839" y="6480037"/>
            <a:ext cx="10515600" cy="61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By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Cyferz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at English Wikipedia, CC BY 3.0, https://commons.wikimedia.org/w/index.php?curid=17902127</a:t>
            </a:r>
            <a:endParaRPr lang="cs-CZ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AEF3E8E-9EF9-4FB6-BA8C-A1ACEEC052D2}"/>
              </a:ext>
            </a:extLst>
          </p:cNvPr>
          <p:cNvCxnSpPr>
            <a:cxnSpLocks/>
          </p:cNvCxnSpPr>
          <p:nvPr/>
        </p:nvCxnSpPr>
        <p:spPr>
          <a:xfrm>
            <a:off x="541317" y="1217913"/>
            <a:ext cx="4553197" cy="0"/>
          </a:xfrm>
          <a:prstGeom prst="line">
            <a:avLst/>
          </a:prstGeom>
          <a:ln w="57150">
            <a:solidFill>
              <a:srgbClr val="BCE9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3ADCC1B8-CF60-442D-80D2-3B263579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876E-3989-46C4-A320-3A9CC960DE30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079C72E-0A7C-459D-AACE-2D92F224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ilicon wafer maker cautious despite strong chip demand - Nikkei ...">
            <a:extLst>
              <a:ext uri="{FF2B5EF4-FFF2-40B4-BE49-F238E27FC236}">
                <a16:creationId xmlns:a16="http://schemas.microsoft.com/office/drawing/2014/main" id="{22ABBD4B-284E-42BE-8505-0628EEA9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8" r="13027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31651F1-9E0F-46B4-B7D8-E993CCD02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Křemík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1C0E67-41FA-4919-9952-F6362254D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5177349" cy="3788830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rgbClr val="000000"/>
                </a:solidFill>
              </a:rPr>
              <a:t>Monokrystalický křemík (c-Si)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000000"/>
                </a:solidFill>
              </a:rPr>
              <a:t>Polykrystalický křemík (</a:t>
            </a:r>
            <a:r>
              <a:rPr lang="cs-CZ" dirty="0" err="1">
                <a:solidFill>
                  <a:srgbClr val="000000"/>
                </a:solidFill>
              </a:rPr>
              <a:t>mc</a:t>
            </a:r>
            <a:r>
              <a:rPr lang="cs-CZ" dirty="0">
                <a:solidFill>
                  <a:srgbClr val="000000"/>
                </a:solidFill>
              </a:rPr>
              <a:t>-Si)</a:t>
            </a:r>
          </a:p>
          <a:p>
            <a:pPr>
              <a:lnSpc>
                <a:spcPct val="150000"/>
              </a:lnSpc>
            </a:pPr>
            <a:r>
              <a:rPr lang="cs-CZ" dirty="0" err="1">
                <a:solidFill>
                  <a:srgbClr val="000000"/>
                </a:solidFill>
              </a:rPr>
              <a:t>Ribbon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silicon</a:t>
            </a:r>
            <a:r>
              <a:rPr lang="cs-CZ" dirty="0">
                <a:solidFill>
                  <a:srgbClr val="000000"/>
                </a:solidFill>
              </a:rPr>
              <a:t> – tenký film, nižší účinnost (15%)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000000"/>
                </a:solidFill>
              </a:rPr>
              <a:t>Black </a:t>
            </a:r>
            <a:r>
              <a:rPr lang="cs-CZ" dirty="0" err="1">
                <a:solidFill>
                  <a:srgbClr val="000000"/>
                </a:solidFill>
              </a:rPr>
              <a:t>silicon</a:t>
            </a:r>
            <a:r>
              <a:rPr lang="cs-CZ" dirty="0">
                <a:solidFill>
                  <a:srgbClr val="000000"/>
                </a:solidFill>
              </a:rPr>
              <a:t> – zvýšení absorpce, nižší šířka zakázaného pásu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B92223D-5C69-4DF3-8974-2DFE196EC45E}"/>
              </a:ext>
            </a:extLst>
          </p:cNvPr>
          <p:cNvCxnSpPr>
            <a:cxnSpLocks/>
          </p:cNvCxnSpPr>
          <p:nvPr/>
        </p:nvCxnSpPr>
        <p:spPr>
          <a:xfrm>
            <a:off x="804997" y="1716677"/>
            <a:ext cx="1676946" cy="0"/>
          </a:xfrm>
          <a:prstGeom prst="line">
            <a:avLst/>
          </a:prstGeom>
          <a:ln w="57150">
            <a:solidFill>
              <a:srgbClr val="BCE9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B07BCC-9853-405A-80BC-E5D522D5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1D9E-F82C-4257-8FF1-09BAB62D8E4B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DC7905-3EBE-4560-A231-4B5A4C95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8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hematic of the RST ribbon production technique">
            <a:extLst>
              <a:ext uri="{FF2B5EF4-FFF2-40B4-BE49-F238E27FC236}">
                <a16:creationId xmlns:a16="http://schemas.microsoft.com/office/drawing/2014/main" id="{4B8A3E42-D55C-4D3B-A07D-39D609B9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11" y="961739"/>
            <a:ext cx="6532777" cy="537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697D6F6-B172-4754-A9FF-80F43875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Ribbon</a:t>
            </a:r>
            <a:r>
              <a:rPr lang="cs-CZ" dirty="0"/>
              <a:t> Silicon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DEE53A-09C3-4D49-9370-D15CAEFC1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A521EBC2-0BC1-47C0-828F-F83ED521BBD9}"/>
              </a:ext>
            </a:extLst>
          </p:cNvPr>
          <p:cNvSpPr txBox="1">
            <a:spLocks/>
          </p:cNvSpPr>
          <p:nvPr/>
        </p:nvSpPr>
        <p:spPr>
          <a:xfrm>
            <a:off x="1650670" y="6334919"/>
            <a:ext cx="9393382" cy="619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Development of solar cells on RST-ribbons - Scientific Figure on ResearchGate. Available from: https://www.researchgate.net/figure/Schematic-of-the-RST-ribbon-production-technique_fig2_224113498 [accessed 28 May, 2020]</a:t>
            </a:r>
            <a:endParaRPr lang="cs-CZ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3BC116-481F-4288-AEC0-73A8514F4DA8}"/>
              </a:ext>
            </a:extLst>
          </p:cNvPr>
          <p:cNvCxnSpPr>
            <a:cxnSpLocks/>
          </p:cNvCxnSpPr>
          <p:nvPr/>
        </p:nvCxnSpPr>
        <p:spPr>
          <a:xfrm>
            <a:off x="838200" y="1301040"/>
            <a:ext cx="3306288" cy="0"/>
          </a:xfrm>
          <a:prstGeom prst="line">
            <a:avLst/>
          </a:prstGeom>
          <a:ln w="57150">
            <a:solidFill>
              <a:srgbClr val="BCE9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99E438A0-62BB-41EB-8C78-32CBFB5D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C0AA-CFB0-4757-B777-824FBEFE9A9D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700BBC95-CCF3-489D-89C3-3F891B55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8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27E56-C535-41C0-A996-BFBA55356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Tenké vrstvy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95C442-23A7-4CE4-B031-CEA9013C4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Nižší spotřeba materiálu, více vrstev</a:t>
            </a:r>
          </a:p>
          <a:p>
            <a:r>
              <a:rPr lang="cs-CZ" dirty="0"/>
              <a:t>Ohebné, lehké</a:t>
            </a:r>
          </a:p>
          <a:p>
            <a:r>
              <a:rPr lang="cs-CZ" dirty="0"/>
              <a:t>Kratší životnost</a:t>
            </a:r>
          </a:p>
          <a:p>
            <a:endParaRPr lang="cs-CZ" dirty="0"/>
          </a:p>
          <a:p>
            <a:r>
              <a:rPr lang="cs-CZ" dirty="0"/>
              <a:t>Křemík – levné, neefektivní </a:t>
            </a:r>
          </a:p>
          <a:p>
            <a:r>
              <a:rPr lang="cs-CZ" dirty="0" err="1"/>
              <a:t>CdTe</a:t>
            </a:r>
            <a:r>
              <a:rPr lang="cs-CZ" dirty="0"/>
              <a:t> – lépe absorbuje, jednoduchá výroba, toxické</a:t>
            </a:r>
          </a:p>
          <a:p>
            <a:r>
              <a:rPr lang="cs-CZ" dirty="0" err="1"/>
              <a:t>GaAs</a:t>
            </a:r>
            <a:r>
              <a:rPr lang="cs-CZ" dirty="0"/>
              <a:t> – lépe absorbují, méně citlivé na teplotu (koncentrátor)</a:t>
            </a:r>
          </a:p>
          <a:p>
            <a:r>
              <a:rPr lang="cs-CZ" dirty="0"/>
              <a:t>CIGS – vysoká absorpce, levné, účinné, citlivé na vlhko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CE8E8498-39FF-47C3-B4E1-6679CAB12D07}"/>
              </a:ext>
            </a:extLst>
          </p:cNvPr>
          <p:cNvCxnSpPr>
            <a:cxnSpLocks/>
          </p:cNvCxnSpPr>
          <p:nvPr/>
        </p:nvCxnSpPr>
        <p:spPr>
          <a:xfrm>
            <a:off x="838200" y="1301040"/>
            <a:ext cx="2855026" cy="0"/>
          </a:xfrm>
          <a:prstGeom prst="line">
            <a:avLst/>
          </a:prstGeom>
          <a:ln w="57150">
            <a:solidFill>
              <a:srgbClr val="BCE9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8D0D0DE5-3823-4DA2-B34C-D59C79F1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3D4B-6BFE-4B44-B484-E21F1793A68A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E91247-7165-4C55-A096-A6B3EA19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016D3B-76ED-4128-BE50-B02A4260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materiály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20953E6-B368-454C-99F2-21E8DFB301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Polymery – obdoba p-n přechodu, častá rekombinace, degradace, rozpad vazeb, nízká účinnost</a:t>
                </a:r>
              </a:p>
              <a:p>
                <a:r>
                  <a:rPr lang="cs-CZ" dirty="0"/>
                  <a:t>Organické materiály – ohebnost, průhlednost, libovolný tvar, nižší cena, degradace, nižší účinnost</a:t>
                </a:r>
              </a:p>
              <a:p>
                <a:r>
                  <a:rPr lang="cs-CZ" dirty="0"/>
                  <a:t>Organická barviva – krystaly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i="0" dirty="0" smtClean="0">
                        <a:latin typeface="Cambria Math" panose="02040503050406030204" pitchFamily="18" charset="0"/>
                      </a:rPr>
                      <m:t>Ti</m:t>
                    </m:r>
                    <m:sSub>
                      <m:sSubPr>
                        <m:ctrlPr>
                          <a:rPr lang="cs-CZ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dirty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cs-CZ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 barvivo, i v nano</a:t>
                </a:r>
              </a:p>
              <a:p>
                <a:pPr lvl="1"/>
                <a:r>
                  <a:rPr lang="cs-CZ" dirty="0"/>
                  <a:t>Degradace, malá účinnost, problém s elektrolytem</a:t>
                </a:r>
              </a:p>
              <a:p>
                <a:r>
                  <a:rPr lang="cs-CZ" dirty="0" err="1"/>
                  <a:t>Nanostruktury</a:t>
                </a:r>
                <a:r>
                  <a:rPr lang="cs-CZ" dirty="0"/>
                  <a:t> – </a:t>
                </a:r>
                <a:r>
                  <a:rPr lang="cs-CZ" dirty="0" err="1"/>
                  <a:t>nanotrubičky</a:t>
                </a:r>
                <a:r>
                  <a:rPr lang="cs-CZ" dirty="0"/>
                  <a:t>, kvantové tečky, </a:t>
                </a:r>
              </a:p>
              <a:p>
                <a:pPr lvl="1"/>
                <a:r>
                  <a:rPr lang="cs-CZ" dirty="0"/>
                  <a:t>Absorbují určitou vlnovou délku</a:t>
                </a:r>
              </a:p>
              <a:p>
                <a:pPr lvl="1"/>
                <a:r>
                  <a:rPr lang="cs-CZ" dirty="0"/>
                  <a:t>Možnost excitace více elektronů (nárazová ionizace)</a:t>
                </a:r>
              </a:p>
              <a:p>
                <a:pPr lvl="1"/>
                <a:r>
                  <a:rPr lang="cs-CZ" dirty="0"/>
                  <a:t>Problémy s odsáváním, rekombinace</a:t>
                </a:r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20953E6-B368-454C-99F2-21E8DFB301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8D08E3FB-C34D-4B5D-A807-B28D58010960}"/>
              </a:ext>
            </a:extLst>
          </p:cNvPr>
          <p:cNvCxnSpPr>
            <a:cxnSpLocks/>
          </p:cNvCxnSpPr>
          <p:nvPr/>
        </p:nvCxnSpPr>
        <p:spPr>
          <a:xfrm>
            <a:off x="838200" y="1277290"/>
            <a:ext cx="3520044" cy="0"/>
          </a:xfrm>
          <a:prstGeom prst="line">
            <a:avLst/>
          </a:prstGeom>
          <a:ln w="57150">
            <a:solidFill>
              <a:srgbClr val="BCE9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7FB4EF2-3B75-4FDF-9E35-E7ACD5C3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17A2-2544-4CBC-9ABB-E70D9DE32A23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729191-12C9-4B2F-852D-D7C77189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4C421-F6CF-49B6-96A7-0982D2CC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58" y="365125"/>
            <a:ext cx="11883242" cy="1325563"/>
          </a:xfrm>
        </p:spPr>
        <p:txBody>
          <a:bodyPr/>
          <a:lstStyle/>
          <a:p>
            <a:r>
              <a:rPr lang="cs-CZ" dirty="0"/>
              <a:t>Fotovoltaické střešní krytiny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7110D4-C667-4079-9B3A-2843263FF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Building-integrated</a:t>
            </a:r>
            <a:r>
              <a:rPr lang="cs-CZ" dirty="0"/>
              <a:t> </a:t>
            </a:r>
            <a:r>
              <a:rPr lang="cs-CZ" dirty="0" err="1"/>
              <a:t>photovoltaics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tenké vrstvy – CIGS - 12 %</a:t>
            </a:r>
          </a:p>
          <a:p>
            <a:pPr lvl="1"/>
            <a:r>
              <a:rPr lang="cs-CZ" dirty="0"/>
              <a:t>c-Si – 20%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+Estetické </a:t>
            </a:r>
          </a:p>
          <a:p>
            <a:pPr marL="0" indent="0">
              <a:buNone/>
            </a:pPr>
            <a:r>
              <a:rPr lang="cs-CZ" dirty="0"/>
              <a:t>+ 2v1</a:t>
            </a:r>
          </a:p>
          <a:p>
            <a:pPr>
              <a:buFontTx/>
              <a:buChar char="-"/>
            </a:pPr>
            <a:r>
              <a:rPr lang="cs-CZ" dirty="0"/>
              <a:t>Zatím nepříliš rozšířené</a:t>
            </a:r>
          </a:p>
          <a:p>
            <a:pPr>
              <a:buFontTx/>
              <a:buChar char="-"/>
            </a:pPr>
            <a:r>
              <a:rPr lang="cs-CZ" dirty="0"/>
              <a:t>Náročná instalace, rekonstrukce, cena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1AF8DEF-E689-42EB-8FD7-C3DF04304AF1}"/>
              </a:ext>
            </a:extLst>
          </p:cNvPr>
          <p:cNvCxnSpPr>
            <a:cxnSpLocks/>
          </p:cNvCxnSpPr>
          <p:nvPr/>
        </p:nvCxnSpPr>
        <p:spPr>
          <a:xfrm>
            <a:off x="398813" y="1277290"/>
            <a:ext cx="6170221" cy="0"/>
          </a:xfrm>
          <a:prstGeom prst="line">
            <a:avLst/>
          </a:prstGeom>
          <a:ln w="57150">
            <a:solidFill>
              <a:srgbClr val="BCE9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Tesla Solar Power Shingles - Logo">
            <a:extLst>
              <a:ext uri="{FF2B5EF4-FFF2-40B4-BE49-F238E27FC236}">
                <a16:creationId xmlns:a16="http://schemas.microsoft.com/office/drawing/2014/main" id="{AB2FB2BE-E7F1-41B3-9053-FE9D254C9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" y="5520314"/>
            <a:ext cx="2742952" cy="9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ow Powerhouse - Logo">
            <a:extLst>
              <a:ext uri="{FF2B5EF4-FFF2-40B4-BE49-F238E27FC236}">
                <a16:creationId xmlns:a16="http://schemas.microsoft.com/office/drawing/2014/main" id="{DE875D8A-ADC0-4704-A1FC-315ED5FA3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67" y="5580710"/>
            <a:ext cx="2590304" cy="9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ertainTeed Solar Roof Shingle Technology - Brand Logo">
            <a:extLst>
              <a:ext uri="{FF2B5EF4-FFF2-40B4-BE49-F238E27FC236}">
                <a16:creationId xmlns:a16="http://schemas.microsoft.com/office/drawing/2014/main" id="{5B466AB1-CAD0-468E-8AC2-9A34B88D8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32" y="5641105"/>
            <a:ext cx="2590307" cy="9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Tesla Solar Roof | Tesla Europe">
            <a:extLst>
              <a:ext uri="{FF2B5EF4-FFF2-40B4-BE49-F238E27FC236}">
                <a16:creationId xmlns:a16="http://schemas.microsoft.com/office/drawing/2014/main" id="{D12ACBB7-4035-4AB0-96FF-7B2D387C3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781" y="509033"/>
            <a:ext cx="6780811" cy="58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EE82EC4-02FF-49BF-BA28-62AFABF2A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53CE-267D-41B1-8253-5E57A702BC82}" type="datetime1">
              <a:rPr lang="cs-CZ" smtClean="0"/>
              <a:t>29.05.2020</a:t>
            </a:fld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51D667B-AEE2-4769-8657-124777F6B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340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1174</Words>
  <Application>Microsoft Office PowerPoint</Application>
  <PresentationFormat>Širokoúhlá obrazovka</PresentationFormat>
  <Paragraphs>110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Motiv Office</vt:lpstr>
      <vt:lpstr>Technologie solárních článků</vt:lpstr>
      <vt:lpstr>Fotoelektrický jev</vt:lpstr>
      <vt:lpstr>       Fotovoltaický článek</vt:lpstr>
      <vt:lpstr>Fotovoltaický článek</vt:lpstr>
      <vt:lpstr>Křemík</vt:lpstr>
      <vt:lpstr>Ribbon Silicon</vt:lpstr>
      <vt:lpstr>Tenké vrstvy</vt:lpstr>
      <vt:lpstr>Další materiály</vt:lpstr>
      <vt:lpstr>Fotovoltaické střešní krytiny</vt:lpstr>
      <vt:lpstr>Transparentní články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solárních článků</dc:title>
  <dc:creator>Vítězslav Heger</dc:creator>
  <cp:lastModifiedBy>Vítězslav Heger</cp:lastModifiedBy>
  <cp:revision>3</cp:revision>
  <dcterms:created xsi:type="dcterms:W3CDTF">2020-05-28T18:43:53Z</dcterms:created>
  <dcterms:modified xsi:type="dcterms:W3CDTF">2020-05-29T04:57:34Z</dcterms:modified>
</cp:coreProperties>
</file>