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1" r:id="rId6"/>
    <p:sldId id="264" r:id="rId7"/>
    <p:sldId id="265" r:id="rId8"/>
    <p:sldId id="262" r:id="rId9"/>
    <p:sldId id="266" r:id="rId10"/>
    <p:sldId id="26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70" autoAdjust="0"/>
  </p:normalViewPr>
  <p:slideViewPr>
    <p:cSldViewPr snapToGrid="0">
      <p:cViewPr>
        <p:scale>
          <a:sx n="100" d="100"/>
          <a:sy n="100" d="100"/>
        </p:scale>
        <p:origin x="67" y="-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7EA51-99D1-4149-8C0E-330F9C4E9025}" type="datetimeFigureOut">
              <a:rPr lang="cs-CZ" smtClean="0"/>
              <a:t>01.05.2019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A3461-F8A4-4D44-8642-7384C77FB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43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HTM – Hole transfer </a:t>
            </a:r>
            <a:r>
              <a:rPr lang="cs-CZ" dirty="0" err="1"/>
              <a:t>material</a:t>
            </a:r>
            <a:r>
              <a:rPr lang="cs-CZ" dirty="0"/>
              <a:t>, ETM – </a:t>
            </a:r>
            <a:r>
              <a:rPr lang="cs-CZ" dirty="0" err="1"/>
              <a:t>Electron</a:t>
            </a:r>
            <a:r>
              <a:rPr lang="cs-CZ" dirty="0"/>
              <a:t> transfer </a:t>
            </a:r>
            <a:r>
              <a:rPr lang="cs-CZ" dirty="0" err="1"/>
              <a:t>material</a:t>
            </a:r>
            <a:r>
              <a:rPr lang="cs-CZ" dirty="0"/>
              <a:t>, TCO – Transparent </a:t>
            </a:r>
            <a:r>
              <a:rPr lang="cs-CZ" dirty="0" err="1"/>
              <a:t>Conducting</a:t>
            </a:r>
            <a:r>
              <a:rPr lang="cs-CZ" dirty="0"/>
              <a:t> oxide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A3461-F8A4-4D44-8642-7384C77FB84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85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74B5873-3B07-4407-981A-14ED6E74BEEF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BA05037-E245-4FDA-8828-CA59D660E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64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5873-3B07-4407-981A-14ED6E74BEEF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5037-E245-4FDA-8828-CA59D660E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51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5873-3B07-4407-981A-14ED6E74BEEF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5037-E245-4FDA-8828-CA59D660E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605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5873-3B07-4407-981A-14ED6E74BEEF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5037-E245-4FDA-8828-CA59D660E511}" type="slidenum">
              <a:rPr lang="cs-CZ" smtClean="0"/>
              <a:t>‹#›</a:t>
            </a:fld>
            <a:endParaRPr lang="cs-C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58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5873-3B07-4407-981A-14ED6E74BEEF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5037-E245-4FDA-8828-CA59D660E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571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5873-3B07-4407-981A-14ED6E74BEEF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5037-E245-4FDA-8828-CA59D660E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059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5873-3B07-4407-981A-14ED6E74BEEF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5037-E245-4FDA-8828-CA59D660E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60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5873-3B07-4407-981A-14ED6E74BEEF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5037-E245-4FDA-8828-CA59D660E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604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5873-3B07-4407-981A-14ED6E74BEEF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5037-E245-4FDA-8828-CA59D660E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94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5873-3B07-4407-981A-14ED6E74BEEF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5037-E245-4FDA-8828-CA59D660E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11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5873-3B07-4407-981A-14ED6E74BEEF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5037-E245-4FDA-8828-CA59D660E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09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5873-3B07-4407-981A-14ED6E74BEEF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5037-E245-4FDA-8828-CA59D660E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22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5873-3B07-4407-981A-14ED6E74BEEF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5037-E245-4FDA-8828-CA59D660E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61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5873-3B07-4407-981A-14ED6E74BEEF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5037-E245-4FDA-8828-CA59D660E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42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5873-3B07-4407-981A-14ED6E74BEEF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5037-E245-4FDA-8828-CA59D660E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49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5873-3B07-4407-981A-14ED6E74BEEF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5037-E245-4FDA-8828-CA59D660E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82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5873-3B07-4407-981A-14ED6E74BEEF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5037-E245-4FDA-8828-CA59D660E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99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B5873-3B07-4407-981A-14ED6E74BEEF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05037-E245-4FDA-8828-CA59D660E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039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inghub.elsevier.com/retrieve/pii/S1364032118302879" TargetMode="External"/><Relationship Id="rId2" Type="http://schemas.openxmlformats.org/officeDocument/2006/relationships/hyperlink" Target="http://xlink.rsc.org/?DOI=C4TA05033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rel.gov/pv/cell-efficiency.html" TargetMode="External"/><Relationship Id="rId5" Type="http://schemas.openxmlformats.org/officeDocument/2006/relationships/hyperlink" Target="https://www.ossila.com/pages/perovskites-and-perovskite-solar-cells-an-introduction" TargetMode="External"/><Relationship Id="rId4" Type="http://schemas.openxmlformats.org/officeDocument/2006/relationships/hyperlink" Target="https://www.perovskite-info.com/perovskite-sola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00A431-1B7B-4F5F-9E17-F601B8B48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960" y="1122363"/>
            <a:ext cx="7559039" cy="3027360"/>
          </a:xfrm>
        </p:spPr>
        <p:txBody>
          <a:bodyPr>
            <a:normAutofit/>
          </a:bodyPr>
          <a:lstStyle/>
          <a:p>
            <a:r>
              <a:rPr lang="cs-CZ" sz="5400" dirty="0" err="1"/>
              <a:t>Perovskitové</a:t>
            </a:r>
            <a:r>
              <a:rPr lang="cs-CZ" sz="5400"/>
              <a:t> solární články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3627C7-8A66-4730-B079-B4202B3E1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8010" y="4149724"/>
            <a:ext cx="7539989" cy="11080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500">
                <a:solidFill>
                  <a:schemeClr val="tx1"/>
                </a:solidFill>
              </a:rPr>
              <a:t>Prezentace do předmětu BNNE</a:t>
            </a:r>
          </a:p>
          <a:p>
            <a:pPr>
              <a:lnSpc>
                <a:spcPct val="110000"/>
              </a:lnSpc>
            </a:pPr>
            <a:r>
              <a:rPr lang="cs-CZ" sz="1500">
                <a:solidFill>
                  <a:schemeClr val="tx1"/>
                </a:solidFill>
              </a:rPr>
              <a:t>Společná Laboratoř Optiky a Katedra experimentální fyziky</a:t>
            </a:r>
          </a:p>
          <a:p>
            <a:pPr>
              <a:lnSpc>
                <a:spcPct val="110000"/>
              </a:lnSpc>
            </a:pPr>
            <a:r>
              <a:rPr lang="cs-CZ" sz="1500">
                <a:solidFill>
                  <a:schemeClr val="tx1"/>
                </a:solidFill>
              </a:rPr>
              <a:t>Jan Dzian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63BA1369-1FF4-4500-BDB3-E9DBB7AC3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69" y="456406"/>
            <a:ext cx="4867458" cy="237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67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1BA8D27-A909-4A5D-8C54-B08D5B2F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/>
              <a:t>Další využití </a:t>
            </a:r>
            <a:r>
              <a:rPr lang="cs-CZ" dirty="0" err="1"/>
              <a:t>perovskitu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3059FD-65F7-4E7D-9AD8-2D501A2B9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/>
          </a:bodyPr>
          <a:lstStyle/>
          <a:p>
            <a:r>
              <a:rPr lang="cs-CZ" dirty="0"/>
              <a:t>Lasery – typicky NIR </a:t>
            </a:r>
          </a:p>
          <a:p>
            <a:r>
              <a:rPr lang="cs-CZ" dirty="0"/>
              <a:t>LED – vysoký kvantový výtěžek</a:t>
            </a:r>
          </a:p>
          <a:p>
            <a:r>
              <a:rPr lang="cs-CZ" dirty="0" err="1"/>
              <a:t>Spintronický</a:t>
            </a:r>
            <a:r>
              <a:rPr lang="cs-CZ" dirty="0"/>
              <a:t> materiál</a:t>
            </a:r>
          </a:p>
          <a:p>
            <a:r>
              <a:rPr lang="cs-CZ" dirty="0"/>
              <a:t>Fotokatalýza – využití </a:t>
            </a:r>
            <a:r>
              <a:rPr lang="cs-CZ" dirty="0" err="1"/>
              <a:t>fotovoltaických</a:t>
            </a:r>
            <a:r>
              <a:rPr lang="cs-CZ" dirty="0"/>
              <a:t> článků ke štěpení vody</a:t>
            </a:r>
          </a:p>
          <a:p>
            <a:endParaRPr lang="cs-CZ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22361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0F38D7C-43CF-494B-839D-F7CAF9E42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7CFA4F-BD1D-4B84-AF7A-3678D9980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[1] YIN, </a:t>
            </a:r>
            <a:r>
              <a:rPr lang="cs-CZ" dirty="0" err="1"/>
              <a:t>Wan-Jian</a:t>
            </a:r>
            <a:r>
              <a:rPr lang="cs-CZ" dirty="0"/>
              <a:t>, Ji-</a:t>
            </a:r>
            <a:r>
              <a:rPr lang="cs-CZ" dirty="0" err="1"/>
              <a:t>Hui</a:t>
            </a:r>
            <a:r>
              <a:rPr lang="cs-CZ" dirty="0"/>
              <a:t> YANG, </a:t>
            </a:r>
            <a:r>
              <a:rPr lang="cs-CZ" dirty="0" err="1"/>
              <a:t>Joongoo</a:t>
            </a:r>
            <a:r>
              <a:rPr lang="cs-CZ" dirty="0"/>
              <a:t> KANG, </a:t>
            </a:r>
            <a:r>
              <a:rPr lang="cs-CZ" dirty="0" err="1"/>
              <a:t>Yanfa</a:t>
            </a:r>
            <a:r>
              <a:rPr lang="cs-CZ" dirty="0"/>
              <a:t> YAN a </a:t>
            </a:r>
            <a:r>
              <a:rPr lang="cs-CZ" dirty="0" err="1"/>
              <a:t>Su-Huai</a:t>
            </a:r>
            <a:r>
              <a:rPr lang="cs-CZ" dirty="0"/>
              <a:t> WEI. </a:t>
            </a:r>
            <a:r>
              <a:rPr lang="cs-CZ" dirty="0" err="1"/>
              <a:t>Halide</a:t>
            </a:r>
            <a:r>
              <a:rPr lang="cs-CZ" dirty="0"/>
              <a:t> </a:t>
            </a:r>
            <a:r>
              <a:rPr lang="cs-CZ" dirty="0" err="1"/>
              <a:t>perovskite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solar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: a </a:t>
            </a:r>
            <a:r>
              <a:rPr lang="cs-CZ" dirty="0" err="1"/>
              <a:t>theoretical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. 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Materials</a:t>
            </a:r>
            <a:r>
              <a:rPr lang="cs-CZ" i="1" dirty="0"/>
              <a:t> </a:t>
            </a:r>
            <a:r>
              <a:rPr lang="cs-CZ" i="1" dirty="0" err="1"/>
              <a:t>Chemistry</a:t>
            </a:r>
            <a:r>
              <a:rPr lang="cs-CZ" i="1" dirty="0"/>
              <a:t> A</a:t>
            </a:r>
            <a:r>
              <a:rPr lang="cs-CZ" dirty="0"/>
              <a:t> [online]. 2015, </a:t>
            </a:r>
            <a:r>
              <a:rPr lang="cs-CZ" b="1" dirty="0"/>
              <a:t>3</a:t>
            </a:r>
            <a:r>
              <a:rPr lang="cs-CZ" dirty="0"/>
              <a:t>(17), 8926-8942 [cit. 2019-04-30]. DOI: 10.1039/C4TA05033A. ISSN 2050-7488. Dostupné z: </a:t>
            </a:r>
            <a:r>
              <a:rPr lang="cs-CZ" dirty="0">
                <a:hlinkClick r:id="rId2"/>
              </a:rPr>
              <a:t>http://xlink.rsc.org/?DOI=C4TA05033A</a:t>
            </a:r>
            <a:endParaRPr lang="cs-CZ" dirty="0"/>
          </a:p>
          <a:p>
            <a:r>
              <a:rPr lang="cs-CZ" dirty="0"/>
              <a:t>[2] TONUI, Patrick, </a:t>
            </a:r>
            <a:r>
              <a:rPr lang="cs-CZ" dirty="0" err="1"/>
              <a:t>Saheed</a:t>
            </a:r>
            <a:r>
              <a:rPr lang="cs-CZ" dirty="0"/>
              <a:t> O. OSENI, </a:t>
            </a:r>
            <a:r>
              <a:rPr lang="cs-CZ" dirty="0" err="1"/>
              <a:t>Gaurav</a:t>
            </a:r>
            <a:r>
              <a:rPr lang="cs-CZ" dirty="0"/>
              <a:t> SHARMA, </a:t>
            </a:r>
            <a:r>
              <a:rPr lang="cs-CZ" dirty="0" err="1"/>
              <a:t>Qingfenq</a:t>
            </a:r>
            <a:r>
              <a:rPr lang="cs-CZ" dirty="0"/>
              <a:t> YAN a </a:t>
            </a:r>
            <a:r>
              <a:rPr lang="cs-CZ" dirty="0" err="1"/>
              <a:t>Genene</a:t>
            </a:r>
            <a:r>
              <a:rPr lang="cs-CZ" dirty="0"/>
              <a:t> TESSEMA MOLA. </a:t>
            </a:r>
            <a:r>
              <a:rPr lang="cs-CZ" dirty="0" err="1"/>
              <a:t>Perovskites</a:t>
            </a:r>
            <a:r>
              <a:rPr lang="cs-CZ" dirty="0"/>
              <a:t> </a:t>
            </a:r>
            <a:r>
              <a:rPr lang="cs-CZ" dirty="0" err="1"/>
              <a:t>photovoltaic</a:t>
            </a:r>
            <a:r>
              <a:rPr lang="cs-CZ" dirty="0"/>
              <a:t> </a:t>
            </a:r>
            <a:r>
              <a:rPr lang="cs-CZ" dirty="0" err="1"/>
              <a:t>solar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: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overview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status. </a:t>
            </a:r>
            <a:r>
              <a:rPr lang="cs-CZ" i="1" dirty="0" err="1"/>
              <a:t>Renewable</a:t>
            </a:r>
            <a:r>
              <a:rPr lang="cs-CZ" i="1" dirty="0"/>
              <a:t> and </a:t>
            </a:r>
            <a:r>
              <a:rPr lang="cs-CZ" i="1" dirty="0" err="1"/>
              <a:t>Sustainable</a:t>
            </a:r>
            <a:r>
              <a:rPr lang="cs-CZ" i="1" dirty="0"/>
              <a:t> </a:t>
            </a:r>
            <a:r>
              <a:rPr lang="cs-CZ" i="1" dirty="0" err="1"/>
              <a:t>Energy</a:t>
            </a:r>
            <a:r>
              <a:rPr lang="cs-CZ" i="1" dirty="0"/>
              <a:t> </a:t>
            </a:r>
            <a:r>
              <a:rPr lang="cs-CZ" i="1" dirty="0" err="1"/>
              <a:t>Reviews</a:t>
            </a:r>
            <a:r>
              <a:rPr lang="cs-CZ" dirty="0"/>
              <a:t> [online]. 2018, </a:t>
            </a:r>
            <a:r>
              <a:rPr lang="cs-CZ" b="1" dirty="0"/>
              <a:t>91</a:t>
            </a:r>
            <a:r>
              <a:rPr lang="cs-CZ" dirty="0"/>
              <a:t>, 1025-1044 [cit. 2019-04-30]. DOI: 10.1016/j.rser.2018.04.069. ISSN 13640321. Dostupné z: </a:t>
            </a:r>
            <a:r>
              <a:rPr lang="cs-CZ" dirty="0">
                <a:hlinkClick r:id="rId3"/>
              </a:rPr>
              <a:t>https://linkinghub.elsevier.com/retrieve/pii/S1364032118302879</a:t>
            </a:r>
            <a:endParaRPr lang="cs-CZ" dirty="0"/>
          </a:p>
          <a:p>
            <a:r>
              <a:rPr lang="cs-CZ" dirty="0"/>
              <a:t>[3] </a:t>
            </a:r>
            <a:r>
              <a:rPr lang="cs-CZ" dirty="0" err="1"/>
              <a:t>Perovskite</a:t>
            </a:r>
            <a:r>
              <a:rPr lang="cs-CZ" dirty="0"/>
              <a:t> Solar. </a:t>
            </a:r>
            <a:r>
              <a:rPr lang="cs-CZ" i="1" dirty="0" err="1"/>
              <a:t>Perovskite-info</a:t>
            </a:r>
            <a:r>
              <a:rPr lang="cs-CZ" dirty="0"/>
              <a:t> [online]. </a:t>
            </a:r>
            <a:r>
              <a:rPr lang="cs-CZ" dirty="0" err="1"/>
              <a:t>Metalgrass</a:t>
            </a:r>
            <a:r>
              <a:rPr lang="cs-CZ" dirty="0"/>
              <a:t>, c2004-2019 [cit. 2019-05-01]. Dostupné z: </a:t>
            </a:r>
            <a:r>
              <a:rPr lang="cs-CZ" dirty="0">
                <a:hlinkClick r:id="rId4"/>
              </a:rPr>
              <a:t>https://www.perovskite-info.com/perovskite-solar</a:t>
            </a:r>
            <a:endParaRPr lang="cs-CZ" dirty="0"/>
          </a:p>
          <a:p>
            <a:r>
              <a:rPr lang="cs-CZ" dirty="0"/>
              <a:t>[4] </a:t>
            </a:r>
            <a:r>
              <a:rPr lang="cs-CZ" dirty="0" err="1"/>
              <a:t>Perovskites</a:t>
            </a:r>
            <a:r>
              <a:rPr lang="cs-CZ" dirty="0"/>
              <a:t> and </a:t>
            </a:r>
            <a:r>
              <a:rPr lang="cs-CZ" dirty="0" err="1"/>
              <a:t>Perovskite</a:t>
            </a:r>
            <a:r>
              <a:rPr lang="cs-CZ" dirty="0"/>
              <a:t> Solar </a:t>
            </a:r>
            <a:r>
              <a:rPr lang="cs-CZ" dirty="0" err="1"/>
              <a:t>Cells</a:t>
            </a:r>
            <a:r>
              <a:rPr lang="cs-CZ" dirty="0"/>
              <a:t>: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Introduction</a:t>
            </a:r>
            <a:r>
              <a:rPr lang="cs-CZ" dirty="0"/>
              <a:t>. </a:t>
            </a:r>
            <a:r>
              <a:rPr lang="cs-CZ" i="1" dirty="0" err="1"/>
              <a:t>Ossila</a:t>
            </a:r>
            <a:r>
              <a:rPr lang="cs-CZ" dirty="0"/>
              <a:t> [online]. </a:t>
            </a:r>
            <a:r>
              <a:rPr lang="cs-CZ" dirty="0" err="1"/>
              <a:t>Metalgrass</a:t>
            </a:r>
            <a:r>
              <a:rPr lang="cs-CZ" dirty="0"/>
              <a:t>, c2019 [cit. 2019-05-01]. Dostupné z: </a:t>
            </a:r>
            <a:r>
              <a:rPr lang="cs-CZ" dirty="0">
                <a:hlinkClick r:id="rId5"/>
              </a:rPr>
              <a:t>https://www.ossila.com/pages/perovskites-and-perovskite-solar-cells-an-introduction</a:t>
            </a:r>
            <a:endParaRPr lang="cs-CZ" dirty="0"/>
          </a:p>
          <a:p>
            <a:r>
              <a:rPr lang="cs-CZ" dirty="0"/>
              <a:t>[5] </a:t>
            </a:r>
            <a:r>
              <a:rPr lang="en-US" dirty="0"/>
              <a:t>Best Research-Cell Efficiency Chart. </a:t>
            </a:r>
            <a:r>
              <a:rPr lang="en-US" i="1" dirty="0"/>
              <a:t>Nation Renewable Energy Laboratory</a:t>
            </a:r>
            <a:r>
              <a:rPr lang="en-US" dirty="0"/>
              <a:t> [online]. NREL, U.S.: The National Renewable Energy Laboratory, 2019 [cit. 2019-05-01].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6"/>
              </a:rPr>
              <a:t>https://www.nrel.gov/pv/cell-efficiency.html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24727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E48E28F-5D42-43AE-99A3-09A70C0D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EE4549-62E9-4B14-9A55-39697A61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/>
          </a:bodyPr>
          <a:lstStyle/>
          <a:p>
            <a:r>
              <a:rPr lang="cs-CZ" dirty="0" err="1"/>
              <a:t>Perovskit</a:t>
            </a:r>
            <a:endParaRPr lang="cs-CZ" dirty="0"/>
          </a:p>
          <a:p>
            <a:r>
              <a:rPr lang="cs-CZ" dirty="0" err="1"/>
              <a:t>Perovskitové</a:t>
            </a:r>
            <a:r>
              <a:rPr lang="cs-CZ" dirty="0"/>
              <a:t> solární články</a:t>
            </a:r>
          </a:p>
          <a:p>
            <a:r>
              <a:rPr lang="cs-CZ" dirty="0"/>
              <a:t>Druhy </a:t>
            </a:r>
            <a:r>
              <a:rPr lang="cs-CZ" dirty="0" err="1"/>
              <a:t>perovskitových</a:t>
            </a:r>
            <a:r>
              <a:rPr lang="cs-CZ" dirty="0"/>
              <a:t> solárních článků</a:t>
            </a:r>
          </a:p>
          <a:p>
            <a:r>
              <a:rPr lang="cs-CZ" dirty="0"/>
              <a:t>Srovnání s ostatními solárními články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26678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E6D0F24-7657-40DF-AFCC-CBF13BC7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/>
              <a:t>Co je to </a:t>
            </a:r>
            <a:r>
              <a:rPr lang="cs-CZ" dirty="0" err="1"/>
              <a:t>perovskit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F0ECAE-02C2-43B5-9838-8FFECB036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/>
          </a:bodyPr>
          <a:lstStyle/>
          <a:p>
            <a:r>
              <a:rPr lang="cs-CZ" dirty="0"/>
              <a:t>Látka – stejná struktura jako minerál </a:t>
            </a:r>
            <a:r>
              <a:rPr lang="cs-CZ" dirty="0" err="1"/>
              <a:t>perovskit</a:t>
            </a:r>
            <a:r>
              <a:rPr lang="cs-CZ" dirty="0"/>
              <a:t> CaTiO</a:t>
            </a:r>
            <a:r>
              <a:rPr lang="cs-CZ" baseline="-25000" dirty="0"/>
              <a:t>3</a:t>
            </a:r>
          </a:p>
          <a:p>
            <a:r>
              <a:rPr lang="cs-CZ" dirty="0"/>
              <a:t>Struktura ABX</a:t>
            </a:r>
            <a:r>
              <a:rPr lang="cs-CZ" baseline="-25000" dirty="0"/>
              <a:t>3</a:t>
            </a:r>
            <a:r>
              <a:rPr lang="cs-CZ" dirty="0"/>
              <a:t> – A, B kationty, X aniont</a:t>
            </a:r>
          </a:p>
          <a:p>
            <a:r>
              <a:rPr lang="cs-CZ" dirty="0"/>
              <a:t>A = </a:t>
            </a:r>
            <a:r>
              <a:rPr lang="cs-CZ" dirty="0" err="1"/>
              <a:t>methylamoniak</a:t>
            </a:r>
            <a:r>
              <a:rPr lang="cs-CZ" dirty="0"/>
              <a:t> / jiná organická sloučenina</a:t>
            </a:r>
          </a:p>
          <a:p>
            <a:r>
              <a:rPr lang="cs-CZ" dirty="0"/>
              <a:t>B = kov (velmi často olovo)</a:t>
            </a:r>
          </a:p>
          <a:p>
            <a:r>
              <a:rPr lang="cs-CZ" dirty="0"/>
              <a:t>X = halogen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84EA25FB-A37E-455C-AF11-4F8F11060D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47" t="433" r="61143" b="71555"/>
          <a:stretch/>
        </p:blipFill>
        <p:spPr>
          <a:xfrm>
            <a:off x="8202951" y="2722880"/>
            <a:ext cx="3065916" cy="2615566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8FD97A15-5F1A-4956-8660-EFBF18089E5A}"/>
              </a:ext>
            </a:extLst>
          </p:cNvPr>
          <p:cNvSpPr txBox="1"/>
          <p:nvPr/>
        </p:nvSpPr>
        <p:spPr>
          <a:xfrm>
            <a:off x="9176030" y="543718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Převzato z [1]</a:t>
            </a:r>
          </a:p>
        </p:txBody>
      </p:sp>
    </p:spTree>
    <p:extLst>
      <p:ext uri="{BB962C8B-B14F-4D97-AF65-F5344CB8AC3E}">
        <p14:creationId xmlns:p14="http://schemas.microsoft.com/office/powerpoint/2010/main" val="303385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3329325-3272-462B-B208-5341F4E2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/>
              <a:t>Vlastnosti </a:t>
            </a:r>
            <a:r>
              <a:rPr lang="cs-CZ" dirty="0" err="1"/>
              <a:t>perovskitu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64C95C-5DA9-41DC-9E0D-FAA386397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06" y="1881186"/>
            <a:ext cx="9905999" cy="354171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Rozdílná velikost kationtů – distorze mřížky – </a:t>
            </a:r>
            <a:r>
              <a:rPr lang="cs-CZ" dirty="0" err="1"/>
              <a:t>ferroelektrikum</a:t>
            </a:r>
            <a:endParaRPr lang="cs-CZ" dirty="0"/>
          </a:p>
          <a:p>
            <a:r>
              <a:rPr lang="cs-CZ" dirty="0"/>
              <a:t>Lze vytvářet vrstvené 2D struktury – oddělené tenkými vrstvami</a:t>
            </a:r>
          </a:p>
          <a:p>
            <a:r>
              <a:rPr lang="cs-CZ" dirty="0"/>
              <a:t>Vysoká pohyblivost a dlouhá životnost nosičů náboje</a:t>
            </a:r>
          </a:p>
          <a:p>
            <a:r>
              <a:rPr lang="cs-CZ" dirty="0"/>
              <a:t>Supravodivost</a:t>
            </a:r>
          </a:p>
          <a:p>
            <a:r>
              <a:rPr lang="cs-CZ" dirty="0"/>
              <a:t>Obří </a:t>
            </a:r>
            <a:r>
              <a:rPr lang="cs-CZ" dirty="0" err="1"/>
              <a:t>magnetorezistance</a:t>
            </a:r>
            <a:endParaRPr lang="cs-CZ" dirty="0"/>
          </a:p>
          <a:p>
            <a:r>
              <a:rPr lang="cs-CZ" dirty="0" err="1"/>
              <a:t>Spinově</a:t>
            </a:r>
            <a:r>
              <a:rPr lang="cs-CZ" dirty="0"/>
              <a:t> závislý transport</a:t>
            </a:r>
          </a:p>
          <a:p>
            <a:r>
              <a:rPr lang="cs-CZ" dirty="0"/>
              <a:t>Katalytické vlastnosti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46181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492B19F-5D9B-42C4-912D-63FB3042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 err="1"/>
              <a:t>Perovskitovské</a:t>
            </a:r>
            <a:r>
              <a:rPr lang="cs-CZ" dirty="0"/>
              <a:t> solární články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F8D712A3-B1F1-45C6-BC3F-D31F3B31B0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2249487"/>
                <a:ext cx="6491409" cy="3541714"/>
              </a:xfrm>
            </p:spPr>
            <p:txBody>
              <a:bodyPr>
                <a:normAutofit/>
              </a:bodyPr>
              <a:lstStyle/>
              <a:p>
                <a:r>
                  <a:rPr lang="cs-CZ" dirty="0">
                    <a:latin typeface="Tw Cen MT (Základní text)"/>
                  </a:rPr>
                  <a:t>Solární články 3. generace (1. = c-Si,</a:t>
                </a:r>
                <a:br>
                  <a:rPr lang="cs-CZ" dirty="0">
                    <a:latin typeface="Tw Cen MT (Základní text)"/>
                  </a:rPr>
                </a:br>
                <a:r>
                  <a:rPr lang="cs-CZ" dirty="0">
                    <a:latin typeface="Tw Cen MT (Základní text)"/>
                  </a:rPr>
                  <a:t>2. = </a:t>
                </a:r>
                <a:r>
                  <a:rPr lang="cs-CZ" dirty="0" err="1">
                    <a:latin typeface="Tw Cen MT (Základní text)"/>
                  </a:rPr>
                  <a:t>tenkovrstevnaté</a:t>
                </a:r>
                <a:r>
                  <a:rPr lang="cs-CZ" dirty="0">
                    <a:latin typeface="Tw Cen MT (Základní text)"/>
                  </a:rPr>
                  <a:t>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mtClean="0">
                            <a:latin typeface="Tw Cen MT (Základní text)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mtClean="0">
                                <a:latin typeface="Tw Cen MT (Základní text)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Tw Cen MT (Základní text)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Tw Cen MT (Základní text)"/>
                              </a:rPr>
                              <m:t>OC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mtClean="0">
                                <a:latin typeface="Tw Cen MT (Základní text)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Tw Cen MT (Základní text)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Tw Cen MT (Základní text)"/>
                              </a:rPr>
                              <m:t>g</m:t>
                            </m:r>
                          </m:sub>
                        </m:sSub>
                      </m:den>
                    </m:f>
                    <m:r>
                      <a:rPr lang="cs-CZ" i="1" smtClean="0">
                        <a:latin typeface="Tw Cen MT (Základní text)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0" i="1" smtClean="0">
                        <a:latin typeface="Tw Cen MT (Základní text)"/>
                        <a:ea typeface="Cambria Math" panose="02040503050406030204" pitchFamily="18" charset="0"/>
                      </a:rPr>
                      <m:t>70%</m:t>
                    </m:r>
                  </m:oMath>
                </a14:m>
                <a:r>
                  <a:rPr lang="cs-CZ" dirty="0">
                    <a:latin typeface="Tw Cen MT (Základní text)"/>
                  </a:rPr>
                  <a:t> – více než většina článků 3. generace</a:t>
                </a:r>
              </a:p>
              <a:p>
                <a:r>
                  <a:rPr lang="cs-CZ" dirty="0"/>
                  <a:t>PCE (efektivita převodu energie) 24.2% (až 28% pro tandem s Si)</a:t>
                </a:r>
              </a:p>
              <a:p>
                <a:r>
                  <a:rPr lang="cs-CZ" dirty="0" err="1"/>
                  <a:t>Perovskit</a:t>
                </a:r>
                <a:r>
                  <a:rPr lang="cs-CZ" dirty="0"/>
                  <a:t> – obklopen vrstvami pro přenos náboje</a:t>
                </a:r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F8D712A3-B1F1-45C6-BC3F-D31F3B31B0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2249487"/>
                <a:ext cx="6491409" cy="3541714"/>
              </a:xfrm>
              <a:blipFill>
                <a:blip r:embed="rId3"/>
                <a:stretch>
                  <a:fillRect l="-1878" t="-2238" r="-17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5FB34044-0C96-48E2-878A-D74D677170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714" b="15851"/>
          <a:stretch/>
        </p:blipFill>
        <p:spPr>
          <a:xfrm>
            <a:off x="7970960" y="2326771"/>
            <a:ext cx="2556852" cy="2640544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7304EA7E-1D5C-4C65-8B4A-E9A7925545A9}"/>
              </a:ext>
            </a:extLst>
          </p:cNvPr>
          <p:cNvSpPr txBox="1"/>
          <p:nvPr/>
        </p:nvSpPr>
        <p:spPr>
          <a:xfrm>
            <a:off x="8432518" y="501233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Převzato z [2]</a:t>
            </a:r>
          </a:p>
        </p:txBody>
      </p:sp>
    </p:spTree>
    <p:extLst>
      <p:ext uri="{BB962C8B-B14F-4D97-AF65-F5344CB8AC3E}">
        <p14:creationId xmlns:p14="http://schemas.microsoft.com/office/powerpoint/2010/main" val="265892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9640DCA-A661-447E-B8DB-D3678093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/>
              <a:t>Nevýhody </a:t>
            </a:r>
            <a:r>
              <a:rPr lang="cs-CZ" dirty="0" err="1"/>
              <a:t>perovskitových</a:t>
            </a:r>
            <a:r>
              <a:rPr lang="cs-CZ" dirty="0"/>
              <a:t> solárních článků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DE29D6-4128-4F54-A9FA-B3891CF84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/>
          </a:bodyPr>
          <a:lstStyle/>
          <a:p>
            <a:r>
              <a:rPr lang="cs-CZ" dirty="0"/>
              <a:t>Dlouhodobě nestabilní</a:t>
            </a:r>
          </a:p>
          <a:p>
            <a:r>
              <a:rPr lang="cs-CZ" dirty="0"/>
              <a:t>Velká náchylnost k vlhkosti </a:t>
            </a:r>
          </a:p>
          <a:p>
            <a:pPr lvl="1"/>
            <a:r>
              <a:rPr lang="cs-CZ" dirty="0"/>
              <a:t>Řešení 1: 2D vrstvené </a:t>
            </a:r>
            <a:r>
              <a:rPr lang="cs-CZ" dirty="0" err="1"/>
              <a:t>perovskity</a:t>
            </a:r>
            <a:r>
              <a:rPr lang="cs-CZ" dirty="0"/>
              <a:t> s využitím </a:t>
            </a:r>
            <a:r>
              <a:rPr lang="cs-CZ" dirty="0" err="1"/>
              <a:t>Sn</a:t>
            </a:r>
            <a:endParaRPr lang="cs-CZ" dirty="0"/>
          </a:p>
          <a:p>
            <a:pPr lvl="1"/>
            <a:r>
              <a:rPr lang="cs-CZ" dirty="0"/>
              <a:t>Řešení 2: využití </a:t>
            </a:r>
            <a:r>
              <a:rPr lang="cs-CZ" dirty="0" err="1"/>
              <a:t>Cs</a:t>
            </a:r>
            <a:r>
              <a:rPr lang="cs-CZ" dirty="0"/>
              <a:t> nebo </a:t>
            </a:r>
            <a:r>
              <a:rPr lang="cs-CZ" dirty="0" err="1"/>
              <a:t>Rb</a:t>
            </a:r>
            <a:r>
              <a:rPr lang="cs-CZ" dirty="0"/>
              <a:t> místo organických kationtů</a:t>
            </a:r>
          </a:p>
          <a:p>
            <a:r>
              <a:rPr lang="cs-CZ" dirty="0"/>
              <a:t>Toxicita – rozpad na halogenidy těžkých kovů (např. </a:t>
            </a:r>
            <a:r>
              <a:rPr lang="cs-CZ" dirty="0" err="1"/>
              <a:t>PbI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15945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E853752-DF46-4366-8798-7F85C76C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/>
              <a:t>Druhy </a:t>
            </a:r>
            <a:r>
              <a:rPr lang="cs-CZ" dirty="0" err="1"/>
              <a:t>perovskitových</a:t>
            </a:r>
            <a:r>
              <a:rPr lang="cs-CZ" dirty="0"/>
              <a:t> solárních článků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D47508-F0C7-41C7-B395-616718707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/>
          </a:bodyPr>
          <a:lstStyle/>
          <a:p>
            <a:r>
              <a:rPr lang="cs-CZ" dirty="0"/>
              <a:t>Normální</a:t>
            </a:r>
          </a:p>
          <a:p>
            <a:r>
              <a:rPr lang="cs-CZ" dirty="0"/>
              <a:t>Tenkovrstvé </a:t>
            </a:r>
          </a:p>
          <a:p>
            <a:pPr lvl="1"/>
            <a:r>
              <a:rPr lang="cs-CZ" dirty="0"/>
              <a:t>Dochází ke zlepšení odolnosti vůči vlhkosti</a:t>
            </a:r>
          </a:p>
          <a:p>
            <a:r>
              <a:rPr lang="cs-CZ" dirty="0" err="1"/>
              <a:t>Senzitizované</a:t>
            </a:r>
            <a:endParaRPr lang="cs-CZ" dirty="0"/>
          </a:p>
          <a:p>
            <a:pPr lvl="1"/>
            <a:r>
              <a:rPr lang="cs-CZ" dirty="0"/>
              <a:t>Vnitřní </a:t>
            </a:r>
            <a:r>
              <a:rPr lang="cs-CZ" dirty="0" err="1"/>
              <a:t>mezoporézní</a:t>
            </a:r>
            <a:r>
              <a:rPr lang="cs-CZ" dirty="0"/>
              <a:t> struktura</a:t>
            </a:r>
          </a:p>
          <a:p>
            <a:pPr lvl="1"/>
            <a:r>
              <a:rPr lang="cs-CZ" dirty="0"/>
              <a:t>Rychlejší separace nosičů náboje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6F20D65B-9C0F-4F64-B990-9D955D3BC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735" y="2176463"/>
            <a:ext cx="4371336" cy="2689550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388E8831-B665-4109-A75A-F8AD60672A88}"/>
              </a:ext>
            </a:extLst>
          </p:cNvPr>
          <p:cNvSpPr txBox="1"/>
          <p:nvPr/>
        </p:nvSpPr>
        <p:spPr>
          <a:xfrm>
            <a:off x="8068457" y="497260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Převzato z [2]</a:t>
            </a:r>
          </a:p>
        </p:txBody>
      </p:sp>
    </p:spTree>
    <p:extLst>
      <p:ext uri="{BB962C8B-B14F-4D97-AF65-F5344CB8AC3E}">
        <p14:creationId xmlns:p14="http://schemas.microsoft.com/office/powerpoint/2010/main" val="3224475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13AF695-3D6A-4C36-AA3B-B386C559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/>
              <a:t>Srovnání s jinými solárními články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A98B32-910B-4B58-9742-073AB0602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1300163"/>
          </a:xfrm>
        </p:spPr>
        <p:txBody>
          <a:bodyPr>
            <a:normAutofit/>
          </a:bodyPr>
          <a:lstStyle/>
          <a:p>
            <a:r>
              <a:rPr lang="cs-CZ" dirty="0"/>
              <a:t>Vysoká efektivita (PCE) za krátkou dobu vývoje</a:t>
            </a:r>
          </a:p>
          <a:p>
            <a:r>
              <a:rPr lang="cs-CZ" dirty="0"/>
              <a:t>Předběhl všechny tenkovrstvé (2. generace) články bez koncentrátorů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F3485236-9375-47D0-BF29-B089B42BB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239" y="3709987"/>
            <a:ext cx="3934982" cy="207640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CBE2858-9876-4EA0-86EB-A3430A5F82C7}"/>
              </a:ext>
            </a:extLst>
          </p:cNvPr>
          <p:cNvSpPr txBox="1"/>
          <p:nvPr/>
        </p:nvSpPr>
        <p:spPr>
          <a:xfrm>
            <a:off x="2522220" y="577004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Převzato z [1]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30B16E6-0460-4245-A0EA-88D2DBEA7723}"/>
              </a:ext>
            </a:extLst>
          </p:cNvPr>
          <p:cNvSpPr txBox="1"/>
          <p:nvPr/>
        </p:nvSpPr>
        <p:spPr>
          <a:xfrm>
            <a:off x="6096000" y="3709987"/>
            <a:ext cx="3934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Rozdíl v mechanismu optické absorpce</a:t>
            </a:r>
          </a:p>
        </p:txBody>
      </p:sp>
    </p:spTree>
    <p:extLst>
      <p:ext uri="{BB962C8B-B14F-4D97-AF65-F5344CB8AC3E}">
        <p14:creationId xmlns:p14="http://schemas.microsoft.com/office/powerpoint/2010/main" val="303433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13AF695-3D6A-4C36-AA3B-B386C559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/>
              <a:t>Srovnání s jinými solárními články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03E9D05D-A365-452C-BADD-3EADE91CFD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926490"/>
              </p:ext>
            </p:extLst>
          </p:nvPr>
        </p:nvGraphicFramePr>
        <p:xfrm>
          <a:off x="1468083" y="1720852"/>
          <a:ext cx="9076444" cy="482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8435021" imgH="4487904" progId="AcroExch.Document.DC">
                  <p:embed/>
                </p:oleObj>
              </mc:Choice>
              <mc:Fallback>
                <p:oleObj name="Acrobat Document" r:id="rId3" imgW="8435021" imgH="44879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8083" y="1720852"/>
                        <a:ext cx="9076444" cy="4829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ovéPole 49">
            <a:extLst>
              <a:ext uri="{FF2B5EF4-FFF2-40B4-BE49-F238E27FC236}">
                <a16:creationId xmlns:a16="http://schemas.microsoft.com/office/drawing/2014/main" id="{6BA9C488-53DC-4FDC-AF22-32741ABF0716}"/>
              </a:ext>
            </a:extLst>
          </p:cNvPr>
          <p:cNvSpPr txBox="1"/>
          <p:nvPr/>
        </p:nvSpPr>
        <p:spPr>
          <a:xfrm>
            <a:off x="5387010" y="650903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Převzato z [5]</a:t>
            </a:r>
          </a:p>
        </p:txBody>
      </p:sp>
    </p:spTree>
    <p:extLst>
      <p:ext uri="{BB962C8B-B14F-4D97-AF65-F5344CB8AC3E}">
        <p14:creationId xmlns:p14="http://schemas.microsoft.com/office/powerpoint/2010/main" val="3374866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310</Words>
  <Application>Microsoft Office PowerPoint</Application>
  <PresentationFormat>Širokoúhlá obrazovka</PresentationFormat>
  <Paragraphs>65</Paragraphs>
  <Slides>11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Tw Cen MT (Základní text)</vt:lpstr>
      <vt:lpstr>Arial</vt:lpstr>
      <vt:lpstr>Calibri</vt:lpstr>
      <vt:lpstr>Cambria Math</vt:lpstr>
      <vt:lpstr>Trebuchet MS</vt:lpstr>
      <vt:lpstr>Tw Cen MT</vt:lpstr>
      <vt:lpstr>Obvod</vt:lpstr>
      <vt:lpstr>Adobe Acrobat Document</vt:lpstr>
      <vt:lpstr>Perovskitové solární články</vt:lpstr>
      <vt:lpstr>Obsah</vt:lpstr>
      <vt:lpstr>Co je to perovskit</vt:lpstr>
      <vt:lpstr>Vlastnosti perovskitu</vt:lpstr>
      <vt:lpstr>Perovskitovské solární články</vt:lpstr>
      <vt:lpstr>Nevýhody perovskitových solárních článků</vt:lpstr>
      <vt:lpstr>Druhy perovskitových solárních článků</vt:lpstr>
      <vt:lpstr>Srovnání s jinými solárními články</vt:lpstr>
      <vt:lpstr>Srovnání s jinými solárními články</vt:lpstr>
      <vt:lpstr>Další využití perovskitu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Perovskitové solární články</dc:title>
  <dc:creator>Dzian Jan</dc:creator>
  <cp:lastModifiedBy>Dzian Jan</cp:lastModifiedBy>
  <cp:revision>53</cp:revision>
  <dcterms:created xsi:type="dcterms:W3CDTF">2019-04-28T19:56:07Z</dcterms:created>
  <dcterms:modified xsi:type="dcterms:W3CDTF">2019-05-01T20:45:35Z</dcterms:modified>
</cp:coreProperties>
</file>