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33BEBFA-B4F8-443B-9291-E74E9F2B9A3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E41-17B1-40C9-AC84-BE213E50DF81}" type="datetimeFigureOut">
              <a:rPr lang="cs-CZ" smtClean="0"/>
              <a:t>4. 5. 2019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513F73-B327-49A0-B149-1999742D6C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E41-17B1-40C9-AC84-BE213E50DF81}" type="datetimeFigureOut">
              <a:rPr lang="cs-CZ" smtClean="0"/>
              <a:t>4. 5. 2019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3F73-B327-49A0-B149-1999742D6C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E41-17B1-40C9-AC84-BE213E50DF81}" type="datetimeFigureOut">
              <a:rPr lang="cs-CZ" smtClean="0"/>
              <a:t>4. 5. 2019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3F73-B327-49A0-B149-1999742D6C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E41-17B1-40C9-AC84-BE213E50DF81}" type="datetimeFigureOut">
              <a:rPr lang="cs-CZ" smtClean="0"/>
              <a:t>4. 5. 2019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513F73-B327-49A0-B149-1999742D6C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E41-17B1-40C9-AC84-BE213E50DF81}" type="datetimeFigureOut">
              <a:rPr lang="cs-CZ" smtClean="0"/>
              <a:t>4. 5. 2019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3F73-B327-49A0-B149-1999742D6C0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E41-17B1-40C9-AC84-BE213E50DF81}" type="datetimeFigureOut">
              <a:rPr lang="cs-CZ" smtClean="0"/>
              <a:t>4. 5. 2019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3F73-B327-49A0-B149-1999742D6C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E41-17B1-40C9-AC84-BE213E50DF81}" type="datetimeFigureOut">
              <a:rPr lang="cs-CZ" smtClean="0"/>
              <a:t>4. 5. 2019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513F73-B327-49A0-B149-1999742D6C0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E41-17B1-40C9-AC84-BE213E50DF81}" type="datetimeFigureOut">
              <a:rPr lang="cs-CZ" smtClean="0"/>
              <a:t>4. 5. 2019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3F73-B327-49A0-B149-1999742D6C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E41-17B1-40C9-AC84-BE213E50DF81}" type="datetimeFigureOut">
              <a:rPr lang="cs-CZ" smtClean="0"/>
              <a:t>4. 5. 2019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3F73-B327-49A0-B149-1999742D6C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E41-17B1-40C9-AC84-BE213E50DF81}" type="datetimeFigureOut">
              <a:rPr lang="cs-CZ" smtClean="0"/>
              <a:t>4. 5. 2019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3F73-B327-49A0-B149-1999742D6C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DE41-17B1-40C9-AC84-BE213E50DF81}" type="datetimeFigureOut">
              <a:rPr lang="cs-CZ" smtClean="0"/>
              <a:t>4. 5. 2019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3F73-B327-49A0-B149-1999742D6C0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CADE41-17B1-40C9-AC84-BE213E50DF81}" type="datetimeFigureOut">
              <a:rPr lang="cs-CZ" smtClean="0"/>
              <a:t>4. 5. 2019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513F73-B327-49A0-B149-1999742D6C0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Mikroskopie atomárních sil (AFM)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Michal Krejcárek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4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 o AFM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Metoda skenování povrchu vzorku pomocí ostrého hrotu (křemík, nebo nitrid křemíku)	</a:t>
            </a:r>
          </a:p>
          <a:p>
            <a:r>
              <a:rPr lang="cs-CZ" sz="2200" dirty="0" smtClean="0"/>
              <a:t>Mapuje rozložení atomárních sil na povrchu vzorku</a:t>
            </a:r>
          </a:p>
          <a:p>
            <a:r>
              <a:rPr lang="cs-CZ" sz="2200" dirty="0" smtClean="0"/>
              <a:t>Zobrazuje pouze povrch vzorku, nikoliv objem/strukturu (nutná fixace vzorku)</a:t>
            </a:r>
          </a:p>
          <a:p>
            <a:r>
              <a:rPr lang="cs-CZ" sz="2200" dirty="0" smtClean="0"/>
              <a:t>Poskytuje 3D projekci vzorku</a:t>
            </a:r>
          </a:p>
          <a:p>
            <a:r>
              <a:rPr lang="cs-CZ" sz="2200" dirty="0" smtClean="0"/>
              <a:t>Využívá atomárních sil (jak přitažlivých, tak odpudivých)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4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AFM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Působící síly jsou vyvolány těsným přiblížením hrotu k povrchu -&gt; přitažlivá/odpudivá síla -&gt; ohyb raménka </a:t>
            </a:r>
          </a:p>
          <a:p>
            <a:r>
              <a:rPr lang="cs-CZ" sz="2200" dirty="0" smtClean="0"/>
              <a:t>K detekci ohnutí se využívá laserová dioda a fotodetektor</a:t>
            </a:r>
          </a:p>
          <a:p>
            <a:r>
              <a:rPr lang="cs-CZ" sz="2200" dirty="0" smtClean="0"/>
              <a:t>Pro pohyb sondy se využívá </a:t>
            </a:r>
            <a:r>
              <a:rPr lang="cs-CZ" sz="2200" dirty="0" err="1" smtClean="0"/>
              <a:t>piezokeramický</a:t>
            </a:r>
            <a:r>
              <a:rPr lang="cs-CZ" sz="2200" dirty="0" smtClean="0"/>
              <a:t> </a:t>
            </a:r>
            <a:r>
              <a:rPr lang="cs-CZ" sz="2200" dirty="0" err="1" smtClean="0"/>
              <a:t>aktuátor</a:t>
            </a:r>
            <a:endParaRPr lang="cs-CZ" sz="2200" dirty="0" smtClean="0"/>
          </a:p>
          <a:p>
            <a:r>
              <a:rPr lang="cs-CZ" sz="2200" dirty="0" smtClean="0"/>
              <a:t>Nutná co nejmenší tuhost raménka, v praxi v rozmezí mezi 0,1 až 100 N/m</a:t>
            </a:r>
          </a:p>
          <a:p>
            <a:endParaRPr lang="cs-CZ" sz="2200" dirty="0" smtClean="0"/>
          </a:p>
          <a:p>
            <a:endParaRPr lang="cs-CZ" dirty="0"/>
          </a:p>
        </p:txBody>
      </p:sp>
      <p:pic>
        <p:nvPicPr>
          <p:cNvPr id="1026" name="Picture 2" descr="C:\Users\Michal\Desktop\Bez náz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395101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Působící síly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Ve větších vzdálenostech přitažlivé – elektrostatické, VDW síly</a:t>
            </a:r>
          </a:p>
          <a:p>
            <a:r>
              <a:rPr lang="cs-CZ" sz="2200" dirty="0" smtClean="0"/>
              <a:t>V menších </a:t>
            </a:r>
            <a:r>
              <a:rPr lang="cs-CZ" sz="2200" dirty="0" err="1" smtClean="0"/>
              <a:t>vzdálenosech</a:t>
            </a:r>
            <a:r>
              <a:rPr lang="cs-CZ" sz="2200" dirty="0" smtClean="0"/>
              <a:t> odpudivé – díky překryvu elektronových oblaků</a:t>
            </a:r>
          </a:p>
          <a:p>
            <a:endParaRPr lang="cs-CZ" dirty="0"/>
          </a:p>
        </p:txBody>
      </p:sp>
      <p:pic>
        <p:nvPicPr>
          <p:cNvPr id="2050" name="Picture 2" descr="C:\Users\Michal\Desktop\Bez názv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3909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režimy AFM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Kontaktní </a:t>
            </a:r>
          </a:p>
          <a:p>
            <a:pPr lvl="1"/>
            <a:r>
              <a:rPr lang="cs-CZ" sz="2200" dirty="0" smtClean="0"/>
              <a:t>Vzdálenost hrotu a vzorku velmi malá (&lt; než setiny </a:t>
            </a:r>
            <a:r>
              <a:rPr lang="cs-CZ" sz="2200" dirty="0" err="1" smtClean="0"/>
              <a:t>nm</a:t>
            </a:r>
            <a:r>
              <a:rPr lang="cs-CZ" sz="2200" dirty="0" smtClean="0"/>
              <a:t>)</a:t>
            </a:r>
          </a:p>
          <a:p>
            <a:pPr lvl="1"/>
            <a:r>
              <a:rPr lang="cs-CZ" sz="2200" dirty="0" smtClean="0"/>
              <a:t>Odpudivá síla se snaží vychýlit raménko od povrchu</a:t>
            </a:r>
          </a:p>
          <a:p>
            <a:pPr lvl="1"/>
            <a:r>
              <a:rPr lang="cs-CZ" sz="2200" dirty="0" smtClean="0"/>
              <a:t>Pokud bude tuhost raménka větší, než efektivní tuhost držící atomy pohromadě, může dojít k poškození vzorku</a:t>
            </a:r>
          </a:p>
          <a:p>
            <a:pPr lvl="1"/>
            <a:r>
              <a:rPr lang="cs-CZ" sz="2200" dirty="0" smtClean="0"/>
              <a:t>Lepší rozlišení oproti bezkontaktnímu režimu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925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režimy AFM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Bezkontaktní </a:t>
            </a:r>
          </a:p>
          <a:p>
            <a:pPr lvl="1"/>
            <a:r>
              <a:rPr lang="cs-CZ" sz="2200" dirty="0" smtClean="0"/>
              <a:t>Vzdálenost povrchu od vzorku 1-10 </a:t>
            </a:r>
            <a:r>
              <a:rPr lang="cs-CZ" sz="2200" dirty="0" err="1" smtClean="0"/>
              <a:t>nm</a:t>
            </a:r>
            <a:endParaRPr lang="cs-CZ" sz="2200" dirty="0"/>
          </a:p>
          <a:p>
            <a:pPr lvl="1"/>
            <a:r>
              <a:rPr lang="cs-CZ" sz="2200" dirty="0" smtClean="0"/>
              <a:t>Využívá se především VDW sil (bohužel, jsou slabé)</a:t>
            </a:r>
          </a:p>
          <a:p>
            <a:pPr lvl="1"/>
            <a:r>
              <a:rPr lang="cs-CZ" sz="2200" dirty="0" smtClean="0"/>
              <a:t>Nosník je tedy rozkmitáván a místo jeho ohnutí se měří velikost amplitudy</a:t>
            </a:r>
          </a:p>
          <a:p>
            <a:pPr lvl="1"/>
            <a:r>
              <a:rPr lang="cs-CZ" sz="2200" dirty="0" smtClean="0"/>
              <a:t>Velikost amplitudy závisí na vzdálenosti hrot – vzorek -&gt; sledováním jejich změn lze sestavit topografii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režimy AFM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Poklepový</a:t>
            </a:r>
          </a:p>
          <a:p>
            <a:pPr lvl="1"/>
            <a:r>
              <a:rPr lang="cs-CZ" sz="2200" dirty="0" smtClean="0"/>
              <a:t>Kombinace předchozích dvou</a:t>
            </a:r>
          </a:p>
          <a:p>
            <a:pPr lvl="1"/>
            <a:r>
              <a:rPr lang="cs-CZ" sz="2200" dirty="0" smtClean="0"/>
              <a:t>Oscilující hrot lehce poklepává po povrchu vzorku</a:t>
            </a:r>
          </a:p>
          <a:p>
            <a:pPr lvl="1"/>
            <a:r>
              <a:rPr lang="cs-CZ" sz="2200" dirty="0" smtClean="0"/>
              <a:t>Lze využít k měření topologie i mechanických vlastností</a:t>
            </a:r>
          </a:p>
          <a:p>
            <a:pPr lvl="1"/>
            <a:r>
              <a:rPr lang="cs-CZ" sz="2200" dirty="0" smtClean="0"/>
              <a:t>Topologie – vyhodnocována ze změny amplitudy kmitů</a:t>
            </a:r>
          </a:p>
          <a:p>
            <a:pPr lvl="1"/>
            <a:r>
              <a:rPr lang="cs-CZ" sz="2200" dirty="0" smtClean="0"/>
              <a:t>Lokální „tvrdost“ se vyhodnocuje ze změny fáze kmitů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8166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AFM, 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Obraz povrchu se sestavuje postupně, bod po bodu</a:t>
            </a:r>
          </a:p>
          <a:p>
            <a:r>
              <a:rPr lang="cs-CZ" sz="2200" dirty="0" smtClean="0"/>
              <a:t>Lze využít také k tvorbě struktur, či zpracování povrchů v nanometrové oblasti</a:t>
            </a:r>
          </a:p>
          <a:p>
            <a:r>
              <a:rPr lang="cs-CZ" sz="2200" dirty="0" smtClean="0"/>
              <a:t>Výhoda oproti STM – lze zkoumat i nevodivé vzorky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50461"/>
            <a:ext cx="4824536" cy="306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9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Děkuji </a:t>
            </a:r>
            <a:r>
              <a:rPr lang="cs-CZ" smtClean="0"/>
              <a:t>za pozornost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3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</TotalTime>
  <Words>264</Words>
  <Application>Microsoft Office PowerPoint</Application>
  <PresentationFormat>Předvádění na obrazovce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Cesta</vt:lpstr>
      <vt:lpstr>Mikroskopie atomárních sil (AFM)</vt:lpstr>
      <vt:lpstr>Obecně o AFM</vt:lpstr>
      <vt:lpstr>Princip AFM</vt:lpstr>
      <vt:lpstr>Působící síly</vt:lpstr>
      <vt:lpstr>3 režimy AFM</vt:lpstr>
      <vt:lpstr>3 režimy AFM</vt:lpstr>
      <vt:lpstr>3 režimy AFM</vt:lpstr>
      <vt:lpstr>Shrnutí AFM, využití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Mikroskopie atomárních sil (AFM)</dc:title>
  <dc:creator>Michal</dc:creator>
  <cp:lastModifiedBy>Michal</cp:lastModifiedBy>
  <cp:revision>7</cp:revision>
  <dcterms:created xsi:type="dcterms:W3CDTF">2019-05-04T12:33:02Z</dcterms:created>
  <dcterms:modified xsi:type="dcterms:W3CDTF">2019-05-04T15:07:26Z</dcterms:modified>
</cp:coreProperties>
</file>