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7" r:id="rId10"/>
    <p:sldId id="268" r:id="rId11"/>
    <p:sldId id="263" r:id="rId12"/>
    <p:sldId id="264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5898B-8662-471B-A84C-CB10A5E24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Luminiscence </a:t>
            </a:r>
            <a:r>
              <a:rPr lang="cs-CZ" dirty="0" err="1"/>
              <a:t>nanodiamantů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0D6377-A6D9-474B-BF64-933FF9459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René Vondrášek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52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F62E0-D37E-400A-B892-B0C1613A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dirty="0"/>
              <a:t>Iontová implantace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8A109E-A698-4EE1-8B80-36E281CB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Ozáření – generace </a:t>
            </a:r>
            <a:r>
              <a:rPr lang="cs-CZ" sz="2400" dirty="0" err="1"/>
              <a:t>Frenkelových</a:t>
            </a:r>
            <a:r>
              <a:rPr lang="cs-CZ" sz="2400" dirty="0"/>
              <a:t> poruch</a:t>
            </a:r>
          </a:p>
          <a:p>
            <a:r>
              <a:rPr lang="cs-CZ" sz="2400" dirty="0" err="1"/>
              <a:t>Interstice</a:t>
            </a:r>
            <a:r>
              <a:rPr lang="cs-CZ" sz="2400" dirty="0"/>
              <a:t> pohyblivé i za pokojové teploty – povrch nebo na hranice zrn</a:t>
            </a:r>
          </a:p>
          <a:p>
            <a:r>
              <a:rPr lang="cs-CZ" sz="2400" dirty="0"/>
              <a:t>Žíhání – šíření vakancí, generace poruch a hojení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253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F983F-F890-40F9-A877-590BCDC1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dirty="0"/>
              <a:t>Vakance - Dusík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CEA60-9638-4060-BA8B-F0551989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Bodová porucha – </a:t>
            </a:r>
            <a:r>
              <a:rPr lang="cs-CZ" sz="2400" dirty="0" err="1"/>
              <a:t>vakance</a:t>
            </a:r>
            <a:r>
              <a:rPr lang="cs-CZ" sz="2400" dirty="0"/>
              <a:t> a substituce</a:t>
            </a:r>
          </a:p>
          <a:p>
            <a:r>
              <a:rPr lang="cs-CZ" sz="2400" dirty="0"/>
              <a:t>Nejen u nano – používaná i pro </a:t>
            </a:r>
            <a:r>
              <a:rPr lang="cs-CZ" sz="2400" dirty="0" err="1"/>
              <a:t>bulk</a:t>
            </a:r>
            <a:endParaRPr lang="cs-CZ" sz="2400" dirty="0"/>
          </a:p>
          <a:p>
            <a:r>
              <a:rPr lang="cs-CZ" sz="2400" dirty="0"/>
              <a:t>2 modifikace: NV</a:t>
            </a:r>
            <a:r>
              <a:rPr lang="cs-CZ" sz="2400" baseline="30000" dirty="0"/>
              <a:t>0 </a:t>
            </a:r>
            <a:r>
              <a:rPr lang="cs-CZ" sz="2400" dirty="0"/>
              <a:t> a NV</a:t>
            </a:r>
            <a:r>
              <a:rPr lang="cs-CZ" sz="2400" baseline="30000" dirty="0"/>
              <a:t>-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07BC85-FC63-4BA1-8EBA-72BC4BC027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04" y="3745169"/>
            <a:ext cx="7276348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2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3FEB3-B604-40DA-ADBB-20908C67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sz="4400" dirty="0"/>
              <a:t>NV</a:t>
            </a:r>
            <a:r>
              <a:rPr lang="cs-CZ" sz="4400" baseline="30000" dirty="0"/>
              <a:t>0 </a:t>
            </a:r>
            <a:r>
              <a:rPr lang="cs-CZ" sz="4400" dirty="0"/>
              <a:t>, NV</a:t>
            </a:r>
            <a:r>
              <a:rPr lang="cs-CZ" sz="4400" baseline="30000" dirty="0"/>
              <a:t>-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CB9E5A-458E-49EE-9B38-8E2BBC8E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NV</a:t>
            </a:r>
            <a:r>
              <a:rPr lang="cs-CZ" sz="3200" baseline="30000" dirty="0"/>
              <a:t>0</a:t>
            </a:r>
            <a:endParaRPr lang="cs-CZ" sz="2800" baseline="30000" dirty="0"/>
          </a:p>
          <a:p>
            <a:r>
              <a:rPr lang="cs-CZ" sz="2400" dirty="0"/>
              <a:t>Dusík – 5 valenčních elektronů</a:t>
            </a:r>
          </a:p>
          <a:p>
            <a:pPr lvl="1"/>
            <a:r>
              <a:rPr lang="cs-CZ" sz="2200" dirty="0"/>
              <a:t>3 na kovalentní vazby</a:t>
            </a:r>
          </a:p>
          <a:p>
            <a:pPr marL="342900" lvl="1" indent="-342900"/>
            <a:r>
              <a:rPr lang="cs-CZ" sz="2400" dirty="0"/>
              <a:t>Vakance</a:t>
            </a:r>
          </a:p>
          <a:p>
            <a:pPr marL="742950" lvl="2" indent="-342900"/>
            <a:r>
              <a:rPr lang="cs-CZ" sz="2200" dirty="0"/>
              <a:t>3 </a:t>
            </a:r>
            <a:r>
              <a:rPr lang="cs-CZ" sz="2200" dirty="0" err="1"/>
              <a:t>nepár</a:t>
            </a:r>
            <a:r>
              <a:rPr lang="cs-CZ" sz="2200" dirty="0"/>
              <a:t>. elektrony – 2 na kvazi kovalentní vazbu</a:t>
            </a:r>
          </a:p>
          <a:p>
            <a:pPr marL="0" lvl="2" indent="0">
              <a:buNone/>
            </a:pPr>
            <a:endParaRPr lang="cs-CZ" sz="2200" dirty="0"/>
          </a:p>
          <a:p>
            <a:pPr marL="342900" lvl="2" indent="-342900"/>
            <a:r>
              <a:rPr lang="cs-CZ" sz="2200" dirty="0"/>
              <a:t>Charakteristický emisní pík na 575 </a:t>
            </a:r>
            <a:r>
              <a:rPr lang="cs-CZ" sz="2200" dirty="0" err="1"/>
              <a:t>nm</a:t>
            </a:r>
            <a:r>
              <a:rPr lang="cs-CZ" sz="2200" dirty="0"/>
              <a:t> (2.156 eV)</a:t>
            </a:r>
          </a:p>
          <a:p>
            <a:pPr marL="342900" lvl="2" indent="-342900"/>
            <a:r>
              <a:rPr lang="cs-CZ" sz="2200" dirty="0"/>
              <a:t>Doba života přes 30 </a:t>
            </a:r>
            <a:r>
              <a:rPr lang="cs-CZ" sz="2200" dirty="0" err="1"/>
              <a:t>ns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2927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7310-42E6-45C2-8DF2-42D40EE8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sz="4400" dirty="0"/>
              <a:t>NV</a:t>
            </a:r>
            <a:r>
              <a:rPr lang="cs-CZ" sz="4400" baseline="30000" dirty="0"/>
              <a:t>0 </a:t>
            </a:r>
            <a:r>
              <a:rPr lang="cs-CZ" sz="4400" dirty="0"/>
              <a:t>, NV</a:t>
            </a:r>
            <a:r>
              <a:rPr lang="cs-CZ" sz="4400" baseline="30000" dirty="0"/>
              <a:t>-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B32BB1-9DB7-4B0D-8A7A-F85A1643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NV</a:t>
            </a:r>
            <a:r>
              <a:rPr lang="cs-CZ" sz="3200" baseline="30000" dirty="0"/>
              <a:t>-</a:t>
            </a:r>
            <a:endParaRPr lang="cs-CZ" sz="2400" baseline="30000" dirty="0"/>
          </a:p>
          <a:p>
            <a:r>
              <a:rPr lang="cs-CZ" sz="2400" dirty="0"/>
              <a:t> porucha přijme elektron</a:t>
            </a:r>
          </a:p>
          <a:p>
            <a:r>
              <a:rPr lang="cs-CZ" sz="2400" dirty="0"/>
              <a:t>Vytvořena z NV</a:t>
            </a:r>
            <a:r>
              <a:rPr lang="cs-CZ" sz="2400" baseline="30000" dirty="0"/>
              <a:t>0</a:t>
            </a:r>
          </a:p>
          <a:p>
            <a:pPr marL="342900" lvl="2" indent="-342900"/>
            <a:r>
              <a:rPr lang="cs-CZ" sz="2400" baseline="30000" dirty="0"/>
              <a:t> </a:t>
            </a:r>
            <a:r>
              <a:rPr lang="cs-CZ" sz="2400" dirty="0"/>
              <a:t>Charakteristický emisní pík na 637 </a:t>
            </a:r>
            <a:r>
              <a:rPr lang="cs-CZ" sz="2400" dirty="0" err="1"/>
              <a:t>nm</a:t>
            </a:r>
            <a:r>
              <a:rPr lang="cs-CZ" sz="2400" dirty="0"/>
              <a:t> (1.945 eV)</a:t>
            </a:r>
          </a:p>
          <a:p>
            <a:pPr marL="342900" lvl="2" indent="-342900"/>
            <a:r>
              <a:rPr lang="cs-CZ" sz="2400" dirty="0"/>
              <a:t>Doba života asi 25 </a:t>
            </a:r>
            <a:r>
              <a:rPr lang="cs-CZ" sz="2400" dirty="0" err="1"/>
              <a:t>ns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E00C5E-D138-4CFB-9245-F161DEE226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27" y="4150658"/>
            <a:ext cx="4715798" cy="25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9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234E0-E5D8-4DFA-8686-2E27BA15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sz="4400" dirty="0"/>
              <a:t>NV</a:t>
            </a:r>
            <a:r>
              <a:rPr lang="cs-CZ" sz="4400" baseline="30000" dirty="0"/>
              <a:t>0 </a:t>
            </a:r>
            <a:r>
              <a:rPr lang="cs-CZ" sz="4400" dirty="0"/>
              <a:t>, NV</a:t>
            </a:r>
            <a:r>
              <a:rPr lang="cs-CZ" sz="4400" baseline="30000" dirty="0"/>
              <a:t>-</a:t>
            </a:r>
            <a:endParaRPr lang="en-GB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30E4807-7722-4CC1-922A-B72632B23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742" y="2152357"/>
            <a:ext cx="8661082" cy="3135671"/>
          </a:xfrm>
        </p:spPr>
      </p:pic>
    </p:spTree>
    <p:extLst>
      <p:ext uri="{BB962C8B-B14F-4D97-AF65-F5344CB8AC3E}">
        <p14:creationId xmlns:p14="http://schemas.microsoft.com/office/powerpoint/2010/main" val="123049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994BC-3A25-4D67-A846-1F0F6D01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922CC-8248-44FB-A4C5-3551CA17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MOCHALIN, </a:t>
            </a:r>
            <a:r>
              <a:rPr lang="en-GB" dirty="0" err="1"/>
              <a:t>Vadym</a:t>
            </a:r>
            <a:r>
              <a:rPr lang="en-GB" dirty="0"/>
              <a:t> N., Olga SHENDEROVA, Dean HO a </a:t>
            </a:r>
            <a:r>
              <a:rPr lang="en-GB" dirty="0" err="1"/>
              <a:t>Yury</a:t>
            </a:r>
            <a:r>
              <a:rPr lang="en-GB" dirty="0"/>
              <a:t> GOGOTSI. The properties and applications of </a:t>
            </a:r>
            <a:r>
              <a:rPr lang="en-GB" dirty="0" err="1"/>
              <a:t>nanodiamonds</a:t>
            </a:r>
            <a:r>
              <a:rPr lang="en-GB" dirty="0"/>
              <a:t>. </a:t>
            </a:r>
            <a:r>
              <a:rPr lang="en-GB" i="1" dirty="0"/>
              <a:t>Nature Nanotechnology</a:t>
            </a:r>
            <a:r>
              <a:rPr lang="en-GB" dirty="0"/>
              <a:t> [online]. 2012</a:t>
            </a:r>
            <a:endParaRPr lang="cs-CZ" dirty="0"/>
          </a:p>
          <a:p>
            <a:r>
              <a:rPr lang="en-GB" dirty="0"/>
              <a:t>MISHRA, </a:t>
            </a:r>
            <a:r>
              <a:rPr lang="en-GB" dirty="0" err="1"/>
              <a:t>Raghvendra</a:t>
            </a:r>
            <a:r>
              <a:rPr lang="en-GB" dirty="0"/>
              <a:t>, Anuj Kumar CHHALODIA a Santosh K. TIWARI. Recent progress in </a:t>
            </a:r>
            <a:r>
              <a:rPr lang="en-GB" dirty="0" err="1"/>
              <a:t>nanodiamonds</a:t>
            </a:r>
            <a:r>
              <a:rPr lang="en-GB" dirty="0"/>
              <a:t>: Synthesis, properties and their potential applications. </a:t>
            </a:r>
            <a:r>
              <a:rPr lang="en-GB" i="1" dirty="0" err="1"/>
              <a:t>Veruscript</a:t>
            </a:r>
            <a:r>
              <a:rPr lang="en-GB" i="1" dirty="0"/>
              <a:t> Functional Nanomaterials</a:t>
            </a:r>
            <a:r>
              <a:rPr lang="en-GB" dirty="0"/>
              <a:t> [online]. 2018</a:t>
            </a:r>
            <a:endParaRPr lang="cs-CZ" dirty="0"/>
          </a:p>
          <a:p>
            <a:r>
              <a:rPr lang="en-GB" dirty="0"/>
              <a:t>BOLKER, Asaf, Cecile SAGUY, Moshe TORDJMAN a Rafi KALISH. Quantum confinement and Coulomb blockade in isolated </a:t>
            </a:r>
            <a:r>
              <a:rPr lang="en-GB" dirty="0" err="1"/>
              <a:t>nanodiamond</a:t>
            </a:r>
            <a:r>
              <a:rPr lang="en-GB" dirty="0"/>
              <a:t> crystallites. </a:t>
            </a:r>
            <a:r>
              <a:rPr lang="en-GB" i="1" dirty="0"/>
              <a:t>Physical Review B</a:t>
            </a:r>
            <a:r>
              <a:rPr lang="en-GB" dirty="0"/>
              <a:t> [online]. 2013</a:t>
            </a:r>
            <a:endParaRPr lang="cs-CZ" dirty="0"/>
          </a:p>
          <a:p>
            <a:r>
              <a:rPr lang="en-GB" dirty="0"/>
              <a:t>HAQUE, </a:t>
            </a:r>
            <a:r>
              <a:rPr lang="en-GB" dirty="0" err="1"/>
              <a:t>Ariful</a:t>
            </a:r>
            <a:r>
              <a:rPr lang="en-GB" dirty="0"/>
              <a:t> a Sharaf SUMAIYA. An Overview on the Formation and Processing of Nitrogen-Vacancy Photonic </a:t>
            </a:r>
            <a:r>
              <a:rPr lang="en-GB" dirty="0" err="1"/>
              <a:t>Centers</a:t>
            </a:r>
            <a:r>
              <a:rPr lang="en-GB" dirty="0"/>
              <a:t> in Diamond by Ion Implantation. </a:t>
            </a:r>
            <a:r>
              <a:rPr lang="en-GB" i="1" dirty="0"/>
              <a:t>Journal of Manufacturing and Materials Processing</a:t>
            </a:r>
            <a:r>
              <a:rPr lang="en-GB" dirty="0"/>
              <a:t> [online]. 2017</a:t>
            </a:r>
            <a:endParaRPr lang="cs-CZ" dirty="0"/>
          </a:p>
          <a:p>
            <a:r>
              <a:rPr lang="en-GB" dirty="0"/>
              <a:t>XIAO, Jun, Pu LIU, </a:t>
            </a:r>
            <a:r>
              <a:rPr lang="en-GB" dirty="0" err="1"/>
              <a:t>Lihua</a:t>
            </a:r>
            <a:r>
              <a:rPr lang="en-GB" dirty="0"/>
              <a:t> LI a </a:t>
            </a:r>
            <a:r>
              <a:rPr lang="en-GB" dirty="0" err="1"/>
              <a:t>Guowei</a:t>
            </a:r>
            <a:r>
              <a:rPr lang="en-GB" dirty="0"/>
              <a:t> YANG. Fluorescence Origin of </a:t>
            </a:r>
            <a:r>
              <a:rPr lang="en-GB" dirty="0" err="1"/>
              <a:t>Nanodiamonds</a:t>
            </a:r>
            <a:r>
              <a:rPr lang="en-GB" dirty="0"/>
              <a:t>. </a:t>
            </a:r>
            <a:r>
              <a:rPr lang="en-GB" i="1" dirty="0"/>
              <a:t>The Journal of Physical Chemistry C</a:t>
            </a:r>
            <a:r>
              <a:rPr lang="en-GB" dirty="0"/>
              <a:t> [online]. 2015</a:t>
            </a:r>
            <a:endParaRPr lang="cs-CZ" dirty="0"/>
          </a:p>
          <a:p>
            <a:r>
              <a:rPr lang="en-GB" dirty="0"/>
              <a:t>VERVALD, Alexey, Sergey BURIKOV, Nataliya BORISOVA, Igor VLASOV, Kirill LAPTINSKIY, Tatiana LAPTINSKAYA, Olga SHENDEROVA a Tatiana DOLENKO. Fluorescence properties of </a:t>
            </a:r>
            <a:r>
              <a:rPr lang="en-GB" dirty="0" err="1"/>
              <a:t>nanodiamonds</a:t>
            </a:r>
            <a:r>
              <a:rPr lang="en-GB" dirty="0"/>
              <a:t> with NV </a:t>
            </a:r>
            <a:r>
              <a:rPr lang="en-GB" dirty="0" err="1"/>
              <a:t>centers</a:t>
            </a:r>
            <a:r>
              <a:rPr lang="en-GB" dirty="0"/>
              <a:t> in water suspensions. </a:t>
            </a:r>
            <a:r>
              <a:rPr lang="en-GB" i="1" dirty="0" err="1"/>
              <a:t>Physica</a:t>
            </a:r>
            <a:r>
              <a:rPr lang="en-GB" i="1" dirty="0"/>
              <a:t> status solidi (a)</a:t>
            </a:r>
            <a:r>
              <a:rPr lang="en-GB" dirty="0"/>
              <a:t> [online]. 2016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36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26F84-0A58-4B75-BF62-8C0B08ED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033F5-B773-4134-9109-7E8D87CC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9822"/>
            <a:ext cx="8946541" cy="5038577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Nanodiamanty</a:t>
            </a:r>
            <a:endParaRPr lang="cs-CZ" sz="2400" dirty="0"/>
          </a:p>
          <a:p>
            <a:pPr lvl="1"/>
            <a:r>
              <a:rPr lang="cs-CZ" sz="2200" dirty="0"/>
              <a:t>Velikostní rozdělení</a:t>
            </a:r>
          </a:p>
          <a:p>
            <a:pPr lvl="1"/>
            <a:r>
              <a:rPr lang="cs-CZ" sz="2200" dirty="0"/>
              <a:t>Zakázaný pás</a:t>
            </a:r>
          </a:p>
          <a:p>
            <a:pPr lvl="1"/>
            <a:r>
              <a:rPr lang="cs-CZ" sz="2200" dirty="0"/>
              <a:t>Příprava</a:t>
            </a:r>
          </a:p>
          <a:p>
            <a:pPr lvl="1"/>
            <a:r>
              <a:rPr lang="cs-CZ" sz="2200" dirty="0"/>
              <a:t>Čištění</a:t>
            </a:r>
          </a:p>
          <a:p>
            <a:pPr lvl="1"/>
            <a:r>
              <a:rPr lang="cs-CZ" sz="2200" dirty="0"/>
              <a:t>Vlastnosti a využití</a:t>
            </a:r>
          </a:p>
          <a:p>
            <a:pPr marL="285750" lvl="1"/>
            <a:r>
              <a:rPr lang="cs-CZ" sz="2400" dirty="0"/>
              <a:t>Fluorescenční </a:t>
            </a:r>
            <a:r>
              <a:rPr lang="cs-CZ" sz="2400" dirty="0" err="1"/>
              <a:t>nanodiamanty</a:t>
            </a:r>
            <a:endParaRPr lang="cs-CZ" sz="2200" dirty="0"/>
          </a:p>
          <a:p>
            <a:pPr marL="685800" lvl="2"/>
            <a:r>
              <a:rPr lang="cs-CZ" sz="2200" dirty="0"/>
              <a:t>Původ fluorescenčních vlastností</a:t>
            </a:r>
          </a:p>
          <a:p>
            <a:pPr marL="685800" lvl="2"/>
            <a:r>
              <a:rPr lang="cs-CZ" sz="2200" dirty="0"/>
              <a:t>Příprava</a:t>
            </a:r>
          </a:p>
          <a:p>
            <a:pPr marL="685800" lvl="2"/>
            <a:r>
              <a:rPr lang="cs-CZ" sz="2200" dirty="0"/>
              <a:t>Iontová implantace</a:t>
            </a:r>
          </a:p>
          <a:p>
            <a:pPr marL="685800" lvl="2"/>
            <a:r>
              <a:rPr lang="cs-CZ" sz="2200" dirty="0"/>
              <a:t>Vakance – Dusík</a:t>
            </a:r>
          </a:p>
        </p:txBody>
      </p:sp>
    </p:spTree>
    <p:extLst>
      <p:ext uri="{BB962C8B-B14F-4D97-AF65-F5344CB8AC3E}">
        <p14:creationId xmlns:p14="http://schemas.microsoft.com/office/powerpoint/2010/main" val="103803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04155-CA8C-43E2-9DE0-E601DC8F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Nanodiamanty</a:t>
            </a:r>
            <a:br>
              <a:rPr lang="cs-CZ" dirty="0"/>
            </a:br>
            <a:r>
              <a:rPr lang="cs-CZ" dirty="0"/>
              <a:t>Velikostní rozdělení a zakázaný pás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21765-FEA9-4ED8-9C2A-DBD1689F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 – 2 </a:t>
            </a:r>
            <a:r>
              <a:rPr lang="cs-CZ" sz="2400" dirty="0" err="1"/>
              <a:t>nm</a:t>
            </a:r>
            <a:r>
              <a:rPr lang="cs-CZ" sz="2400" dirty="0"/>
              <a:t> – </a:t>
            </a:r>
            <a:r>
              <a:rPr lang="cs-CZ" sz="2400" dirty="0" err="1"/>
              <a:t>diamondoid</a:t>
            </a:r>
            <a:endParaRPr lang="cs-CZ" sz="2400" dirty="0"/>
          </a:p>
          <a:p>
            <a:r>
              <a:rPr lang="cs-CZ" sz="2400" dirty="0"/>
              <a:t>2 – 10 </a:t>
            </a:r>
            <a:r>
              <a:rPr lang="cs-CZ" sz="2400" dirty="0" err="1"/>
              <a:t>nm</a:t>
            </a:r>
            <a:r>
              <a:rPr lang="cs-CZ" sz="2400" dirty="0"/>
              <a:t> – </a:t>
            </a:r>
            <a:r>
              <a:rPr lang="cs-CZ" sz="2400" dirty="0" err="1"/>
              <a:t>ultrakrystalický</a:t>
            </a:r>
            <a:r>
              <a:rPr lang="cs-CZ" sz="2400" dirty="0"/>
              <a:t> </a:t>
            </a:r>
            <a:r>
              <a:rPr lang="cs-CZ" sz="2400" dirty="0" err="1"/>
              <a:t>nanodiamant</a:t>
            </a:r>
            <a:endParaRPr lang="cs-CZ" sz="2400" dirty="0"/>
          </a:p>
          <a:p>
            <a:r>
              <a:rPr lang="cs-CZ" sz="2400" dirty="0"/>
              <a:t>10 a více – </a:t>
            </a:r>
            <a:r>
              <a:rPr lang="cs-CZ" sz="2400" dirty="0" err="1"/>
              <a:t>nanodiamant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5,3 eV – objemový diamant</a:t>
            </a:r>
          </a:p>
          <a:p>
            <a:r>
              <a:rPr lang="cs-CZ" sz="2400" dirty="0"/>
              <a:t>5,7 eV – pod 6 </a:t>
            </a:r>
            <a:r>
              <a:rPr lang="cs-CZ" sz="2400" dirty="0" err="1"/>
              <a:t>nm</a:t>
            </a:r>
            <a:endParaRPr lang="cs-CZ" sz="2400" dirty="0"/>
          </a:p>
          <a:p>
            <a:endParaRPr lang="cs-CZ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97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7C1B6-6A25-474B-B533-BE6786DD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Nanodiamanty</a:t>
            </a:r>
            <a:br>
              <a:rPr lang="cs-CZ" dirty="0"/>
            </a:br>
            <a:r>
              <a:rPr lang="cs-CZ" dirty="0"/>
              <a:t>Příprava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E1E858-8D13-4EAD-92E2-D76A8C0B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5920"/>
            <a:ext cx="8946541" cy="4602480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Detonace</a:t>
            </a:r>
            <a:endParaRPr lang="cs-CZ" sz="2200" dirty="0"/>
          </a:p>
          <a:p>
            <a:r>
              <a:rPr lang="cs-CZ" sz="2400" dirty="0"/>
              <a:t>Mletí HTHP </a:t>
            </a:r>
          </a:p>
          <a:p>
            <a:r>
              <a:rPr lang="cs-CZ" sz="2400" dirty="0"/>
              <a:t>PECVD</a:t>
            </a:r>
          </a:p>
          <a:p>
            <a:r>
              <a:rPr lang="cs-CZ" sz="2400" dirty="0"/>
              <a:t> Laserová ablace</a:t>
            </a:r>
          </a:p>
          <a:p>
            <a:r>
              <a:rPr lang="cs-CZ" sz="2400" dirty="0"/>
              <a:t>Ozařování uhlíkového prekurzoru laserem, elektrony, 	ionty atd…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10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180FC-1249-4445-BFD2-071464EE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Nanodiamanty</a:t>
            </a:r>
            <a:br>
              <a:rPr lang="cs-CZ" dirty="0"/>
            </a:br>
            <a:r>
              <a:rPr lang="cs-CZ" dirty="0"/>
              <a:t>Čištění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83A3F-4E10-42BA-B4E3-D6954673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Produkt – </a:t>
            </a:r>
            <a:r>
              <a:rPr lang="cs-CZ" sz="2400" dirty="0" err="1"/>
              <a:t>nanodiamanty</a:t>
            </a:r>
            <a:r>
              <a:rPr lang="cs-CZ" sz="2400" dirty="0"/>
              <a:t> a saze</a:t>
            </a:r>
          </a:p>
          <a:p>
            <a:pPr lvl="1"/>
            <a:r>
              <a:rPr lang="cs-CZ" sz="2200" dirty="0"/>
              <a:t>Oxidace sazí</a:t>
            </a:r>
          </a:p>
          <a:p>
            <a:pPr lvl="2"/>
            <a:r>
              <a:rPr lang="cs-CZ" sz="2000" dirty="0"/>
              <a:t>Oxidační činidla</a:t>
            </a:r>
          </a:p>
          <a:p>
            <a:pPr lvl="2"/>
            <a:r>
              <a:rPr lang="cs-CZ" sz="2000" dirty="0"/>
              <a:t>Ozon</a:t>
            </a:r>
          </a:p>
          <a:p>
            <a:pPr lvl="2"/>
            <a:r>
              <a:rPr lang="cs-CZ" sz="2000" dirty="0"/>
              <a:t>Na vzduchu a další</a:t>
            </a:r>
          </a:p>
        </p:txBody>
      </p:sp>
    </p:spTree>
    <p:extLst>
      <p:ext uri="{BB962C8B-B14F-4D97-AF65-F5344CB8AC3E}">
        <p14:creationId xmlns:p14="http://schemas.microsoft.com/office/powerpoint/2010/main" val="84717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E89F4-FD74-4443-98CA-702503CC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Nanodiamanty</a:t>
            </a:r>
            <a:br>
              <a:rPr lang="cs-CZ" dirty="0"/>
            </a:br>
            <a:r>
              <a:rPr lang="cs-CZ" dirty="0"/>
              <a:t>Vlastnosti a využití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1E22A-48E6-4246-A078-06D2D842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Snížená reaktivnost a toxicita</a:t>
            </a:r>
          </a:p>
          <a:p>
            <a:r>
              <a:rPr lang="cs-CZ" sz="2400" dirty="0"/>
              <a:t>Široký zakázaný pás</a:t>
            </a:r>
          </a:p>
          <a:p>
            <a:r>
              <a:rPr lang="cs-CZ" sz="2400" dirty="0"/>
              <a:t>Možná funkcionalizace</a:t>
            </a:r>
          </a:p>
          <a:p>
            <a:r>
              <a:rPr lang="cs-CZ" sz="2400" dirty="0"/>
              <a:t>Mazivo</a:t>
            </a:r>
          </a:p>
          <a:p>
            <a:r>
              <a:rPr lang="cs-CZ" sz="2400" dirty="0"/>
              <a:t>Luminiscenční vlastnosti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407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5CFF4-75AB-496B-B282-D14E1FC4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dirty="0"/>
              <a:t>Původ fluorescence</a:t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1AD11-54B0-407F-A91F-C7DE6677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Pozorování</a:t>
            </a:r>
          </a:p>
          <a:p>
            <a:pPr lvl="1"/>
            <a:r>
              <a:rPr lang="cs-CZ" sz="2400" dirty="0"/>
              <a:t>Nezávislost na velikosti</a:t>
            </a:r>
          </a:p>
          <a:p>
            <a:pPr lvl="1"/>
            <a:r>
              <a:rPr lang="cs-CZ" sz="2400" dirty="0"/>
              <a:t> Fluorescence může být excitačně závislá</a:t>
            </a:r>
          </a:p>
          <a:p>
            <a:pPr lvl="1"/>
            <a:r>
              <a:rPr lang="cs-CZ" sz="2400" dirty="0" err="1"/>
              <a:t>Red</a:t>
            </a:r>
            <a:r>
              <a:rPr lang="cs-CZ" sz="2400" dirty="0"/>
              <a:t> – shift </a:t>
            </a:r>
          </a:p>
          <a:p>
            <a:pPr marL="285750" lvl="1"/>
            <a:r>
              <a:rPr lang="cs-CZ" sz="2800" dirty="0"/>
              <a:t>Výsledek</a:t>
            </a:r>
            <a:r>
              <a:rPr lang="cs-CZ" sz="2400" dirty="0"/>
              <a:t> </a:t>
            </a:r>
          </a:p>
          <a:p>
            <a:pPr marL="685800" lvl="2"/>
            <a:r>
              <a:rPr lang="cs-CZ" sz="2400" dirty="0"/>
              <a:t>Dáno soupeřením a kooperací mezi skupinami</a:t>
            </a:r>
          </a:p>
        </p:txBody>
      </p:sp>
    </p:spTree>
    <p:extLst>
      <p:ext uri="{BB962C8B-B14F-4D97-AF65-F5344CB8AC3E}">
        <p14:creationId xmlns:p14="http://schemas.microsoft.com/office/powerpoint/2010/main" val="116363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E78DB-2DD1-4B01-B2A5-85A3542B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</a:t>
            </a:r>
            <a:br>
              <a:rPr lang="cs-CZ" dirty="0"/>
            </a:br>
            <a:r>
              <a:rPr lang="cs-CZ" dirty="0"/>
              <a:t>nanodiamamanty</a:t>
            </a:r>
            <a:br>
              <a:rPr lang="cs-CZ" dirty="0"/>
            </a:br>
            <a:r>
              <a:rPr lang="cs-CZ" dirty="0"/>
              <a:t>Původ fluorescence</a:t>
            </a:r>
            <a:endParaRPr lang="en-GB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4127406-F1FF-4C9E-B823-7CC1DB1F6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795" y="0"/>
            <a:ext cx="4961206" cy="68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5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7CD3B-1A86-4B89-8CFB-967DD506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Luminiscenční nanodiamamanty</a:t>
            </a:r>
            <a:br>
              <a:rPr lang="cs-CZ" dirty="0"/>
            </a:br>
            <a:r>
              <a:rPr lang="cs-CZ" dirty="0"/>
              <a:t>Příprava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031FC-63BA-4D82-84C7-5687D84B0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Prekurzor – čistý </a:t>
            </a:r>
            <a:r>
              <a:rPr lang="cs-CZ" sz="2400" dirty="0" err="1"/>
              <a:t>nanodiamant</a:t>
            </a:r>
            <a:r>
              <a:rPr lang="cs-CZ" sz="2400" dirty="0"/>
              <a:t>, </a:t>
            </a:r>
            <a:r>
              <a:rPr lang="cs-CZ" sz="2400" dirty="0" err="1"/>
              <a:t>mikrodiamant</a:t>
            </a:r>
            <a:r>
              <a:rPr lang="cs-CZ" sz="2400" dirty="0"/>
              <a:t>, grafit</a:t>
            </a:r>
          </a:p>
          <a:p>
            <a:pPr lvl="1"/>
            <a:r>
              <a:rPr lang="cs-CZ" sz="2200" dirty="0"/>
              <a:t>Iontová implantace</a:t>
            </a:r>
          </a:p>
          <a:p>
            <a:pPr lvl="1"/>
            <a:r>
              <a:rPr lang="cs-CZ" sz="2200" dirty="0"/>
              <a:t>Laserová ablace</a:t>
            </a:r>
          </a:p>
          <a:p>
            <a:pPr lvl="1"/>
            <a:r>
              <a:rPr lang="cs-CZ" sz="2200" dirty="0"/>
              <a:t>Detonace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3013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1381</TotalTime>
  <Words>452</Words>
  <Application>Microsoft Office PowerPoint</Application>
  <PresentationFormat>Širokoúhlá obrazovka</PresentationFormat>
  <Paragraphs>84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Luminiscence nanodiamantů</vt:lpstr>
      <vt:lpstr>Obsah</vt:lpstr>
      <vt:lpstr>Nanodiamanty Velikostní rozdělení a zakázaný pás</vt:lpstr>
      <vt:lpstr>Nanodiamanty Příprava</vt:lpstr>
      <vt:lpstr>Nanodiamanty Čištění</vt:lpstr>
      <vt:lpstr>Nanodiamanty Vlastnosti a využití</vt:lpstr>
      <vt:lpstr>Luminiscenční nanodiamamanty Původ fluorescence </vt:lpstr>
      <vt:lpstr>Luminiscenční  nanodiamamanty Původ fluorescence</vt:lpstr>
      <vt:lpstr>Luminiscenční nanodiamamanty Příprava</vt:lpstr>
      <vt:lpstr>Luminiscenční nanodiamamanty Iontová implantace</vt:lpstr>
      <vt:lpstr>Luminiscenční nanodiamamanty Vakance - Dusík</vt:lpstr>
      <vt:lpstr>Luminiscenční nanodiamamanty NV0 , NV-</vt:lpstr>
      <vt:lpstr>Luminiscenční nanodiamamanty NV0 , NV-</vt:lpstr>
      <vt:lpstr>Luminiscenční nanodiamamanty NV0 , NV-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Nanodiamanty a luminiscence</dc:title>
  <dc:creator>René Vondrášek</dc:creator>
  <cp:lastModifiedBy>René Vondrášek</cp:lastModifiedBy>
  <cp:revision>26</cp:revision>
  <dcterms:created xsi:type="dcterms:W3CDTF">2019-04-13T17:09:44Z</dcterms:created>
  <dcterms:modified xsi:type="dcterms:W3CDTF">2019-05-09T22:27:22Z</dcterms:modified>
</cp:coreProperties>
</file>