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75" r:id="rId4"/>
    <p:sldId id="274" r:id="rId5"/>
    <p:sldId id="277" r:id="rId6"/>
    <p:sldId id="276" r:id="rId7"/>
    <p:sldId id="272" r:id="rId8"/>
    <p:sldId id="271" r:id="rId9"/>
    <p:sldId id="279" r:id="rId10"/>
    <p:sldId id="28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66177-51AF-4324-A37D-2D0B6C4FC576}" type="datetimeFigureOut">
              <a:rPr lang="cs-CZ" smtClean="0"/>
              <a:t>26.04.2017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6E558-82DD-4605-96CA-9A11468D2D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2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42533" y="1620028"/>
            <a:ext cx="8444451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Koncentrovaná Fotovoltaika</a:t>
            </a:r>
            <a:br>
              <a:rPr lang="cs-CZ" dirty="0"/>
            </a:br>
            <a:r>
              <a:rPr lang="cs-CZ" dirty="0"/>
              <a:t>(CPV)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62447" y="5224769"/>
            <a:ext cx="3623607" cy="138853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2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Autor: Martin Vacula</a:t>
            </a:r>
          </a:p>
          <a:p>
            <a:pPr algn="l"/>
            <a:r>
              <a:rPr lang="cs-CZ" sz="2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Studijní obor: Nanotechnologie</a:t>
            </a:r>
          </a:p>
          <a:p>
            <a:pPr algn="l"/>
            <a:r>
              <a:rPr lang="cs-CZ" sz="25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Rok: 2017</a:t>
            </a:r>
          </a:p>
          <a:p>
            <a:endParaRPr lang="cs-CZ" dirty="0"/>
          </a:p>
        </p:txBody>
      </p:sp>
      <p:pic>
        <p:nvPicPr>
          <p:cNvPr id="4" name="Picture 18" descr="https://czv.upol.cz/lib/default/img/UP_znacka_horizont_obrys_b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04" y="151566"/>
            <a:ext cx="4320480" cy="146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44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8624" y="439131"/>
            <a:ext cx="8267032" cy="5444144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8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5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Tandemy </a:t>
            </a:r>
          </a:p>
          <a:p>
            <a:r>
              <a:rPr lang="cs-CZ" dirty="0"/>
              <a:t>Koncentrace záření</a:t>
            </a:r>
          </a:p>
          <a:p>
            <a:r>
              <a:rPr lang="cs-CZ" dirty="0"/>
              <a:t>Typy CPV</a:t>
            </a:r>
          </a:p>
          <a:p>
            <a:r>
              <a:rPr lang="cs-CZ" dirty="0"/>
              <a:t>Výhody</a:t>
            </a:r>
          </a:p>
          <a:p>
            <a:r>
              <a:rPr lang="cs-CZ" dirty="0"/>
              <a:t>Nevýhody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7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Tandemy (</a:t>
            </a:r>
            <a:r>
              <a:rPr lang="cs-CZ" dirty="0" err="1"/>
              <a:t>multivrstvé</a:t>
            </a:r>
            <a:r>
              <a:rPr lang="cs-CZ" dirty="0"/>
              <a:t> PV články)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18.4.2016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Zástupný symbol pro obsah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3. generace PV</a:t>
            </a:r>
          </a:p>
          <a:p>
            <a:r>
              <a:rPr lang="cs-CZ" dirty="0"/>
              <a:t>Užívají 2 nebo více PN přechodů</a:t>
            </a:r>
          </a:p>
          <a:p>
            <a:r>
              <a:rPr lang="cs-CZ" dirty="0"/>
              <a:t>Momentální nejvyšší účinnost (46 %)</a:t>
            </a:r>
          </a:p>
          <a:p>
            <a:r>
              <a:rPr lang="cs-CZ" dirty="0"/>
              <a:t>Složitá výroba</a:t>
            </a:r>
          </a:p>
          <a:p>
            <a:r>
              <a:rPr lang="cs-CZ" dirty="0"/>
              <a:t>Vysoká cena</a:t>
            </a:r>
          </a:p>
        </p:txBody>
      </p:sp>
      <p:pic>
        <p:nvPicPr>
          <p:cNvPr id="23" name="Zástupný symbol pro obsah 2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43841" y="2160912"/>
            <a:ext cx="4347105" cy="3286233"/>
          </a:xfrm>
        </p:spPr>
      </p:pic>
    </p:spTree>
    <p:extLst>
      <p:ext uri="{BB962C8B-B14F-4D97-AF65-F5344CB8AC3E}">
        <p14:creationId xmlns:p14="http://schemas.microsoft.com/office/powerpoint/2010/main" val="25933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Koncentrace záření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Čočky</a:t>
            </a:r>
          </a:p>
          <a:p>
            <a:r>
              <a:rPr lang="cs-CZ" dirty="0"/>
              <a:t>Zrcadla</a:t>
            </a:r>
          </a:p>
          <a:p>
            <a:r>
              <a:rPr lang="cs-CZ" dirty="0"/>
              <a:t>Často je potřeba čidlo pro sledování Slunce</a:t>
            </a:r>
          </a:p>
          <a:p>
            <a:r>
              <a:rPr lang="cs-CZ" dirty="0"/>
              <a:t>Počet Sluncí = poměr mezi plochou zrcadel a PV článku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00899" y="2166809"/>
            <a:ext cx="4302123" cy="3624391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CPV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err="1"/>
              <a:t>Low</a:t>
            </a:r>
            <a:r>
              <a:rPr lang="cs-CZ" u="sng" dirty="0"/>
              <a:t> CPV: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2-100 sluncí</a:t>
            </a:r>
          </a:p>
          <a:p>
            <a:pPr lvl="1"/>
            <a:r>
              <a:rPr lang="cs-CZ" dirty="0"/>
              <a:t>Bez potřeby aktivního chlazení</a:t>
            </a:r>
          </a:p>
          <a:p>
            <a:pPr lvl="1"/>
            <a:r>
              <a:rPr lang="cs-CZ" dirty="0"/>
              <a:t>Vysoká úhlová tolerance</a:t>
            </a:r>
          </a:p>
          <a:p>
            <a:r>
              <a:rPr lang="cs-CZ" u="sng" dirty="0"/>
              <a:t>Medium CPV: </a:t>
            </a:r>
          </a:p>
          <a:p>
            <a:pPr lvl="1"/>
            <a:r>
              <a:rPr lang="cs-CZ" dirty="0"/>
              <a:t> 100-300 sluncí</a:t>
            </a:r>
          </a:p>
          <a:p>
            <a:pPr lvl="1"/>
            <a:r>
              <a:rPr lang="cs-CZ" dirty="0"/>
              <a:t>Potřeba dvou-osových čidel na  sledování Slunce</a:t>
            </a:r>
          </a:p>
          <a:p>
            <a:pPr lvl="1"/>
            <a:r>
              <a:rPr lang="cs-CZ" dirty="0"/>
              <a:t>Nutné chlazení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err="1"/>
              <a:t>High</a:t>
            </a:r>
            <a:r>
              <a:rPr lang="cs-CZ" u="sng" dirty="0"/>
              <a:t> CPV:</a:t>
            </a:r>
          </a:p>
          <a:p>
            <a:pPr lvl="1"/>
            <a:r>
              <a:rPr lang="cs-CZ" dirty="0"/>
              <a:t>1000 a více sluncí</a:t>
            </a:r>
          </a:p>
          <a:p>
            <a:pPr lvl="1"/>
            <a:r>
              <a:rPr lang="cs-CZ" dirty="0"/>
              <a:t>Zařízení pro sledování Slunce</a:t>
            </a:r>
          </a:p>
          <a:p>
            <a:pPr lvl="1"/>
            <a:r>
              <a:rPr lang="cs-CZ" dirty="0"/>
              <a:t>Potřeba vysoce efektivního chlazení (nejlépe pasivní)</a:t>
            </a:r>
          </a:p>
          <a:p>
            <a:pPr lvl="1"/>
            <a:r>
              <a:rPr lang="cs-CZ" dirty="0"/>
              <a:t>Užívají se tandemy (menší pokles účinnosti při zvýšené teplotě)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3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CPV vs. </a:t>
            </a:r>
            <a:r>
              <a:rPr lang="en-US" dirty="0"/>
              <a:t>CSP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1484311" y="2082271"/>
            <a:ext cx="4607188" cy="576262"/>
          </a:xfrm>
        </p:spPr>
        <p:txBody>
          <a:bodyPr/>
          <a:lstStyle/>
          <a:p>
            <a:r>
              <a:rPr lang="cs-CZ" dirty="0" err="1"/>
              <a:t>Concentrator</a:t>
            </a:r>
            <a:r>
              <a:rPr lang="cs-CZ" dirty="0"/>
              <a:t> </a:t>
            </a:r>
            <a:r>
              <a:rPr lang="cs-CZ" dirty="0" err="1"/>
              <a:t>photovoltaics</a:t>
            </a:r>
            <a:endParaRPr lang="cs-CZ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4311" y="2727920"/>
            <a:ext cx="4254625" cy="3190970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6323599" y="2082271"/>
            <a:ext cx="5463791" cy="576262"/>
          </a:xfrm>
        </p:spPr>
        <p:txBody>
          <a:bodyPr/>
          <a:lstStyle/>
          <a:p>
            <a:r>
              <a:rPr lang="en-US" dirty="0"/>
              <a:t>concentrated solar </a:t>
            </a:r>
            <a:r>
              <a:rPr lang="cs-CZ" dirty="0" err="1"/>
              <a:t>power</a:t>
            </a:r>
            <a:r>
              <a:rPr lang="cs-CZ" dirty="0"/>
              <a:t> (</a:t>
            </a:r>
            <a:r>
              <a:rPr lang="en-US" dirty="0"/>
              <a:t>thermal</a:t>
            </a:r>
            <a:r>
              <a:rPr lang="cs-CZ" dirty="0"/>
              <a:t>)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27972" y="2638482"/>
            <a:ext cx="4941114" cy="3280407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6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5123655" cy="3124201"/>
          </a:xfrm>
        </p:spPr>
        <p:txBody>
          <a:bodyPr/>
          <a:lstStyle/>
          <a:p>
            <a:r>
              <a:rPr lang="cs-CZ" b="1" dirty="0"/>
              <a:t>Snížení ceny elektřiny získané ze Slunce</a:t>
            </a:r>
          </a:p>
          <a:p>
            <a:pPr lvl="1"/>
            <a:r>
              <a:rPr lang="cs-CZ" dirty="0"/>
              <a:t>Malá plocha drahého PV článku</a:t>
            </a:r>
          </a:p>
          <a:p>
            <a:pPr lvl="1"/>
            <a:r>
              <a:rPr lang="cs-CZ" dirty="0"/>
              <a:t>Velká plocha levnějších zrcadel</a:t>
            </a:r>
          </a:p>
          <a:p>
            <a:r>
              <a:rPr lang="cs-CZ" b="1" dirty="0"/>
              <a:t>Snížení odporu u tandemů</a:t>
            </a:r>
            <a:endParaRPr lang="cs-CZ" dirty="0"/>
          </a:p>
          <a:p>
            <a:pPr lvl="1"/>
            <a:r>
              <a:rPr lang="cs-CZ" dirty="0"/>
              <a:t>Se zvyšujícím se počtem vrstev roste poměr napětí : proud</a:t>
            </a:r>
          </a:p>
          <a:p>
            <a:r>
              <a:rPr lang="cs-CZ" b="1" dirty="0"/>
              <a:t>Vysoká účinnost u přímo dopadajících paprsků</a:t>
            </a:r>
          </a:p>
          <a:p>
            <a:pPr lvl="1"/>
            <a:r>
              <a:rPr lang="cs-CZ" dirty="0"/>
              <a:t>Maximální koncentrace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6015" y="2133601"/>
            <a:ext cx="5489830" cy="3657600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7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Potřeba přímého svitu dopadajících paprsků</a:t>
            </a:r>
          </a:p>
          <a:p>
            <a:pPr lvl="1"/>
            <a:r>
              <a:rPr lang="cs-CZ" dirty="0"/>
              <a:t>Čidla na sledování Slunce</a:t>
            </a:r>
          </a:p>
          <a:p>
            <a:r>
              <a:rPr lang="cs-CZ" b="1" dirty="0"/>
              <a:t>Nevyplatí se je použít všude</a:t>
            </a:r>
          </a:p>
          <a:p>
            <a:pPr lvl="1"/>
            <a:r>
              <a:rPr lang="cs-CZ" dirty="0"/>
              <a:t>Velmi nízká účinnost při zatažené obloze</a:t>
            </a:r>
          </a:p>
          <a:p>
            <a:r>
              <a:rPr lang="cs-CZ" b="1" dirty="0"/>
              <a:t>Komplexní systém </a:t>
            </a:r>
          </a:p>
          <a:p>
            <a:pPr lvl="1"/>
            <a:r>
              <a:rPr lang="cs-CZ" dirty="0"/>
              <a:t>Většinou se nevyplatí budovat malá zařízení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4337" y="1976495"/>
            <a:ext cx="5745037" cy="381470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2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1484312" y="5782468"/>
            <a:ext cx="10018711" cy="566738"/>
          </a:xfrm>
        </p:spPr>
        <p:txBody>
          <a:bodyPr/>
          <a:lstStyle/>
          <a:p>
            <a:r>
              <a:rPr lang="cs-CZ" dirty="0"/>
              <a:t>Solární elektrárna v poušti </a:t>
            </a:r>
            <a:r>
              <a:rPr lang="cs-CZ" dirty="0" err="1"/>
              <a:t>Mojave</a:t>
            </a:r>
            <a:r>
              <a:rPr lang="cs-CZ" dirty="0"/>
              <a:t> v Kalifornii</a:t>
            </a:r>
          </a:p>
        </p:txBody>
      </p:sp>
      <p:pic>
        <p:nvPicPr>
          <p:cNvPr id="11" name="Zástupný symbol obrázku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223" b="21223"/>
          <a:stretch>
            <a:fillRect/>
          </a:stretch>
        </p:blipFill>
        <p:spPr>
          <a:xfrm>
            <a:off x="2386012" y="583944"/>
            <a:ext cx="8907630" cy="4549530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18.4.2016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9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1337</TotalTime>
  <Words>235</Words>
  <Application>Microsoft Office PowerPoint</Application>
  <PresentationFormat>Širokoúhlá obrazovka</PresentationFormat>
  <Paragraphs>75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Ebrima</vt:lpstr>
      <vt:lpstr>Paralaxa</vt:lpstr>
      <vt:lpstr>Koncentrovaná Fotovoltaika (CPV)</vt:lpstr>
      <vt:lpstr>Úvod</vt:lpstr>
      <vt:lpstr>Tandemy (multivrstvé PV články)</vt:lpstr>
      <vt:lpstr>Koncentrace záření</vt:lpstr>
      <vt:lpstr>Typy CPV</vt:lpstr>
      <vt:lpstr>CPV vs. CSP</vt:lpstr>
      <vt:lpstr>Výhody</vt:lpstr>
      <vt:lpstr>Nevýhody</vt:lpstr>
      <vt:lpstr>Solární elektrárna v poušti Mojave v Kalifornii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Darth</dc:creator>
  <cp:lastModifiedBy>Darth</cp:lastModifiedBy>
  <cp:revision>84</cp:revision>
  <dcterms:created xsi:type="dcterms:W3CDTF">2016-04-18T08:44:05Z</dcterms:created>
  <dcterms:modified xsi:type="dcterms:W3CDTF">2017-04-26T20:09:25Z</dcterms:modified>
</cp:coreProperties>
</file>