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9b1305824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9b1305824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9b1305824b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9b1305824b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9b1305824b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9b1305824b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9b1305824b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9b1305824b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9b1305824b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9b1305824b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9b1305824b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9b1305824b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b1305824b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9b1305824b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9b1305824b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9b1305824b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9b1305824b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9b1305824b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9b1305824b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9b1305824b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9b1305824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9b1305824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9b1305824b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9b1305824b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9b1305824b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9b1305824b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9b1305824b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9b1305824b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9b1305824b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9b1305824b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9b1305824b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9b1305824b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9b1305824b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9b1305824b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9b1305824b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9b1305824b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9b1305824b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9b1305824b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9b1305824b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9b1305824b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9b1305824b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9b1305824b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9b1305824b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9b1305824b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9b1305824b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9b1305824b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9b1305824b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9b1305824b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9b1305824b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9b1305824b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9b1305824b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9b1305824b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9b1305824b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9b1305824b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9b1305824b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9b1305824b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9b1305824b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9b1305824b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9b1305824b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9b1305824b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9b1305824b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9b1305824b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9b1305824b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9b1305824b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9b1305824b_0_7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9b1305824b_0_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9b1305824b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9b1305824b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9b1305824b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9b1305824b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9b1305824b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9b1305824b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9b1305824b_0_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9b1305824b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9b1305824b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9b1305824b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9b1305824b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29b1305824b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b70831456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b7083145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9b1305824b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9b1305824b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9b1305824b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9b1305824b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9b1305824b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9b1305824b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9b1305824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9b1305824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9b1305824b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9b1305824b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9b1305824b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29b1305824b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9b1305824b_0_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9b1305824b_0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9b1305824b_0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29b1305824b_0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9b1305824b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9b1305824b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9b1305824b_0_6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29b1305824b_0_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9b1305824b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29b1305824b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9b1305824b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9b1305824b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9b1305824b_0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29b1305824b_0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9b1305824b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29b1305824b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9b1305824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9b1305824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9b1305824b_0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9b1305824b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9b1305824b_0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29b1305824b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9b1305824b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9b1305824b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9b1305824b_0_6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29b1305824b_0_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9b1305824b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29b1305824b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9b1305824b_0_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29b1305824b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9b1305824b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9b1305824b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9b1305824b_0_6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29b1305824b_0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9b1305824b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29b1305824b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9b1305824b_0_6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29b1305824b_0_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9b1305824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9b1305824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b1305824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9b1305824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b1305824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9b1305824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23.png"/><Relationship Id="rId6" Type="http://schemas.openxmlformats.org/officeDocument/2006/relationships/image" Target="../media/image9.png"/><Relationship Id="rId7" Type="http://schemas.openxmlformats.org/officeDocument/2006/relationships/image" Target="../media/image19.png"/><Relationship Id="rId8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Relationship Id="rId4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image" Target="../media/image4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57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Relationship Id="rId4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Relationship Id="rId4" Type="http://schemas.openxmlformats.org/officeDocument/2006/relationships/image" Target="../media/image46.png"/><Relationship Id="rId5" Type="http://schemas.openxmlformats.org/officeDocument/2006/relationships/image" Target="../media/image48.png"/><Relationship Id="rId6" Type="http://schemas.openxmlformats.org/officeDocument/2006/relationships/image" Target="../media/image59.png"/><Relationship Id="rId7" Type="http://schemas.openxmlformats.org/officeDocument/2006/relationships/image" Target="../media/image5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Relationship Id="rId4" Type="http://schemas.openxmlformats.org/officeDocument/2006/relationships/image" Target="../media/image53.png"/><Relationship Id="rId5" Type="http://schemas.openxmlformats.org/officeDocument/2006/relationships/image" Target="../media/image52.png"/><Relationship Id="rId6" Type="http://schemas.openxmlformats.org/officeDocument/2006/relationships/image" Target="../media/image6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Relationship Id="rId4" Type="http://schemas.openxmlformats.org/officeDocument/2006/relationships/image" Target="../media/image66.png"/><Relationship Id="rId5" Type="http://schemas.openxmlformats.org/officeDocument/2006/relationships/image" Target="../media/image7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5.png"/><Relationship Id="rId4" Type="http://schemas.openxmlformats.org/officeDocument/2006/relationships/image" Target="../media/image6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8.png"/><Relationship Id="rId4" Type="http://schemas.openxmlformats.org/officeDocument/2006/relationships/image" Target="../media/image5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8.png"/><Relationship Id="rId4" Type="http://schemas.openxmlformats.org/officeDocument/2006/relationships/image" Target="../media/image62.gif"/><Relationship Id="rId5" Type="http://schemas.openxmlformats.org/officeDocument/2006/relationships/image" Target="../media/image6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7.png"/><Relationship Id="rId4" Type="http://schemas.openxmlformats.org/officeDocument/2006/relationships/image" Target="../media/image7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9.png"/><Relationship Id="rId4" Type="http://schemas.openxmlformats.org/officeDocument/2006/relationships/image" Target="../media/image9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0.png"/><Relationship Id="rId4" Type="http://schemas.openxmlformats.org/officeDocument/2006/relationships/image" Target="../media/image8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9.png"/><Relationship Id="rId4" Type="http://schemas.openxmlformats.org/officeDocument/2006/relationships/image" Target="../media/image7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1.png"/><Relationship Id="rId4" Type="http://schemas.openxmlformats.org/officeDocument/2006/relationships/image" Target="../media/image9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24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.gif"/><Relationship Id="rId4" Type="http://schemas.openxmlformats.org/officeDocument/2006/relationships/image" Target="../media/image8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5.png"/><Relationship Id="rId4" Type="http://schemas.openxmlformats.org/officeDocument/2006/relationships/image" Target="../media/image8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2.gif"/><Relationship Id="rId4" Type="http://schemas.openxmlformats.org/officeDocument/2006/relationships/image" Target="../media/image8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8.png"/><Relationship Id="rId4" Type="http://schemas.openxmlformats.org/officeDocument/2006/relationships/image" Target="../media/image9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7.png"/><Relationship Id="rId4" Type="http://schemas.openxmlformats.org/officeDocument/2006/relationships/image" Target="../media/image83.png"/><Relationship Id="rId5" Type="http://schemas.openxmlformats.org/officeDocument/2006/relationships/hyperlink" Target="https://www.daviddarling.info/encyclopedia/P/pion.html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2.png"/><Relationship Id="rId4" Type="http://schemas.openxmlformats.org/officeDocument/2006/relationships/hyperlink" Target="https://www.daviddarling.info/encyclopedia/P/pion.html" TargetMode="External"/><Relationship Id="rId5" Type="http://schemas.openxmlformats.org/officeDocument/2006/relationships/image" Target="../media/image11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5.gif"/><Relationship Id="rId4" Type="http://schemas.openxmlformats.org/officeDocument/2006/relationships/image" Target="../media/image110.gif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6.png"/><Relationship Id="rId4" Type="http://schemas.openxmlformats.org/officeDocument/2006/relationships/image" Target="../media/image10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4.png"/><Relationship Id="rId4" Type="http://schemas.openxmlformats.org/officeDocument/2006/relationships/image" Target="../media/image9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6.png"/><Relationship Id="rId4" Type="http://schemas.openxmlformats.org/officeDocument/2006/relationships/image" Target="../media/image10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1.png"/><Relationship Id="rId4" Type="http://schemas.openxmlformats.org/officeDocument/2006/relationships/image" Target="../media/image9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25.png"/><Relationship Id="rId4" Type="http://schemas.openxmlformats.org/officeDocument/2006/relationships/image" Target="../media/image10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7.gif"/><Relationship Id="rId4" Type="http://schemas.openxmlformats.org/officeDocument/2006/relationships/image" Target="../media/image108.gif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6.gif"/><Relationship Id="rId4" Type="http://schemas.openxmlformats.org/officeDocument/2006/relationships/image" Target="../media/image111.gif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9.png"/><Relationship Id="rId4" Type="http://schemas.openxmlformats.org/officeDocument/2006/relationships/image" Target="../media/image11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4.png"/><Relationship Id="rId4" Type="http://schemas.openxmlformats.org/officeDocument/2006/relationships/image" Target="../media/image11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07.png"/><Relationship Id="rId4" Type="http://schemas.openxmlformats.org/officeDocument/2006/relationships/image" Target="../media/image12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2.png"/><Relationship Id="rId4" Type="http://schemas.openxmlformats.org/officeDocument/2006/relationships/image" Target="../media/image1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gif"/><Relationship Id="rId4" Type="http://schemas.openxmlformats.org/officeDocument/2006/relationships/image" Target="../media/image21.gif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2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19.png"/><Relationship Id="rId4" Type="http://schemas.openxmlformats.org/officeDocument/2006/relationships/image" Target="../media/image12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36.png"/><Relationship Id="rId4" Type="http://schemas.openxmlformats.org/officeDocument/2006/relationships/image" Target="../media/image12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26.png"/><Relationship Id="rId4" Type="http://schemas.openxmlformats.org/officeDocument/2006/relationships/image" Target="../media/image12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24.png"/><Relationship Id="rId4" Type="http://schemas.openxmlformats.org/officeDocument/2006/relationships/image" Target="../media/image13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27.png"/><Relationship Id="rId4" Type="http://schemas.openxmlformats.org/officeDocument/2006/relationships/image" Target="../media/image12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33.png"/><Relationship Id="rId4" Type="http://schemas.openxmlformats.org/officeDocument/2006/relationships/image" Target="../media/image13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39.png"/><Relationship Id="rId4" Type="http://schemas.openxmlformats.org/officeDocument/2006/relationships/image" Target="../media/image14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flightaware.com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4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744575"/>
            <a:ext cx="8520600" cy="6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accent1"/>
                </a:solidFill>
              </a:rPr>
              <a:t>Particle Camera on Board an Airplane</a:t>
            </a:r>
            <a:endParaRPr b="1" sz="3600">
              <a:solidFill>
                <a:schemeClr val="accent1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15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</a:rPr>
              <a:t>Jiri Kvita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</a:rPr>
              <a:t>Joint Laboratory of Optics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</a:rPr>
              <a:t>Faculty of Science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</a:rPr>
              <a:t>Palacky University Olomouc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</a:rPr>
              <a:t>2023–2024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141" name="Google Shape;14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36650"/>
            <a:ext cx="4272499" cy="38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 rotWithShape="1">
          <a:blip r:embed="rId4">
            <a:alphaModFix/>
          </a:blip>
          <a:srcRect b="26543" l="3502" r="0" t="44485"/>
          <a:stretch/>
        </p:blipFill>
        <p:spPr>
          <a:xfrm>
            <a:off x="4652750" y="2588675"/>
            <a:ext cx="4272499" cy="114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 rotWithShape="1">
          <a:blip r:embed="rId5">
            <a:alphaModFix/>
          </a:blip>
          <a:srcRect b="4057" l="0" r="0" t="71497"/>
          <a:stretch/>
        </p:blipFill>
        <p:spPr>
          <a:xfrm>
            <a:off x="4505650" y="1623475"/>
            <a:ext cx="4419600" cy="96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6">
            <a:alphaModFix/>
          </a:blip>
          <a:srcRect b="48639" l="0" r="0" t="21198"/>
          <a:stretch/>
        </p:blipFill>
        <p:spPr>
          <a:xfrm>
            <a:off x="4505650" y="3795548"/>
            <a:ext cx="4419600" cy="118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7">
            <a:alphaModFix/>
          </a:blip>
          <a:srcRect b="64495" l="0" r="0" t="9754"/>
          <a:stretch/>
        </p:blipFill>
        <p:spPr>
          <a:xfrm>
            <a:off x="4505650" y="556725"/>
            <a:ext cx="4419600" cy="10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8">
            <a:alphaModFix/>
          </a:blip>
          <a:srcRect b="59291" l="0" r="0" t="15422"/>
          <a:stretch/>
        </p:blipFill>
        <p:spPr>
          <a:xfrm>
            <a:off x="150825" y="383893"/>
            <a:ext cx="4272499" cy="96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/>
          <p:nvPr/>
        </p:nvSpPr>
        <p:spPr>
          <a:xfrm>
            <a:off x="4755100" y="137575"/>
            <a:ext cx="463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Heavy ionizing particles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7155400" y="-27525"/>
            <a:ext cx="198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155" name="Google Shape;15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8975"/>
            <a:ext cx="4278425" cy="38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3700" y="1178975"/>
            <a:ext cx="4278425" cy="381216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/>
          <p:nvPr/>
        </p:nvSpPr>
        <p:spPr>
          <a:xfrm>
            <a:off x="411700" y="747175"/>
            <a:ext cx="463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Muon multiple scattering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4907500" y="747175"/>
            <a:ext cx="463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Possibly a pion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7155400" y="-27525"/>
            <a:ext cx="198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166" name="Google Shape;16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608"/>
            <a:ext cx="4288926" cy="382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1325" y="1135252"/>
            <a:ext cx="4367850" cy="389182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/>
          <p:nvPr/>
        </p:nvSpPr>
        <p:spPr>
          <a:xfrm>
            <a:off x="7155400" y="-27525"/>
            <a:ext cx="198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411700" y="747175"/>
            <a:ext cx="402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Low energy electron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1" name="Google Shape;171;p24"/>
          <p:cNvSpPr txBox="1"/>
          <p:nvPr/>
        </p:nvSpPr>
        <p:spPr>
          <a:xfrm>
            <a:off x="4602700" y="747175"/>
            <a:ext cx="463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Heavy ionizing particles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</a:t>
            </a:r>
            <a:r>
              <a:rPr b="1" lang="en-GB">
                <a:solidFill>
                  <a:schemeClr val="accent1"/>
                </a:solidFill>
              </a:rPr>
              <a:t> 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177" name="Google Shape;17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8" name="Google Shape;1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28175"/>
            <a:ext cx="4335450" cy="386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66925"/>
            <a:ext cx="4347962" cy="387409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/>
          <p:nvPr/>
        </p:nvSpPr>
        <p:spPr>
          <a:xfrm>
            <a:off x="7155400" y="-27525"/>
            <a:ext cx="198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231100" y="594775"/>
            <a:ext cx="463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Heavy ionizing particles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187" name="Google Shape;18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2775"/>
            <a:ext cx="4363925" cy="38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4800" y="1102875"/>
            <a:ext cx="4363925" cy="388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/>
          <p:nvPr/>
        </p:nvSpPr>
        <p:spPr>
          <a:xfrm>
            <a:off x="7155400" y="-27525"/>
            <a:ext cx="198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3231100" y="594775"/>
            <a:ext cx="463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Heavy ionizing particles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197" name="Google Shape;19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8" name="Google Shape;19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8600" y="810825"/>
            <a:ext cx="4691600" cy="41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 rotWithShape="1">
          <a:blip r:embed="rId4">
            <a:alphaModFix/>
          </a:blip>
          <a:srcRect b="43552" l="65912" r="14317" t="31355"/>
          <a:stretch/>
        </p:blipFill>
        <p:spPr>
          <a:xfrm>
            <a:off x="487900" y="1280575"/>
            <a:ext cx="2425725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/>
        </p:nvSpPr>
        <p:spPr>
          <a:xfrm>
            <a:off x="4297900" y="366175"/>
            <a:ext cx="463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Multiple delta electrons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1" name="Google Shape;201;p27"/>
          <p:cNvSpPr txBox="1"/>
          <p:nvPr/>
        </p:nvSpPr>
        <p:spPr>
          <a:xfrm>
            <a:off x="487900" y="670975"/>
            <a:ext cx="463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;-)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7155400" y="-27525"/>
            <a:ext cx="198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08" name="Google Shape;20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9" name="Google Shape;209;p28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</a:t>
            </a:r>
            <a:r>
              <a:rPr lang="en-GB" sz="1800">
                <a:solidFill>
                  <a:schemeClr val="dk1"/>
                </a:solidFill>
              </a:rPr>
              <a:t>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50" y="636725"/>
            <a:ext cx="4181450" cy="4354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17" name="Google Shape;21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8" name="Google Shape;218;p29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19" name="Google Shape;2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49" y="636725"/>
            <a:ext cx="4181450" cy="435437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 txBox="1"/>
          <p:nvPr/>
        </p:nvSpPr>
        <p:spPr>
          <a:xfrm>
            <a:off x="4615400" y="20107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 pion?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475200" y="201075"/>
            <a:ext cx="492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Long muon track segments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28" name="Google Shape;22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9" name="Google Shape;229;p30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30" name="Google Shape;23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50" y="636725"/>
            <a:ext cx="4181450" cy="435436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/>
          <p:nvPr/>
        </p:nvSpPr>
        <p:spPr>
          <a:xfrm>
            <a:off x="4463000" y="201075"/>
            <a:ext cx="455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 nuclear interaction, pions production?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38" name="Google Shape;238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9" name="Google Shape;239;p31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40" name="Google Shape;24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49" y="636725"/>
            <a:ext cx="4181450" cy="435437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 txBox="1"/>
          <p:nvPr/>
        </p:nvSpPr>
        <p:spPr>
          <a:xfrm>
            <a:off x="3231100" y="213775"/>
            <a:ext cx="463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Heavy ionizing particles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12th 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6900" y="390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Easyjet </a:t>
            </a:r>
            <a:r>
              <a:rPr lang="en-GB">
                <a:solidFill>
                  <a:schemeClr val="dk1"/>
                </a:solidFill>
              </a:rPr>
              <a:t>flight</a:t>
            </a:r>
            <a:r>
              <a:rPr lang="en-GB">
                <a:solidFill>
                  <a:schemeClr val="dk1"/>
                </a:solidFill>
              </a:rPr>
              <a:t> EZS1564 12.11.2023 17:25 PRG–GVA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8976" y="1224400"/>
            <a:ext cx="4346574" cy="383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1224400"/>
            <a:ext cx="4127603" cy="163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48" name="Google Shape;24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9" name="Google Shape;249;p32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50" name="Google Shape;2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49" y="636725"/>
            <a:ext cx="4181450" cy="435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57" name="Google Shape;25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8" name="Google Shape;258;p33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59" name="Google Shape;25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49" y="636725"/>
            <a:ext cx="4181450" cy="435437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/>
          <p:cNvSpPr txBox="1"/>
          <p:nvPr/>
        </p:nvSpPr>
        <p:spPr>
          <a:xfrm>
            <a:off x="4463000" y="20107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Lots of energy here!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</a:t>
            </a:r>
            <a:r>
              <a:rPr b="1" lang="en-GB">
                <a:solidFill>
                  <a:schemeClr val="accent1"/>
                </a:solidFill>
              </a:rPr>
              <a:t> 20th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67" name="Google Shape;26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8" name="Google Shape;268;p34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69" name="Google Shape;26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1" y="484326"/>
            <a:ext cx="5391600" cy="16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6925" y="874177"/>
            <a:ext cx="3995975" cy="35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</a:t>
            </a:r>
            <a:r>
              <a:rPr b="1" lang="en-GB">
                <a:solidFill>
                  <a:schemeClr val="accent1"/>
                </a:solidFill>
              </a:rPr>
              <a:t> 20th </a:t>
            </a:r>
            <a:r>
              <a:rPr b="1" lang="en-GB">
                <a:solidFill>
                  <a:schemeClr val="accent1"/>
                </a:solidFill>
              </a:rPr>
              <a:t>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76" name="Google Shape;276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7" name="Google Shape;277;p35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78" name="Google Shape;2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50" y="636725"/>
            <a:ext cx="4181450" cy="4354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</a:t>
            </a:r>
            <a:r>
              <a:rPr b="1" lang="en-GB">
                <a:solidFill>
                  <a:schemeClr val="accent1"/>
                </a:solidFill>
              </a:rPr>
              <a:t> 20th </a:t>
            </a:r>
            <a:r>
              <a:rPr b="1" lang="en-GB">
                <a:solidFill>
                  <a:schemeClr val="accent1"/>
                </a:solidFill>
              </a:rPr>
              <a:t>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85" name="Google Shape;28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6" name="Google Shape;286;p36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87" name="Google Shape;28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49" y="636725"/>
            <a:ext cx="4181450" cy="435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</a:t>
            </a:r>
            <a:r>
              <a:rPr b="1" lang="en-GB">
                <a:solidFill>
                  <a:schemeClr val="accent1"/>
                </a:solidFill>
              </a:rPr>
              <a:t> 20th </a:t>
            </a:r>
            <a:r>
              <a:rPr b="1" lang="en-GB">
                <a:solidFill>
                  <a:schemeClr val="accent1"/>
                </a:solidFill>
              </a:rPr>
              <a:t>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94" name="Google Shape;29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5" name="Google Shape;295;p37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96" name="Google Shape;29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50" y="636725"/>
            <a:ext cx="4181450" cy="4354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</a:t>
            </a:r>
            <a:r>
              <a:rPr b="1" lang="en-GB">
                <a:solidFill>
                  <a:schemeClr val="accent1"/>
                </a:solidFill>
              </a:rPr>
              <a:t> 20th </a:t>
            </a:r>
            <a:r>
              <a:rPr b="1" lang="en-GB">
                <a:solidFill>
                  <a:schemeClr val="accent1"/>
                </a:solidFill>
              </a:rPr>
              <a:t>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03" name="Google Shape;30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4" name="Google Shape;304;p38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</a:t>
            </a:r>
            <a:r>
              <a:rPr lang="en-GB" sz="1800">
                <a:solidFill>
                  <a:schemeClr val="dk1"/>
                </a:solidFill>
              </a:rPr>
              <a:t>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05" name="Google Shape;3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7075"/>
            <a:ext cx="4235650" cy="377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8"/>
          <p:cNvPicPr preferRelativeResize="0"/>
          <p:nvPr/>
        </p:nvPicPr>
        <p:blipFill rotWithShape="1">
          <a:blip r:embed="rId4">
            <a:alphaModFix/>
          </a:blip>
          <a:srcRect b="17679" l="0" r="0" t="52541"/>
          <a:stretch/>
        </p:blipFill>
        <p:spPr>
          <a:xfrm>
            <a:off x="4593000" y="1521875"/>
            <a:ext cx="4551000" cy="120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8"/>
          <p:cNvPicPr preferRelativeResize="0"/>
          <p:nvPr/>
        </p:nvPicPr>
        <p:blipFill rotWithShape="1">
          <a:blip r:embed="rId5">
            <a:alphaModFix/>
          </a:blip>
          <a:srcRect b="51270" l="0" r="0" t="21201"/>
          <a:stretch/>
        </p:blipFill>
        <p:spPr>
          <a:xfrm>
            <a:off x="4585700" y="2787898"/>
            <a:ext cx="4551000" cy="111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8"/>
          <p:cNvPicPr preferRelativeResize="0"/>
          <p:nvPr/>
        </p:nvPicPr>
        <p:blipFill rotWithShape="1">
          <a:blip r:embed="rId6">
            <a:alphaModFix/>
          </a:blip>
          <a:srcRect b="28191" l="0" r="0" t="52460"/>
          <a:stretch/>
        </p:blipFill>
        <p:spPr>
          <a:xfrm>
            <a:off x="4585700" y="4052396"/>
            <a:ext cx="4551000" cy="78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8"/>
          <p:cNvPicPr preferRelativeResize="0"/>
          <p:nvPr/>
        </p:nvPicPr>
        <p:blipFill rotWithShape="1">
          <a:blip r:embed="rId7">
            <a:alphaModFix/>
          </a:blip>
          <a:srcRect b="80399" l="0" r="0" t="0"/>
          <a:stretch/>
        </p:blipFill>
        <p:spPr>
          <a:xfrm>
            <a:off x="4614950" y="662775"/>
            <a:ext cx="4492499" cy="78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</a:t>
            </a:r>
            <a:r>
              <a:rPr b="1" lang="en-GB">
                <a:solidFill>
                  <a:schemeClr val="accent1"/>
                </a:solidFill>
              </a:rPr>
              <a:t> 20th </a:t>
            </a:r>
            <a:r>
              <a:rPr b="1" lang="en-GB">
                <a:solidFill>
                  <a:schemeClr val="accent1"/>
                </a:solidFill>
              </a:rPr>
              <a:t>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15" name="Google Shape;315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6" name="Google Shape;316;p39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17" name="Google Shape;31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4500"/>
            <a:ext cx="3980400" cy="35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2050" y="1383318"/>
            <a:ext cx="3980400" cy="3546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</a:t>
            </a:r>
            <a:r>
              <a:rPr b="1" lang="en-GB">
                <a:solidFill>
                  <a:schemeClr val="accent1"/>
                </a:solidFill>
              </a:rPr>
              <a:t> 20th</a:t>
            </a:r>
            <a:r>
              <a:rPr b="1" lang="en-GB">
                <a:solidFill>
                  <a:schemeClr val="accent1"/>
                </a:solidFill>
              </a:rPr>
              <a:t>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24" name="Google Shape;32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5" name="Google Shape;325;p40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26" name="Google Shape;3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0" y="638950"/>
            <a:ext cx="4886992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0"/>
          <p:cNvPicPr preferRelativeResize="0"/>
          <p:nvPr/>
        </p:nvPicPr>
        <p:blipFill rotWithShape="1">
          <a:blip r:embed="rId4">
            <a:alphaModFix/>
          </a:blip>
          <a:srcRect b="-6" l="0" r="0" t="39826"/>
          <a:stretch/>
        </p:blipFill>
        <p:spPr>
          <a:xfrm>
            <a:off x="5084425" y="484321"/>
            <a:ext cx="4821100" cy="258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0"/>
          <p:cNvPicPr preferRelativeResize="0"/>
          <p:nvPr/>
        </p:nvPicPr>
        <p:blipFill rotWithShape="1">
          <a:blip r:embed="rId5">
            <a:alphaModFix/>
          </a:blip>
          <a:srcRect b="40257" l="0" r="0" t="39821"/>
          <a:stretch/>
        </p:blipFill>
        <p:spPr>
          <a:xfrm>
            <a:off x="5084425" y="3968175"/>
            <a:ext cx="4821100" cy="85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0"/>
          <p:cNvPicPr preferRelativeResize="0"/>
          <p:nvPr/>
        </p:nvPicPr>
        <p:blipFill rotWithShape="1">
          <a:blip r:embed="rId6">
            <a:alphaModFix/>
          </a:blip>
          <a:srcRect b="24436" l="0" r="0" t="58395"/>
          <a:stretch/>
        </p:blipFill>
        <p:spPr>
          <a:xfrm>
            <a:off x="5084425" y="2893475"/>
            <a:ext cx="4821100" cy="73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1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</a:t>
            </a:r>
            <a:r>
              <a:rPr b="1" lang="en-GB">
                <a:solidFill>
                  <a:schemeClr val="accent1"/>
                </a:solidFill>
              </a:rPr>
              <a:t> 20th</a:t>
            </a:r>
            <a:r>
              <a:rPr b="1" lang="en-GB">
                <a:solidFill>
                  <a:schemeClr val="accent1"/>
                </a:solidFill>
              </a:rPr>
              <a:t>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35" name="Google Shape;335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6" name="Google Shape;336;p41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37" name="Google Shape;337;p41"/>
          <p:cNvPicPr preferRelativeResize="0"/>
          <p:nvPr/>
        </p:nvPicPr>
        <p:blipFill rotWithShape="1">
          <a:blip r:embed="rId3">
            <a:alphaModFix/>
          </a:blip>
          <a:srcRect b="0" l="30090" r="49507" t="0"/>
          <a:stretch/>
        </p:blipFill>
        <p:spPr>
          <a:xfrm>
            <a:off x="7852753" y="491825"/>
            <a:ext cx="952499" cy="415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36725"/>
            <a:ext cx="4886992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1"/>
          <p:cNvPicPr preferRelativeResize="0"/>
          <p:nvPr/>
        </p:nvPicPr>
        <p:blipFill rotWithShape="1">
          <a:blip r:embed="rId5">
            <a:alphaModFix/>
          </a:blip>
          <a:srcRect b="0" l="38818" r="44859" t="0"/>
          <a:stretch/>
        </p:blipFill>
        <p:spPr>
          <a:xfrm>
            <a:off x="6787099" y="491825"/>
            <a:ext cx="762001" cy="41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12th 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6900" y="390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Easyjet flight EZS1564 12.11.2023 17:25 PRG–GVA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00" y="1775875"/>
            <a:ext cx="4265866" cy="31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75843"/>
            <a:ext cx="4265876" cy="3199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2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</a:t>
            </a:r>
            <a:r>
              <a:rPr b="1" lang="en-GB">
                <a:solidFill>
                  <a:schemeClr val="accent1"/>
                </a:solidFill>
              </a:rPr>
              <a:t> 20th</a:t>
            </a:r>
            <a:r>
              <a:rPr b="1" lang="en-GB">
                <a:solidFill>
                  <a:schemeClr val="accent1"/>
                </a:solidFill>
              </a:rPr>
              <a:t>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45" name="Google Shape;34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6" name="Google Shape;346;p42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47" name="Google Shape;34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6100"/>
            <a:ext cx="4730557" cy="42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818" y="776102"/>
            <a:ext cx="4576475" cy="407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3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</a:t>
            </a:r>
            <a:r>
              <a:rPr b="1" lang="en-GB">
                <a:solidFill>
                  <a:schemeClr val="accent1"/>
                </a:solidFill>
              </a:rPr>
              <a:t> 20th</a:t>
            </a:r>
            <a:r>
              <a:rPr b="1" lang="en-GB">
                <a:solidFill>
                  <a:schemeClr val="accent1"/>
                </a:solidFill>
              </a:rPr>
              <a:t>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54" name="Google Shape;354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5" name="Google Shape;355;p43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56" name="Google Shape;35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29500"/>
            <a:ext cx="4221700" cy="37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4100" y="1182825"/>
            <a:ext cx="4347962" cy="3874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4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 25th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63" name="Google Shape;363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4" name="Google Shape;364;p44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65" name="Google Shape;36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00" y="2698327"/>
            <a:ext cx="4802400" cy="1459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5500" y="823377"/>
            <a:ext cx="4135650" cy="368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486" y="970400"/>
            <a:ext cx="4942227" cy="124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5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 25th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73" name="Google Shape;373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4" name="Google Shape;374;p45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75" name="Google Shape;37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886992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2000" y="990289"/>
            <a:ext cx="3922650" cy="3495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6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 25th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82" name="Google Shape;382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3" name="Google Shape;383;p46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84" name="Google Shape;3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3075"/>
            <a:ext cx="4520724" cy="40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125" y="1028802"/>
            <a:ext cx="4520724" cy="4028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7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 25th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391" name="Google Shape;391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2" name="Google Shape;392;p47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93" name="Google Shape;39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8200"/>
            <a:ext cx="4234400" cy="37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2075" y="1218200"/>
            <a:ext cx="4234400" cy="3772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8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 25th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00" name="Google Shape;40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1" name="Google Shape;401;p48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02" name="Google Shape;40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8775"/>
            <a:ext cx="4489999" cy="400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000" y="855875"/>
            <a:ext cx="4489999" cy="4000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9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 25th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09" name="Google Shape;40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0" name="Google Shape;410;p49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11" name="Google Shape;41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800" y="805075"/>
            <a:ext cx="4520724" cy="40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5575" y="805075"/>
            <a:ext cx="4520724" cy="4028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0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 25th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18" name="Google Shape;418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9" name="Google Shape;419;p50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20" name="Google Shape;42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2" y="808675"/>
            <a:ext cx="4525675" cy="403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67421"/>
            <a:ext cx="4572001" cy="4073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1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March 25th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27" name="Google Shape;42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8" name="Google Shape;428;p51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29" name="Google Shape;42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6350"/>
            <a:ext cx="4348701" cy="38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12th 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6900" y="390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Easyjet flight EZS1564 12.11.2023 17:25 PRG–GVA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0" name="Google Shape;8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8373" y="810675"/>
            <a:ext cx="3135325" cy="418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1346400"/>
            <a:ext cx="4422426" cy="3316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2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July</a:t>
            </a:r>
            <a:r>
              <a:rPr b="1" lang="en-GB">
                <a:solidFill>
                  <a:schemeClr val="accent1"/>
                </a:solidFill>
              </a:rPr>
              <a:t> 24th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35" name="Google Shape;435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6" name="Google Shape;436;p52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</a:t>
            </a:r>
            <a:r>
              <a:rPr lang="en-GB" sz="1800">
                <a:solidFill>
                  <a:schemeClr val="dk1"/>
                </a:solidFill>
              </a:rPr>
              <a:t>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37" name="Google Shape;43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2250" y="4843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36725"/>
            <a:ext cx="4117450" cy="216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3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July 24th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44" name="Google Shape;444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5" name="Google Shape;445;p53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46" name="Google Shape;44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49" y="636725"/>
            <a:ext cx="4181450" cy="435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4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July 11th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53" name="Google Shape;453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4" name="Google Shape;454;p54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55" name="Google Shape;45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1000" y="5732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36725"/>
            <a:ext cx="3986200" cy="2115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5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July 11th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62" name="Google Shape;462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3" name="Google Shape;463;p55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64" name="Google Shape;46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49" y="636725"/>
            <a:ext cx="4181450" cy="435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6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July 11th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71" name="Google Shape;471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2" name="Google Shape;472;p56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73" name="Google Shape;47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49" y="636725"/>
            <a:ext cx="4181450" cy="435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7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July 11th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80" name="Google Shape;480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1" name="Google Shape;481;p57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82" name="Google Shape;48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181457" cy="4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249" y="636725"/>
            <a:ext cx="4244562" cy="4420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7"/>
          <p:cNvSpPr txBox="1"/>
          <p:nvPr/>
        </p:nvSpPr>
        <p:spPr>
          <a:xfrm>
            <a:off x="4506500" y="251225"/>
            <a:ext cx="447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Stopped muon? Even decayed?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85" name="Google Shape;485;p57"/>
          <p:cNvSpPr txBox="1"/>
          <p:nvPr/>
        </p:nvSpPr>
        <p:spPr>
          <a:xfrm>
            <a:off x="3796050" y="124875"/>
            <a:ext cx="3016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hlinkClick r:id="rId5"/>
              </a:rPr>
              <a:t>https://www.daviddarling.info/encyclopedia/P/pion.html</a:t>
            </a:r>
            <a:r>
              <a:rPr lang="en-GB" sz="900"/>
              <a:t> </a:t>
            </a:r>
            <a:endParaRPr sz="9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8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July 11th 2022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491" name="Google Shape;491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2" name="Google Shape;492;p58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93" name="Google Shape;49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249" y="636725"/>
            <a:ext cx="4244562" cy="4420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8"/>
          <p:cNvSpPr txBox="1"/>
          <p:nvPr/>
        </p:nvSpPr>
        <p:spPr>
          <a:xfrm>
            <a:off x="4506500" y="251225"/>
            <a:ext cx="447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Stopped muon? Even decayed?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95" name="Google Shape;495;p58"/>
          <p:cNvSpPr txBox="1"/>
          <p:nvPr/>
        </p:nvSpPr>
        <p:spPr>
          <a:xfrm>
            <a:off x="624400" y="712925"/>
            <a:ext cx="3016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hlinkClick r:id="rId4"/>
              </a:rPr>
              <a:t>https://www.daviddarling.info/encyclopedia/P/pion.html</a:t>
            </a:r>
            <a:r>
              <a:rPr lang="en-GB" sz="900"/>
              <a:t> </a:t>
            </a:r>
            <a:endParaRPr sz="900"/>
          </a:p>
        </p:txBody>
      </p:sp>
      <p:pic>
        <p:nvPicPr>
          <p:cNvPr id="496" name="Google Shape;496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950" y="1036025"/>
            <a:ext cx="2487348" cy="38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9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Apr 2018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502" name="Google Shape;502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3" name="Google Shape;503;p59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</a:t>
            </a:r>
            <a:r>
              <a:rPr lang="en-GB" sz="1800">
                <a:solidFill>
                  <a:schemeClr val="dk1"/>
                </a:solidFill>
              </a:rPr>
              <a:t>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04" name="Google Shape;50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18675"/>
            <a:ext cx="4207350" cy="367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150" y="1346822"/>
            <a:ext cx="4091551" cy="3571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0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16th Apr 2018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511" name="Google Shape;511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2" name="Google Shape;512;p60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13" name="Google Shape;51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33424"/>
            <a:ext cx="4419601" cy="385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1" y="1170125"/>
            <a:ext cx="4267200" cy="372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1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16th Apr 2018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520" name="Google Shape;520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1" name="Google Shape;521;p61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22" name="Google Shape;52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91675"/>
            <a:ext cx="4352850" cy="379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7650" y="1229830"/>
            <a:ext cx="4352850" cy="3799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88" name="Google Shape;8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924975"/>
            <a:ext cx="4578375" cy="421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1126" y="924977"/>
            <a:ext cx="4483574" cy="41318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5098000" y="505875"/>
            <a:ext cx="392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t=500𝜇m, 142x30s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145000" y="505875"/>
            <a:ext cx="433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</a:t>
            </a:r>
            <a:r>
              <a:rPr lang="en-GB" sz="1800">
                <a:solidFill>
                  <a:schemeClr val="dk1"/>
                </a:solidFill>
              </a:rPr>
              <a:t> t=300𝜇m, 191x30s, also ground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2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20</a:t>
            </a:r>
            <a:r>
              <a:rPr b="1" lang="en-GB">
                <a:solidFill>
                  <a:schemeClr val="accent1"/>
                </a:solidFill>
              </a:rPr>
              <a:t>th Apr 2018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529" name="Google Shape;529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0" name="Google Shape;530;p62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31" name="Google Shape;53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3275"/>
            <a:ext cx="4236451" cy="36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1251" y="1170125"/>
            <a:ext cx="4438403" cy="3874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3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20th Apr 2018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538" name="Google Shape;538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9" name="Google Shape;539;p63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40" name="Google Shape;54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56775"/>
            <a:ext cx="4163700" cy="363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8500" y="1356775"/>
            <a:ext cx="4224563" cy="368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4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20th Apr 2018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547" name="Google Shape;547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48" name="Google Shape;548;p64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49" name="Google Shape;54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0" y="1140875"/>
            <a:ext cx="4407224" cy="384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2724" y="1170125"/>
            <a:ext cx="4348876" cy="3795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5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Munchen Peking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556" name="Google Shape;556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7" name="Google Shape;557;p65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58" name="Google Shape;55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0" y="937354"/>
            <a:ext cx="4419599" cy="3924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050" y="937350"/>
            <a:ext cx="4356100" cy="3868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6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Peking Vienna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565" name="Google Shape;565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6" name="Google Shape;566;p66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67" name="Google Shape;56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0" y="1254217"/>
            <a:ext cx="4193775" cy="372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54225"/>
            <a:ext cx="4193775" cy="372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7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Muc Pek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574" name="Google Shape;574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5" name="Google Shape;575;p67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76" name="Google Shape;57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2475"/>
            <a:ext cx="4221300" cy="37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3675" y="1242475"/>
            <a:ext cx="4221300" cy="3748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8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Muc Pek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583" name="Google Shape;583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4" name="Google Shape;584;p68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85" name="Google Shape;58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29775"/>
            <a:ext cx="4235600" cy="37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94480"/>
            <a:ext cx="4235600" cy="3761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9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Muc Pek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592" name="Google Shape;592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3" name="Google Shape;593;p69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94" name="Google Shape;59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96475"/>
            <a:ext cx="3935276" cy="349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275" y="1496475"/>
            <a:ext cx="3935276" cy="349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0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Muc Pek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601" name="Google Shape;601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2" name="Google Shape;602;p70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03" name="Google Shape;60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15894"/>
            <a:ext cx="4026026" cy="357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1100" y="1415897"/>
            <a:ext cx="4026013" cy="3575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1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Muc Pek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610" name="Google Shape;610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1" name="Google Shape;611;p71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12" name="Google Shape;61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11876"/>
            <a:ext cx="4030551" cy="357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6550" y="1411846"/>
            <a:ext cx="4030562" cy="357925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71"/>
          <p:cNvSpPr txBox="1"/>
          <p:nvPr/>
        </p:nvSpPr>
        <p:spPr>
          <a:xfrm>
            <a:off x="395175" y="904975"/>
            <a:ext cx="428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Stopped muon again?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98" name="Google Shape;9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0" y="873314"/>
            <a:ext cx="4495800" cy="400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2200" y="873325"/>
            <a:ext cx="3919894" cy="408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5098000" y="429675"/>
            <a:ext cx="392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Advacam t=500𝜇m, 142x30s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145000" y="429675"/>
            <a:ext cx="433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t=300𝜇m, 191x30s, also ground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1503900" y="721775"/>
            <a:ext cx="731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2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Muc Pek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620" name="Google Shape;620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1" name="Google Shape;621;p72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22" name="Google Shape;62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4903438" cy="435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3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Pek Vie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628" name="Google Shape;628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9" name="Google Shape;629;p73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30" name="Google Shape;63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87100"/>
            <a:ext cx="4058436" cy="360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1100" y="1387112"/>
            <a:ext cx="4058425" cy="3603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4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Pek Vie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637" name="Google Shape;637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8" name="Google Shape;638;p74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39" name="Google Shape;63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72" y="1302300"/>
            <a:ext cx="4082425" cy="36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3800" y="1302301"/>
            <a:ext cx="4082425" cy="362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75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Pek Vie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646" name="Google Shape;646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7" name="Google Shape;647;p75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48" name="Google Shape;64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39865"/>
            <a:ext cx="3999024" cy="355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1100" y="1439874"/>
            <a:ext cx="3999013" cy="355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76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Pek Vie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655" name="Google Shape;655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6" name="Google Shape;656;p76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57" name="Google Shape;65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82175"/>
            <a:ext cx="4064000" cy="360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8500" y="1382164"/>
            <a:ext cx="4064000" cy="3608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77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Pek Vie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664" name="Google Shape;664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5" name="Google Shape;665;p77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66" name="Google Shape;66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0" y="1355919"/>
            <a:ext cx="4167576" cy="3700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9850" y="1355901"/>
            <a:ext cx="4167587" cy="370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8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Pek Vie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673" name="Google Shape;673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4" name="Google Shape;674;p78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75" name="Google Shape;67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44075"/>
            <a:ext cx="4106900" cy="364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5550" y="1344068"/>
            <a:ext cx="4106900" cy="3647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9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Pek Vie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682" name="Google Shape;682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3" name="Google Shape;683;p79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84" name="Google Shape;68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0" y="1267875"/>
            <a:ext cx="4192701" cy="372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1600" y="1267881"/>
            <a:ext cx="4192701" cy="3723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80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Pek Vie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691" name="Google Shape;691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2" name="Google Shape;692;p80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93" name="Google Shape;69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00" y="1035306"/>
            <a:ext cx="4368799" cy="387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1038050"/>
            <a:ext cx="4362593" cy="3874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1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Pek Vie Sept2019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700" name="Google Shape;700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1" name="Google Shape;701;p81"/>
          <p:cNvSpPr txBox="1"/>
          <p:nvPr/>
        </p:nvSpPr>
        <p:spPr>
          <a:xfrm>
            <a:off x="6596600" y="-27525"/>
            <a:ext cx="254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702" name="Google Shape;70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87225"/>
            <a:ext cx="4170900" cy="370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1287224"/>
            <a:ext cx="4170900" cy="3703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0" y="631775"/>
            <a:ext cx="8869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en-GB">
                <a:solidFill>
                  <a:srgbClr val="FF0000"/>
                </a:solidFill>
              </a:rPr>
              <a:t>Particle rate as function of frame ID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-GB">
                <a:solidFill>
                  <a:srgbClr val="0000FF"/>
                </a:solidFill>
              </a:rPr>
              <a:t>Frame total energy in keV: </a:t>
            </a:r>
            <a:r>
              <a:rPr lang="en-GB">
                <a:solidFill>
                  <a:srgbClr val="0000FF"/>
                </a:solidFill>
              </a:rPr>
              <a:t>maximum</a:t>
            </a:r>
            <a:r>
              <a:rPr lang="en-GB">
                <a:solidFill>
                  <a:srgbClr val="0000FF"/>
                </a:solidFill>
              </a:rPr>
              <a:t> of 42.6MeV!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10" name="Google Shape;11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00" y="1612773"/>
            <a:ext cx="4299125" cy="344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822" y="1699672"/>
            <a:ext cx="4299125" cy="328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5021800" y="-27525"/>
            <a:ext cx="433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t=300𝜇m, 191x30s, also ground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0" y="631775"/>
            <a:ext cx="8869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en-GB">
                <a:solidFill>
                  <a:srgbClr val="FF0000"/>
                </a:solidFill>
              </a:rPr>
              <a:t>Particle rate as function of frame ID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>
                <a:solidFill>
                  <a:schemeClr val="dk1"/>
                </a:solidFill>
              </a:rPr>
              <a:t>Altitude as a green curve from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https://www.flightaware.com</a:t>
            </a: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0" name="Google Shape;12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700" y="1612773"/>
            <a:ext cx="4299125" cy="344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5822" y="1699672"/>
            <a:ext cx="4299125" cy="328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 rotWithShape="1">
          <a:blip r:embed="rId6">
            <a:alphaModFix amt="50000"/>
          </a:blip>
          <a:srcRect b="3464" l="0" r="0" t="77528"/>
          <a:stretch/>
        </p:blipFill>
        <p:spPr>
          <a:xfrm>
            <a:off x="1039450" y="1955800"/>
            <a:ext cx="2569949" cy="25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5021800" y="-27525"/>
            <a:ext cx="433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t=300𝜇m, 191x30s, also ground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title"/>
          </p:nvPr>
        </p:nvSpPr>
        <p:spPr>
          <a:xfrm>
            <a:off x="831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</a:rPr>
              <a:t>November </a:t>
            </a:r>
            <a:r>
              <a:rPr b="1" lang="en-GB">
                <a:solidFill>
                  <a:schemeClr val="accent1"/>
                </a:solidFill>
              </a:rPr>
              <a:t>12th </a:t>
            </a:r>
            <a:r>
              <a:rPr b="1" lang="en-GB">
                <a:solidFill>
                  <a:schemeClr val="accent1"/>
                </a:solidFill>
              </a:rPr>
              <a:t>2023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130" name="Google Shape;13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91675"/>
            <a:ext cx="4264150" cy="379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1191641"/>
            <a:ext cx="4264150" cy="3799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411700" y="747175"/>
            <a:ext cx="463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Delta electron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4831300" y="747175"/>
            <a:ext cx="4630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Heavy ionizing particle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7155400" y="-27525"/>
            <a:ext cx="198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MX-10 t=300𝜇m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